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8" r:id="rId2"/>
    <p:sldId id="285" r:id="rId3"/>
    <p:sldId id="292" r:id="rId4"/>
    <p:sldId id="307" r:id="rId5"/>
    <p:sldId id="303" r:id="rId6"/>
    <p:sldId id="267" r:id="rId7"/>
    <p:sldId id="268" r:id="rId8"/>
    <p:sldId id="269" r:id="rId9"/>
    <p:sldId id="270" r:id="rId10"/>
    <p:sldId id="305" r:id="rId11"/>
    <p:sldId id="272" r:id="rId12"/>
    <p:sldId id="296" r:id="rId13"/>
    <p:sldId id="297" r:id="rId14"/>
    <p:sldId id="294" r:id="rId15"/>
    <p:sldId id="295" r:id="rId16"/>
    <p:sldId id="306" r:id="rId17"/>
    <p:sldId id="298" r:id="rId18"/>
    <p:sldId id="299" r:id="rId19"/>
    <p:sldId id="300" r:id="rId20"/>
    <p:sldId id="301" r:id="rId21"/>
    <p:sldId id="302" r:id="rId22"/>
    <p:sldId id="276" r:id="rId23"/>
    <p:sldId id="278" r:id="rId24"/>
    <p:sldId id="277" r:id="rId25"/>
    <p:sldId id="308" r:id="rId26"/>
    <p:sldId id="279" r:id="rId27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24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98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90F892-9476-45D3-91C0-1D3488CB50D9}" type="doc">
      <dgm:prSet loTypeId="urn:microsoft.com/office/officeart/2005/8/layout/chevron2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BB9E853-7426-42FC-88F1-AA45F28AF0D6}">
      <dgm:prSet phldrT="[Text]" phldr="1"/>
      <dgm:spPr/>
      <dgm:t>
        <a:bodyPr/>
        <a:lstStyle/>
        <a:p>
          <a:endParaRPr lang="en-US"/>
        </a:p>
      </dgm:t>
    </dgm:pt>
    <dgm:pt modelId="{098F8C72-1D20-4F8B-AFC2-20A5B814B75D}" type="parTrans" cxnId="{7B5B0AA1-6951-4327-893B-BEDD601F7139}">
      <dgm:prSet/>
      <dgm:spPr/>
      <dgm:t>
        <a:bodyPr/>
        <a:lstStyle/>
        <a:p>
          <a:endParaRPr lang="en-US"/>
        </a:p>
      </dgm:t>
    </dgm:pt>
    <dgm:pt modelId="{D2CB318B-77F8-4872-A311-36D8B6A9D217}" type="sibTrans" cxnId="{7B5B0AA1-6951-4327-893B-BEDD601F7139}">
      <dgm:prSet/>
      <dgm:spPr/>
      <dgm:t>
        <a:bodyPr/>
        <a:lstStyle/>
        <a:p>
          <a:endParaRPr lang="en-US"/>
        </a:p>
      </dgm:t>
    </dgm:pt>
    <dgm:pt modelId="{164A8C6C-C6B1-4A28-AE7E-58D662C9A0B8}">
      <dgm:prSet phldrT="[Text]" phldr="1"/>
      <dgm:spPr/>
      <dgm:t>
        <a:bodyPr/>
        <a:lstStyle/>
        <a:p>
          <a:endParaRPr lang="en-US"/>
        </a:p>
      </dgm:t>
    </dgm:pt>
    <dgm:pt modelId="{B99D2760-E836-4BED-AC8D-34BA1B8911A1}" type="parTrans" cxnId="{024B4388-C7C6-421E-A8F4-5A664E5847C9}">
      <dgm:prSet/>
      <dgm:spPr/>
      <dgm:t>
        <a:bodyPr/>
        <a:lstStyle/>
        <a:p>
          <a:endParaRPr lang="en-US"/>
        </a:p>
      </dgm:t>
    </dgm:pt>
    <dgm:pt modelId="{5931BF86-61E6-49AB-8EF0-8F474E507662}" type="sibTrans" cxnId="{024B4388-C7C6-421E-A8F4-5A664E5847C9}">
      <dgm:prSet/>
      <dgm:spPr/>
      <dgm:t>
        <a:bodyPr/>
        <a:lstStyle/>
        <a:p>
          <a:endParaRPr lang="en-US"/>
        </a:p>
      </dgm:t>
    </dgm:pt>
    <dgm:pt modelId="{8AC4D542-FA0F-4AE1-BB81-C3559EF42077}">
      <dgm:prSet phldrT="[Text]" phldr="1"/>
      <dgm:spPr/>
      <dgm:t>
        <a:bodyPr/>
        <a:lstStyle/>
        <a:p>
          <a:endParaRPr lang="en-US"/>
        </a:p>
      </dgm:t>
    </dgm:pt>
    <dgm:pt modelId="{EA8CD1A5-B949-4598-BBF1-0C7CC380F6E8}" type="parTrans" cxnId="{4F159F41-02E8-4255-A1FF-446B26AD6B85}">
      <dgm:prSet/>
      <dgm:spPr/>
      <dgm:t>
        <a:bodyPr/>
        <a:lstStyle/>
        <a:p>
          <a:endParaRPr lang="en-US"/>
        </a:p>
      </dgm:t>
    </dgm:pt>
    <dgm:pt modelId="{5C9EC973-27AA-4162-B646-84857B9A4216}" type="sibTrans" cxnId="{4F159F41-02E8-4255-A1FF-446B26AD6B85}">
      <dgm:prSet/>
      <dgm:spPr/>
      <dgm:t>
        <a:bodyPr/>
        <a:lstStyle/>
        <a:p>
          <a:endParaRPr lang="en-US"/>
        </a:p>
      </dgm:t>
    </dgm:pt>
    <dgm:pt modelId="{F975BA21-414E-4BC7-B372-A41B18DE2F4E}">
      <dgm:prSet phldrT="[Text]" phldr="1"/>
      <dgm:spPr/>
      <dgm:t>
        <a:bodyPr/>
        <a:lstStyle/>
        <a:p>
          <a:endParaRPr lang="en-US"/>
        </a:p>
      </dgm:t>
    </dgm:pt>
    <dgm:pt modelId="{B40EF589-5BB3-4A03-B1A4-933185FB72C1}" type="parTrans" cxnId="{125E08C1-6A77-4BCE-9AD8-2138D7AE5301}">
      <dgm:prSet/>
      <dgm:spPr/>
      <dgm:t>
        <a:bodyPr/>
        <a:lstStyle/>
        <a:p>
          <a:endParaRPr lang="en-US"/>
        </a:p>
      </dgm:t>
    </dgm:pt>
    <dgm:pt modelId="{7BF5AD3C-0D74-4C66-9C90-02AF3480137C}" type="sibTrans" cxnId="{125E08C1-6A77-4BCE-9AD8-2138D7AE5301}">
      <dgm:prSet/>
      <dgm:spPr/>
      <dgm:t>
        <a:bodyPr/>
        <a:lstStyle/>
        <a:p>
          <a:endParaRPr lang="en-US"/>
        </a:p>
      </dgm:t>
    </dgm:pt>
    <dgm:pt modelId="{6973F800-B6F2-4CC9-A530-A293CAB19D5C}">
      <dgm:prSet phldrT="[Text]" phldr="1"/>
      <dgm:spPr/>
      <dgm:t>
        <a:bodyPr/>
        <a:lstStyle/>
        <a:p>
          <a:endParaRPr lang="en-US"/>
        </a:p>
      </dgm:t>
    </dgm:pt>
    <dgm:pt modelId="{E3102E75-0F27-408D-A92E-4D1D61EDD035}" type="parTrans" cxnId="{7ED7A423-00BC-42B0-9146-20C3F89146C3}">
      <dgm:prSet/>
      <dgm:spPr/>
      <dgm:t>
        <a:bodyPr/>
        <a:lstStyle/>
        <a:p>
          <a:endParaRPr lang="en-US"/>
        </a:p>
      </dgm:t>
    </dgm:pt>
    <dgm:pt modelId="{B6408582-1F77-4C82-8A47-CAEFAEEAE5F8}" type="sibTrans" cxnId="{7ED7A423-00BC-42B0-9146-20C3F89146C3}">
      <dgm:prSet/>
      <dgm:spPr/>
      <dgm:t>
        <a:bodyPr/>
        <a:lstStyle/>
        <a:p>
          <a:endParaRPr lang="en-US"/>
        </a:p>
      </dgm:t>
    </dgm:pt>
    <dgm:pt modelId="{DC654078-D665-4F45-A93C-C77B6FFCC211}">
      <dgm:prSet phldrT="[Text]" phldr="1"/>
      <dgm:spPr/>
      <dgm:t>
        <a:bodyPr/>
        <a:lstStyle/>
        <a:p>
          <a:endParaRPr lang="en-US"/>
        </a:p>
      </dgm:t>
    </dgm:pt>
    <dgm:pt modelId="{865FDAC8-73DE-4EE2-845A-2BC71F24883A}" type="parTrans" cxnId="{FFDC1F45-9C85-43A3-B844-FBBB4D9B911D}">
      <dgm:prSet/>
      <dgm:spPr/>
      <dgm:t>
        <a:bodyPr/>
        <a:lstStyle/>
        <a:p>
          <a:endParaRPr lang="en-US"/>
        </a:p>
      </dgm:t>
    </dgm:pt>
    <dgm:pt modelId="{BE964160-E571-4590-A171-EEE4DCD603D1}" type="sibTrans" cxnId="{FFDC1F45-9C85-43A3-B844-FBBB4D9B911D}">
      <dgm:prSet/>
      <dgm:spPr/>
      <dgm:t>
        <a:bodyPr/>
        <a:lstStyle/>
        <a:p>
          <a:endParaRPr lang="en-US"/>
        </a:p>
      </dgm:t>
    </dgm:pt>
    <dgm:pt modelId="{F3A5A009-85E2-4B07-9C9F-79BBB12064D2}">
      <dgm:prSet phldrT="[Text]" phldr="1"/>
      <dgm:spPr/>
      <dgm:t>
        <a:bodyPr/>
        <a:lstStyle/>
        <a:p>
          <a:endParaRPr lang="en-US"/>
        </a:p>
      </dgm:t>
    </dgm:pt>
    <dgm:pt modelId="{2A31BA4A-E43F-464F-912D-3FA193746F62}" type="parTrans" cxnId="{00114809-B684-4FAB-803D-52D7CD24CDE5}">
      <dgm:prSet/>
      <dgm:spPr/>
      <dgm:t>
        <a:bodyPr/>
        <a:lstStyle/>
        <a:p>
          <a:endParaRPr lang="en-US"/>
        </a:p>
      </dgm:t>
    </dgm:pt>
    <dgm:pt modelId="{3BBBAF4D-C585-447E-B6DF-913BB3322806}" type="sibTrans" cxnId="{00114809-B684-4FAB-803D-52D7CD24CDE5}">
      <dgm:prSet/>
      <dgm:spPr/>
      <dgm:t>
        <a:bodyPr/>
        <a:lstStyle/>
        <a:p>
          <a:endParaRPr lang="en-US"/>
        </a:p>
      </dgm:t>
    </dgm:pt>
    <dgm:pt modelId="{C850964C-F301-4015-9AF7-293DB1D9DCF8}">
      <dgm:prSet phldrT="[Text]" phldr="1"/>
      <dgm:spPr/>
      <dgm:t>
        <a:bodyPr/>
        <a:lstStyle/>
        <a:p>
          <a:endParaRPr lang="en-US"/>
        </a:p>
      </dgm:t>
    </dgm:pt>
    <dgm:pt modelId="{85B63920-AB0C-4165-95AE-1BAF4F4B46EB}" type="parTrans" cxnId="{87968FF3-37B1-44E8-A41F-366F88547372}">
      <dgm:prSet/>
      <dgm:spPr/>
      <dgm:t>
        <a:bodyPr/>
        <a:lstStyle/>
        <a:p>
          <a:endParaRPr lang="en-US"/>
        </a:p>
      </dgm:t>
    </dgm:pt>
    <dgm:pt modelId="{A6B0EBA8-EB51-484D-9A0B-1A6515862B0E}" type="sibTrans" cxnId="{87968FF3-37B1-44E8-A41F-366F88547372}">
      <dgm:prSet/>
      <dgm:spPr/>
      <dgm:t>
        <a:bodyPr/>
        <a:lstStyle/>
        <a:p>
          <a:endParaRPr lang="en-US"/>
        </a:p>
      </dgm:t>
    </dgm:pt>
    <dgm:pt modelId="{5E2E170C-7CFB-440C-AD5D-786672148E86}">
      <dgm:prSet phldrT="[Text]" phldr="1"/>
      <dgm:spPr/>
      <dgm:t>
        <a:bodyPr/>
        <a:lstStyle/>
        <a:p>
          <a:endParaRPr lang="en-US"/>
        </a:p>
      </dgm:t>
    </dgm:pt>
    <dgm:pt modelId="{93B13855-D9CD-47F8-83C8-1777A0EB4711}" type="parTrans" cxnId="{7D81248A-5F49-4D99-8B29-EDF1B8658388}">
      <dgm:prSet/>
      <dgm:spPr/>
      <dgm:t>
        <a:bodyPr/>
        <a:lstStyle/>
        <a:p>
          <a:endParaRPr lang="en-US"/>
        </a:p>
      </dgm:t>
    </dgm:pt>
    <dgm:pt modelId="{36B29691-0C1B-472A-AF3F-6CE82891D0F1}" type="sibTrans" cxnId="{7D81248A-5F49-4D99-8B29-EDF1B8658388}">
      <dgm:prSet/>
      <dgm:spPr/>
      <dgm:t>
        <a:bodyPr/>
        <a:lstStyle/>
        <a:p>
          <a:endParaRPr lang="en-US"/>
        </a:p>
      </dgm:t>
    </dgm:pt>
    <dgm:pt modelId="{4C387330-E2C1-4E3D-9514-705D2F1515DF}" type="pres">
      <dgm:prSet presAssocID="{CF90F892-9476-45D3-91C0-1D3488CB50D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03507BF-29F9-49FA-A0D2-B4A3F4E3BDA3}" type="pres">
      <dgm:prSet presAssocID="{EBB9E853-7426-42FC-88F1-AA45F28AF0D6}" presName="composite" presStyleCnt="0"/>
      <dgm:spPr/>
    </dgm:pt>
    <dgm:pt modelId="{C47747F9-A7D1-4E83-93DD-0F8C92F00E03}" type="pres">
      <dgm:prSet presAssocID="{EBB9E853-7426-42FC-88F1-AA45F28AF0D6}" presName="parentText" presStyleLbl="alignNode1" presStyleIdx="0" presStyleCnt="3" custScaleX="192124" custScaleY="24474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3FC027-0419-4EED-B215-6C0B8B4B909B}" type="pres">
      <dgm:prSet presAssocID="{EBB9E853-7426-42FC-88F1-AA45F28AF0D6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E2D460-FB6A-4EAC-A460-7BB6E702C23F}" type="pres">
      <dgm:prSet presAssocID="{D2CB318B-77F8-4872-A311-36D8B6A9D217}" presName="sp" presStyleCnt="0"/>
      <dgm:spPr/>
    </dgm:pt>
    <dgm:pt modelId="{909BC069-21D8-4193-9937-7538EE0DC888}" type="pres">
      <dgm:prSet presAssocID="{F975BA21-414E-4BC7-B372-A41B18DE2F4E}" presName="composite" presStyleCnt="0"/>
      <dgm:spPr/>
    </dgm:pt>
    <dgm:pt modelId="{4192742A-A66B-4CB3-9F49-8646AA2908DD}" type="pres">
      <dgm:prSet presAssocID="{F975BA21-414E-4BC7-B372-A41B18DE2F4E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A03045-DA8D-4FAA-90D7-3BFF38BC6A91}" type="pres">
      <dgm:prSet presAssocID="{F975BA21-414E-4BC7-B372-A41B18DE2F4E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149F47-BD5E-4D6F-ABA1-B26C54788134}" type="pres">
      <dgm:prSet presAssocID="{7BF5AD3C-0D74-4C66-9C90-02AF3480137C}" presName="sp" presStyleCnt="0"/>
      <dgm:spPr/>
    </dgm:pt>
    <dgm:pt modelId="{48990CB3-52F0-422B-B0F1-06F7E3797909}" type="pres">
      <dgm:prSet presAssocID="{F3A5A009-85E2-4B07-9C9F-79BBB12064D2}" presName="composite" presStyleCnt="0"/>
      <dgm:spPr/>
    </dgm:pt>
    <dgm:pt modelId="{58202883-63A7-428F-B43C-FB0DBC1A0B14}" type="pres">
      <dgm:prSet presAssocID="{F3A5A009-85E2-4B07-9C9F-79BBB12064D2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804826-6F29-414D-9368-93E3B7347D2D}" type="pres">
      <dgm:prSet presAssocID="{F3A5A009-85E2-4B07-9C9F-79BBB12064D2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FDC1F45-9C85-43A3-B844-FBBB4D9B911D}" srcId="{F975BA21-414E-4BC7-B372-A41B18DE2F4E}" destId="{DC654078-D665-4F45-A93C-C77B6FFCC211}" srcOrd="1" destOrd="0" parTransId="{865FDAC8-73DE-4EE2-845A-2BC71F24883A}" sibTransId="{BE964160-E571-4590-A171-EEE4DCD603D1}"/>
    <dgm:cxn modelId="{099200E6-B107-4E4D-8E3B-73D528E8E794}" type="presOf" srcId="{CF90F892-9476-45D3-91C0-1D3488CB50D9}" destId="{4C387330-E2C1-4E3D-9514-705D2F1515DF}" srcOrd="0" destOrd="0" presId="urn:microsoft.com/office/officeart/2005/8/layout/chevron2"/>
    <dgm:cxn modelId="{7D81248A-5F49-4D99-8B29-EDF1B8658388}" srcId="{F3A5A009-85E2-4B07-9C9F-79BBB12064D2}" destId="{5E2E170C-7CFB-440C-AD5D-786672148E86}" srcOrd="1" destOrd="0" parTransId="{93B13855-D9CD-47F8-83C8-1777A0EB4711}" sibTransId="{36B29691-0C1B-472A-AF3F-6CE82891D0F1}"/>
    <dgm:cxn modelId="{193DAF94-5BAD-41B0-8260-A96D54FE689A}" type="presOf" srcId="{DC654078-D665-4F45-A93C-C77B6FFCC211}" destId="{15A03045-DA8D-4FAA-90D7-3BFF38BC6A91}" srcOrd="0" destOrd="1" presId="urn:microsoft.com/office/officeart/2005/8/layout/chevron2"/>
    <dgm:cxn modelId="{4F159F41-02E8-4255-A1FF-446B26AD6B85}" srcId="{EBB9E853-7426-42FC-88F1-AA45F28AF0D6}" destId="{8AC4D542-FA0F-4AE1-BB81-C3559EF42077}" srcOrd="1" destOrd="0" parTransId="{EA8CD1A5-B949-4598-BBF1-0C7CC380F6E8}" sibTransId="{5C9EC973-27AA-4162-B646-84857B9A4216}"/>
    <dgm:cxn modelId="{A5994789-772B-4531-B151-5181AFEA1852}" type="presOf" srcId="{EBB9E853-7426-42FC-88F1-AA45F28AF0D6}" destId="{C47747F9-A7D1-4E83-93DD-0F8C92F00E03}" srcOrd="0" destOrd="0" presId="urn:microsoft.com/office/officeart/2005/8/layout/chevron2"/>
    <dgm:cxn modelId="{00114809-B684-4FAB-803D-52D7CD24CDE5}" srcId="{CF90F892-9476-45D3-91C0-1D3488CB50D9}" destId="{F3A5A009-85E2-4B07-9C9F-79BBB12064D2}" srcOrd="2" destOrd="0" parTransId="{2A31BA4A-E43F-464F-912D-3FA193746F62}" sibTransId="{3BBBAF4D-C585-447E-B6DF-913BB3322806}"/>
    <dgm:cxn modelId="{5EB50E77-11C1-4F71-831A-F719DABE023E}" type="presOf" srcId="{F3A5A009-85E2-4B07-9C9F-79BBB12064D2}" destId="{58202883-63A7-428F-B43C-FB0DBC1A0B14}" srcOrd="0" destOrd="0" presId="urn:microsoft.com/office/officeart/2005/8/layout/chevron2"/>
    <dgm:cxn modelId="{125E08C1-6A77-4BCE-9AD8-2138D7AE5301}" srcId="{CF90F892-9476-45D3-91C0-1D3488CB50D9}" destId="{F975BA21-414E-4BC7-B372-A41B18DE2F4E}" srcOrd="1" destOrd="0" parTransId="{B40EF589-5BB3-4A03-B1A4-933185FB72C1}" sibTransId="{7BF5AD3C-0D74-4C66-9C90-02AF3480137C}"/>
    <dgm:cxn modelId="{E59CAE4D-C70C-4F6F-BFB1-66FFBBC3C008}" type="presOf" srcId="{F975BA21-414E-4BC7-B372-A41B18DE2F4E}" destId="{4192742A-A66B-4CB3-9F49-8646AA2908DD}" srcOrd="0" destOrd="0" presId="urn:microsoft.com/office/officeart/2005/8/layout/chevron2"/>
    <dgm:cxn modelId="{024B4388-C7C6-421E-A8F4-5A664E5847C9}" srcId="{EBB9E853-7426-42FC-88F1-AA45F28AF0D6}" destId="{164A8C6C-C6B1-4A28-AE7E-58D662C9A0B8}" srcOrd="0" destOrd="0" parTransId="{B99D2760-E836-4BED-AC8D-34BA1B8911A1}" sibTransId="{5931BF86-61E6-49AB-8EF0-8F474E507662}"/>
    <dgm:cxn modelId="{7ED7A423-00BC-42B0-9146-20C3F89146C3}" srcId="{F975BA21-414E-4BC7-B372-A41B18DE2F4E}" destId="{6973F800-B6F2-4CC9-A530-A293CAB19D5C}" srcOrd="0" destOrd="0" parTransId="{E3102E75-0F27-408D-A92E-4D1D61EDD035}" sibTransId="{B6408582-1F77-4C82-8A47-CAEFAEEAE5F8}"/>
    <dgm:cxn modelId="{0E4CE3D1-95F1-4B27-8B5B-34F15ADD0D99}" type="presOf" srcId="{8AC4D542-FA0F-4AE1-BB81-C3559EF42077}" destId="{F03FC027-0419-4EED-B215-6C0B8B4B909B}" srcOrd="0" destOrd="1" presId="urn:microsoft.com/office/officeart/2005/8/layout/chevron2"/>
    <dgm:cxn modelId="{87968FF3-37B1-44E8-A41F-366F88547372}" srcId="{F3A5A009-85E2-4B07-9C9F-79BBB12064D2}" destId="{C850964C-F301-4015-9AF7-293DB1D9DCF8}" srcOrd="0" destOrd="0" parTransId="{85B63920-AB0C-4165-95AE-1BAF4F4B46EB}" sibTransId="{A6B0EBA8-EB51-484D-9A0B-1A6515862B0E}"/>
    <dgm:cxn modelId="{7B5B0AA1-6951-4327-893B-BEDD601F7139}" srcId="{CF90F892-9476-45D3-91C0-1D3488CB50D9}" destId="{EBB9E853-7426-42FC-88F1-AA45F28AF0D6}" srcOrd="0" destOrd="0" parTransId="{098F8C72-1D20-4F8B-AFC2-20A5B814B75D}" sibTransId="{D2CB318B-77F8-4872-A311-36D8B6A9D217}"/>
    <dgm:cxn modelId="{A691E0C9-23D5-4917-90CF-1B17CAE1F89A}" type="presOf" srcId="{164A8C6C-C6B1-4A28-AE7E-58D662C9A0B8}" destId="{F03FC027-0419-4EED-B215-6C0B8B4B909B}" srcOrd="0" destOrd="0" presId="urn:microsoft.com/office/officeart/2005/8/layout/chevron2"/>
    <dgm:cxn modelId="{85AF09CE-A9B2-4309-B2BD-A02136DD0581}" type="presOf" srcId="{C850964C-F301-4015-9AF7-293DB1D9DCF8}" destId="{6B804826-6F29-414D-9368-93E3B7347D2D}" srcOrd="0" destOrd="0" presId="urn:microsoft.com/office/officeart/2005/8/layout/chevron2"/>
    <dgm:cxn modelId="{FDF0546E-A491-471B-80EA-49656A556681}" type="presOf" srcId="{5E2E170C-7CFB-440C-AD5D-786672148E86}" destId="{6B804826-6F29-414D-9368-93E3B7347D2D}" srcOrd="0" destOrd="1" presId="urn:microsoft.com/office/officeart/2005/8/layout/chevron2"/>
    <dgm:cxn modelId="{6613C2E0-92E5-4F15-8906-5F78D3CF3686}" type="presOf" srcId="{6973F800-B6F2-4CC9-A530-A293CAB19D5C}" destId="{15A03045-DA8D-4FAA-90D7-3BFF38BC6A91}" srcOrd="0" destOrd="0" presId="urn:microsoft.com/office/officeart/2005/8/layout/chevron2"/>
    <dgm:cxn modelId="{CC41E8AD-C304-4494-BCAE-3B923CAF0557}" type="presParOf" srcId="{4C387330-E2C1-4E3D-9514-705D2F1515DF}" destId="{C03507BF-29F9-49FA-A0D2-B4A3F4E3BDA3}" srcOrd="0" destOrd="0" presId="urn:microsoft.com/office/officeart/2005/8/layout/chevron2"/>
    <dgm:cxn modelId="{E44676BC-6BD7-465F-8955-13B02A2AF0A4}" type="presParOf" srcId="{C03507BF-29F9-49FA-A0D2-B4A3F4E3BDA3}" destId="{C47747F9-A7D1-4E83-93DD-0F8C92F00E03}" srcOrd="0" destOrd="0" presId="urn:microsoft.com/office/officeart/2005/8/layout/chevron2"/>
    <dgm:cxn modelId="{49822AF2-ED7F-4FE0-B218-62912A06A9DE}" type="presParOf" srcId="{C03507BF-29F9-49FA-A0D2-B4A3F4E3BDA3}" destId="{F03FC027-0419-4EED-B215-6C0B8B4B909B}" srcOrd="1" destOrd="0" presId="urn:microsoft.com/office/officeart/2005/8/layout/chevron2"/>
    <dgm:cxn modelId="{7B182C97-CDDE-4806-B2A6-E542185EDD99}" type="presParOf" srcId="{4C387330-E2C1-4E3D-9514-705D2F1515DF}" destId="{6DE2D460-FB6A-4EAC-A460-7BB6E702C23F}" srcOrd="1" destOrd="0" presId="urn:microsoft.com/office/officeart/2005/8/layout/chevron2"/>
    <dgm:cxn modelId="{B5049285-C082-4F3D-9F4B-63F1E99EEA98}" type="presParOf" srcId="{4C387330-E2C1-4E3D-9514-705D2F1515DF}" destId="{909BC069-21D8-4193-9937-7538EE0DC888}" srcOrd="2" destOrd="0" presId="urn:microsoft.com/office/officeart/2005/8/layout/chevron2"/>
    <dgm:cxn modelId="{1323227B-F32F-4F84-8D5F-2C9F092749B4}" type="presParOf" srcId="{909BC069-21D8-4193-9937-7538EE0DC888}" destId="{4192742A-A66B-4CB3-9F49-8646AA2908DD}" srcOrd="0" destOrd="0" presId="urn:microsoft.com/office/officeart/2005/8/layout/chevron2"/>
    <dgm:cxn modelId="{8936AF29-733F-46B5-8242-28DE54C0C7D2}" type="presParOf" srcId="{909BC069-21D8-4193-9937-7538EE0DC888}" destId="{15A03045-DA8D-4FAA-90D7-3BFF38BC6A91}" srcOrd="1" destOrd="0" presId="urn:microsoft.com/office/officeart/2005/8/layout/chevron2"/>
    <dgm:cxn modelId="{80E82A96-D6F6-40E5-9B11-F17D0A4FA4E0}" type="presParOf" srcId="{4C387330-E2C1-4E3D-9514-705D2F1515DF}" destId="{28149F47-BD5E-4D6F-ABA1-B26C54788134}" srcOrd="3" destOrd="0" presId="urn:microsoft.com/office/officeart/2005/8/layout/chevron2"/>
    <dgm:cxn modelId="{8E701145-8850-43B6-B4BA-823F3AA27339}" type="presParOf" srcId="{4C387330-E2C1-4E3D-9514-705D2F1515DF}" destId="{48990CB3-52F0-422B-B0F1-06F7E3797909}" srcOrd="4" destOrd="0" presId="urn:microsoft.com/office/officeart/2005/8/layout/chevron2"/>
    <dgm:cxn modelId="{8A9095E9-C7B2-4BCC-BE47-BE4577C77813}" type="presParOf" srcId="{48990CB3-52F0-422B-B0F1-06F7E3797909}" destId="{58202883-63A7-428F-B43C-FB0DBC1A0B14}" srcOrd="0" destOrd="0" presId="urn:microsoft.com/office/officeart/2005/8/layout/chevron2"/>
    <dgm:cxn modelId="{3C55DAF4-79B5-448B-BB78-430939ADD2CE}" type="presParOf" srcId="{48990CB3-52F0-422B-B0F1-06F7E3797909}" destId="{6B804826-6F29-414D-9368-93E3B7347D2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7747F9-A7D1-4E83-93DD-0F8C92F00E03}">
      <dsp:nvSpPr>
        <dsp:cNvPr id="0" name=""/>
        <dsp:cNvSpPr/>
      </dsp:nvSpPr>
      <dsp:spPr>
        <a:xfrm rot="5400000">
          <a:off x="-764493" y="595482"/>
          <a:ext cx="2626040" cy="1443021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9845" tIns="29845" rIns="29845" bIns="29845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700" kern="1200"/>
        </a:p>
      </dsp:txBody>
      <dsp:txXfrm rot="-5400000">
        <a:off x="-172984" y="725484"/>
        <a:ext cx="1443021" cy="1183019"/>
      </dsp:txXfrm>
    </dsp:sp>
    <dsp:sp modelId="{F03FC027-0419-4EED-B215-6C0B8B4B909B}">
      <dsp:nvSpPr>
        <dsp:cNvPr id="0" name=""/>
        <dsp:cNvSpPr/>
      </dsp:nvSpPr>
      <dsp:spPr>
        <a:xfrm rot="5400000">
          <a:off x="4314607" y="-2610034"/>
          <a:ext cx="697439" cy="747851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90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900" kern="1200"/>
        </a:p>
      </dsp:txBody>
      <dsp:txXfrm rot="-5400000">
        <a:off x="924071" y="814548"/>
        <a:ext cx="7444465" cy="629347"/>
      </dsp:txXfrm>
    </dsp:sp>
    <dsp:sp modelId="{4192742A-A66B-4CB3-9F49-8646AA2908DD}">
      <dsp:nvSpPr>
        <dsp:cNvPr id="0" name=""/>
        <dsp:cNvSpPr/>
      </dsp:nvSpPr>
      <dsp:spPr>
        <a:xfrm rot="5400000">
          <a:off x="-333930" y="2663966"/>
          <a:ext cx="1072983" cy="751088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 rot="-5400000">
        <a:off x="-172982" y="2878562"/>
        <a:ext cx="751088" cy="321895"/>
      </dsp:txXfrm>
    </dsp:sp>
    <dsp:sp modelId="{15A03045-DA8D-4FAA-90D7-3BFF38BC6A91}">
      <dsp:nvSpPr>
        <dsp:cNvPr id="0" name=""/>
        <dsp:cNvSpPr/>
      </dsp:nvSpPr>
      <dsp:spPr>
        <a:xfrm rot="5400000">
          <a:off x="3968641" y="-887517"/>
          <a:ext cx="697439" cy="747851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90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900" kern="1200"/>
        </a:p>
      </dsp:txBody>
      <dsp:txXfrm rot="-5400000">
        <a:off x="578105" y="2537065"/>
        <a:ext cx="7444465" cy="629347"/>
      </dsp:txXfrm>
    </dsp:sp>
    <dsp:sp modelId="{58202883-63A7-428F-B43C-FB0DBC1A0B14}">
      <dsp:nvSpPr>
        <dsp:cNvPr id="0" name=""/>
        <dsp:cNvSpPr/>
      </dsp:nvSpPr>
      <dsp:spPr>
        <a:xfrm rot="5400000">
          <a:off x="-333930" y="3609954"/>
          <a:ext cx="1072983" cy="751088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 rot="-5400000">
        <a:off x="-172982" y="3824550"/>
        <a:ext cx="751088" cy="321895"/>
      </dsp:txXfrm>
    </dsp:sp>
    <dsp:sp modelId="{6B804826-6F29-414D-9368-93E3B7347D2D}">
      <dsp:nvSpPr>
        <dsp:cNvPr id="0" name=""/>
        <dsp:cNvSpPr/>
      </dsp:nvSpPr>
      <dsp:spPr>
        <a:xfrm rot="5400000">
          <a:off x="3968641" y="58470"/>
          <a:ext cx="697439" cy="747851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90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900" kern="1200"/>
        </a:p>
      </dsp:txBody>
      <dsp:txXfrm rot="-5400000">
        <a:off x="578105" y="3483052"/>
        <a:ext cx="7444465" cy="6293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11488" cy="4619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7000" y="0"/>
            <a:ext cx="3011488" cy="4619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C723CE-C52C-43D7-8BE7-C60F81568913}" type="datetimeFigureOut">
              <a:rPr lang="en-US" smtClean="0"/>
              <a:pPr/>
              <a:t>3/12/2012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772524"/>
            <a:ext cx="3011488" cy="4619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7000" y="8772524"/>
            <a:ext cx="3011488" cy="4619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2A858E-6741-407B-AB05-DEAF2E7273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4226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9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85FC8E86-CEC2-42AA-98FE-2B3E360160FD}" type="datetimeFigureOut">
              <a:rPr lang="en-US" smtClean="0"/>
              <a:pPr/>
              <a:t>3/12/2012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692150"/>
            <a:ext cx="4616450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92" tIns="46246" rIns="92492" bIns="4624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9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7C010C84-1979-404D-A022-EE243EC346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208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Title Slide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010C84-1979-404D-A022-EE243EC34645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916">
              <a:defRPr/>
            </a:pPr>
            <a:r>
              <a:rPr lang="en-US" dirty="0" smtClean="0"/>
              <a:t>Your seventh step is to attend Piedmont</a:t>
            </a:r>
            <a:r>
              <a:rPr lang="en-US" baseline="0" dirty="0" smtClean="0"/>
              <a:t> Technical College’s Student Orientation.  (Click.)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FBE97-6E3B-434E-8279-EDD8E6BC03E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923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8AB1B-C52D-42E6-BE18-1C6E10A0CD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8AB1B-C52D-42E6-BE18-1C6E10A0CD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8AB1B-C52D-42E6-BE18-1C6E10A0CD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8AB1B-C52D-42E6-BE18-1C6E10A0CD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8AB1B-C52D-42E6-BE18-1C6E10A0CD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8AB1B-C52D-42E6-BE18-1C6E10A0CD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3/1/2012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8AB1B-C52D-42E6-BE18-1C6E10A0CD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3/1/2012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8AB1B-C52D-42E6-BE18-1C6E10A0CD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8AB1B-C52D-42E6-BE18-1C6E10A0CD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8AB1B-C52D-42E6-BE18-1C6E10A0CD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8AB1B-C52D-42E6-BE18-1C6E10A0CD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3/1/2012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F8AB1B-C52D-42E6-BE18-1C6E10A0CD2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itle card blank cop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10886" y="2177325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latin typeface="Arial Black" pitchFamily="34" charset="0"/>
              </a:rPr>
              <a:t>Ready, AIM, Enroll!</a:t>
            </a:r>
            <a:endParaRPr lang="en-US" sz="44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52800" y="4272677"/>
            <a:ext cx="5486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>
              <a:solidFill>
                <a:schemeClr val="bg1"/>
              </a:solidFill>
              <a:latin typeface="Arial Black" pitchFamily="34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Arial Black" pitchFamily="34" charset="0"/>
              </a:rPr>
              <a:t>Presented by:</a:t>
            </a:r>
          </a:p>
          <a:p>
            <a:pPr algn="r"/>
            <a:r>
              <a:rPr lang="en-US" dirty="0" smtClean="0">
                <a:solidFill>
                  <a:schemeClr val="bg1"/>
                </a:solidFill>
                <a:latin typeface="Arial Black" pitchFamily="34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Arial Black" pitchFamily="34" charset="0"/>
              </a:rPr>
              <a:t>Matt Dean, Admissions Recruiter</a:t>
            </a:r>
          </a:p>
          <a:p>
            <a:pPr algn="r"/>
            <a:r>
              <a:rPr lang="en-US" dirty="0" smtClean="0">
                <a:solidFill>
                  <a:schemeClr val="bg1"/>
                </a:solidFill>
                <a:latin typeface="Arial Black" pitchFamily="34" charset="0"/>
              </a:rPr>
              <a:t>Brenda Edwards,  Career  Counselor</a:t>
            </a:r>
          </a:p>
          <a:p>
            <a:pPr algn="r"/>
            <a:r>
              <a:rPr lang="en-US" dirty="0" smtClean="0">
                <a:solidFill>
                  <a:schemeClr val="bg1"/>
                </a:solidFill>
                <a:latin typeface="Arial Black" pitchFamily="34" charset="0"/>
              </a:rPr>
              <a:t>Tanisha Latimer, Dean of Enrollment Management</a:t>
            </a:r>
          </a:p>
          <a:p>
            <a:pPr algn="r"/>
            <a:r>
              <a:rPr lang="en-US" dirty="0" smtClean="0">
                <a:solidFill>
                  <a:schemeClr val="bg1"/>
                </a:solidFill>
                <a:latin typeface="Arial Black" pitchFamily="34" charset="0"/>
              </a:rPr>
              <a:t>Becky McIntosh, VP for Student Services</a:t>
            </a:r>
          </a:p>
          <a:p>
            <a:endParaRPr lang="en-US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8AB1B-C52D-42E6-BE18-1C6E10A0CD22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8AB1B-C52D-42E6-BE18-1C6E10A0CD22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Explosion 2 5"/>
          <p:cNvSpPr/>
          <p:nvPr/>
        </p:nvSpPr>
        <p:spPr>
          <a:xfrm>
            <a:off x="2514600" y="1676400"/>
            <a:ext cx="5181600" cy="4038600"/>
          </a:xfrm>
          <a:prstGeom prst="irregularSeal2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505200" y="3234035"/>
            <a:ext cx="3048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en-US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WOW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6814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sic text slide 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Arial Black" pitchFamily="34" charset="0"/>
              </a:rPr>
              <a:t>Next</a:t>
            </a:r>
            <a:endParaRPr lang="en-US" dirty="0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lvl="1"/>
            <a:endParaRPr lang="en-US" sz="3200" dirty="0" smtClean="0">
              <a:latin typeface="Arial Black" pitchFamily="34" charset="0"/>
            </a:endParaRPr>
          </a:p>
          <a:p>
            <a:pPr algn="ctr">
              <a:buNone/>
            </a:pPr>
            <a:r>
              <a:rPr lang="en-US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Arial Black" pitchFamily="34" charset="0"/>
              </a:rPr>
              <a:t>Matt</a:t>
            </a:r>
            <a:endParaRPr lang="en-US" dirty="0">
              <a:solidFill>
                <a:schemeClr val="tx2">
                  <a:lumMod val="90000"/>
                  <a:lumOff val="1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5" name="Picture 4" descr="basic text slide 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0" y="1146719"/>
            <a:ext cx="6172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 Black" pitchFamily="34" charset="0"/>
              </a:rPr>
              <a:t>Marketing Points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57400" y="2438400"/>
            <a:ext cx="510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endParaRPr lang="en-US" sz="4000" dirty="0">
              <a:solidFill>
                <a:schemeClr val="tx2">
                  <a:lumMod val="90000"/>
                  <a:lumOff val="10000"/>
                </a:schemeClr>
              </a:solidFill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57400" y="2667000"/>
            <a:ext cx="5334000" cy="206210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Arial Black" pitchFamily="34" charset="0"/>
              </a:rPr>
              <a:t>Career Training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Arial Black" pitchFamily="34" charset="0"/>
              </a:rPr>
              <a:t>Affordability</a:t>
            </a:r>
            <a:endParaRPr lang="en-US" sz="3200" dirty="0">
              <a:solidFill>
                <a:schemeClr val="tx2">
                  <a:lumMod val="90000"/>
                  <a:lumOff val="10000"/>
                </a:schemeClr>
              </a:solidFill>
              <a:latin typeface="Arial Black" pitchFamily="34" charset="0"/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Arial Black" pitchFamily="34" charset="0"/>
              </a:rPr>
              <a:t>Quality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Arial Black" pitchFamily="34" charset="0"/>
              </a:rPr>
              <a:t>Transferability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8AB1B-C52D-42E6-BE18-1C6E10A0CD22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sic text slide 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" y="0"/>
            <a:ext cx="9144000" cy="68580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381000" y="457200"/>
            <a:ext cx="8229600" cy="5486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Arial Black" pitchFamily="34" charset="0"/>
              </a:rPr>
              <a:t>At PTC, it’s not just about the numbers!</a:t>
            </a:r>
            <a:endParaRPr lang="en-US" sz="3200" dirty="0">
              <a:solidFill>
                <a:schemeClr val="tx2">
                  <a:lumMod val="90000"/>
                  <a:lumOff val="1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2050" name="Picture 2" descr="E:\photography\_DSC003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3788" y="496154"/>
            <a:ext cx="2618081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photography\_DSC023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365" y="3749041"/>
            <a:ext cx="2614127" cy="1749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:\photography\_DSC026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07360"/>
            <a:ext cx="2750724" cy="1841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E:\photography\_DSC035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371" y="3810000"/>
            <a:ext cx="2523065" cy="1688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E:\photography\_DSC039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923" y="4114800"/>
            <a:ext cx="2835865" cy="1898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E:\photography\_DSC0753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380" y="613253"/>
            <a:ext cx="2362199" cy="1581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8AB1B-C52D-42E6-BE18-1C6E10A0CD2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53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sic text slide 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39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9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Arial Black" pitchFamily="34" charset="0"/>
              </a:rPr>
              <a:t>It’s All About the Students</a:t>
            </a:r>
            <a:endParaRPr lang="en-US" sz="3200" dirty="0">
              <a:solidFill>
                <a:schemeClr val="tx2">
                  <a:lumMod val="90000"/>
                  <a:lumOff val="10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pPr lvl="3">
              <a:buNone/>
            </a:pPr>
            <a:endParaRPr lang="en-US" sz="3200" dirty="0" smtClean="0">
              <a:latin typeface="Arial Black" pitchFamily="34" charset="0"/>
            </a:endParaRPr>
          </a:p>
          <a:p>
            <a:pPr lvl="3">
              <a:buNone/>
            </a:pPr>
            <a:endParaRPr lang="en-US" sz="3200" dirty="0" smtClean="0">
              <a:solidFill>
                <a:schemeClr val="tx2"/>
              </a:solidFill>
              <a:latin typeface="Arial Black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89694">
            <a:off x="3372979" y="4350617"/>
            <a:ext cx="2685555" cy="17959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85954">
            <a:off x="4266532" y="1556831"/>
            <a:ext cx="3471566" cy="23216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47132">
            <a:off x="1539048" y="1355554"/>
            <a:ext cx="2043043" cy="306456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4394">
            <a:off x="6312608" y="3039924"/>
            <a:ext cx="2332592" cy="34879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15251">
            <a:off x="255443" y="3879378"/>
            <a:ext cx="3173135" cy="2122034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8AB1B-C52D-42E6-BE18-1C6E10A0CD22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037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data.whicdn.com/images/18550821/amazing-places-the-great-wall-china-1_lar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807568"/>
            <a:ext cx="7848600" cy="5242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8AB1B-C52D-42E6-BE18-1C6E10A0CD2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869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sic text slide 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162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19200" y="2514600"/>
            <a:ext cx="7086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endParaRPr lang="en-US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rebuchet MS" pitchFamily="34" charset="0"/>
            </a:endParaRPr>
          </a:p>
          <a:p>
            <a:pPr lvl="3">
              <a:buFont typeface="Wingdings" pitchFamily="2" charset="2"/>
              <a:buChar char="§"/>
            </a:pPr>
            <a:endParaRPr lang="en-US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rebuchet MS" pitchFamily="34" charset="0"/>
            </a:endParaRPr>
          </a:p>
          <a:p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914400"/>
            <a:ext cx="7467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 smtClean="0">
              <a:solidFill>
                <a:schemeClr val="tx2">
                  <a:lumMod val="90000"/>
                  <a:lumOff val="10000"/>
                </a:schemeClr>
              </a:solidFill>
              <a:latin typeface="Arial Black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sz="4000" dirty="0">
              <a:solidFill>
                <a:schemeClr val="tx2">
                  <a:lumMod val="90000"/>
                  <a:lumOff val="10000"/>
                </a:schemeClr>
              </a:solidFill>
              <a:latin typeface="Arial Black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97429" y="1023517"/>
            <a:ext cx="6934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Arial Black" pitchFamily="34" charset="0"/>
              </a:rPr>
              <a:t>Enrollment Workshops</a:t>
            </a:r>
            <a:endParaRPr lang="en-US" sz="4400" dirty="0">
              <a:solidFill>
                <a:schemeClr val="tx2">
                  <a:lumMod val="90000"/>
                  <a:lumOff val="1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1026" name="Picture 2" descr="http://www.nichecartoons.com/images/PresentationHead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861" y="2477324"/>
            <a:ext cx="6962277" cy="3531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8AB1B-C52D-42E6-BE18-1C6E10A0CD22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084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black_j\Desktop\checklist_powerpoin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33530"/>
            <a:ext cx="9143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000" y="489466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Georgia" pitchFamily="18" charset="0"/>
              </a:rPr>
              <a:t>Apply for admission.</a:t>
            </a:r>
            <a:endParaRPr lang="en-US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190500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Georgia" pitchFamily="18" charset="0"/>
              </a:rPr>
              <a:t>Apply for financial aid.</a:t>
            </a:r>
            <a:endParaRPr lang="en-US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2967335"/>
            <a:ext cx="335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Georgia" pitchFamily="18" charset="0"/>
              </a:rPr>
              <a:t>If you are a nursing or health science major, attend a Health Science Information Session.</a:t>
            </a:r>
            <a:endParaRPr lang="en-US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" y="4278086"/>
            <a:ext cx="335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Georgia" pitchFamily="18" charset="0"/>
              </a:rPr>
              <a:t>Submit High School and College transcripts to Admissions office.</a:t>
            </a:r>
            <a:endParaRPr lang="en-US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" y="5791200"/>
            <a:ext cx="335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Georgia" pitchFamily="18" charset="0"/>
              </a:rPr>
              <a:t>Take the placement test (unless waived).</a:t>
            </a:r>
          </a:p>
          <a:p>
            <a:endParaRPr lang="en-US" b="1" dirty="0" smtClean="0">
              <a:solidFill>
                <a:schemeClr val="bg1"/>
              </a:solidFill>
              <a:latin typeface="Georgia" pitchFamily="18" charset="0"/>
            </a:endParaRPr>
          </a:p>
          <a:p>
            <a:endParaRPr lang="en-US" b="1" dirty="0" smtClean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81600" y="381000"/>
            <a:ext cx="335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Meet with an enrollment advisor.</a:t>
            </a:r>
          </a:p>
          <a:p>
            <a:endParaRPr lang="en-US" b="1" dirty="0" smtClean="0">
              <a:solidFill>
                <a:schemeClr val="bg1"/>
              </a:solidFill>
              <a:latin typeface="Georgia" pitchFamily="18" charset="0"/>
            </a:endParaRPr>
          </a:p>
          <a:p>
            <a:endParaRPr lang="en-US" b="1" dirty="0" smtClean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23114" y="1905000"/>
            <a:ext cx="335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Attend orientation.</a:t>
            </a:r>
          </a:p>
          <a:p>
            <a:endParaRPr lang="en-US" b="1" dirty="0" smtClean="0">
              <a:solidFill>
                <a:schemeClr val="bg1"/>
              </a:solidFill>
              <a:latin typeface="Georgia" pitchFamily="18" charset="0"/>
            </a:endParaRPr>
          </a:p>
          <a:p>
            <a:endParaRPr lang="en-US" b="1" dirty="0" smtClean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51585" y="3193197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Georgia" pitchFamily="18" charset="0"/>
              </a:rPr>
              <a:t>Purchase Textbooks.</a:t>
            </a:r>
            <a:endParaRPr lang="en-US" b="1" dirty="0">
              <a:latin typeface="Georg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23114" y="4739751"/>
            <a:ext cx="2906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Georgia" pitchFamily="18" charset="0"/>
              </a:rPr>
              <a:t>Pay tuition and fees.</a:t>
            </a:r>
            <a:endParaRPr lang="en-US" b="1" dirty="0">
              <a:solidFill>
                <a:schemeClr val="bg1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0842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877657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5" name="Group 2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4" name="Rectangle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rgbClr val="221D3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1676399" y="228600"/>
              <a:ext cx="6096002" cy="6477000"/>
              <a:chOff x="1676399" y="228600"/>
              <a:chExt cx="6096002" cy="6477000"/>
            </a:xfrm>
          </p:grpSpPr>
          <p:sp>
            <p:nvSpPr>
              <p:cNvPr id="8" name="Freeform 7"/>
              <p:cNvSpPr/>
              <p:nvPr/>
            </p:nvSpPr>
            <p:spPr>
              <a:xfrm>
                <a:off x="1676399" y="228600"/>
                <a:ext cx="1112705" cy="1589578"/>
              </a:xfrm>
              <a:custGeom>
                <a:avLst/>
                <a:gdLst>
                  <a:gd name="connsiteX0" fmla="*/ 0 w 1589577"/>
                  <a:gd name="connsiteY0" fmla="*/ 0 h 1112704"/>
                  <a:gd name="connsiteX1" fmla="*/ 1033225 w 1589577"/>
                  <a:gd name="connsiteY1" fmla="*/ 0 h 1112704"/>
                  <a:gd name="connsiteX2" fmla="*/ 1589577 w 1589577"/>
                  <a:gd name="connsiteY2" fmla="*/ 556352 h 1112704"/>
                  <a:gd name="connsiteX3" fmla="*/ 1033225 w 1589577"/>
                  <a:gd name="connsiteY3" fmla="*/ 1112704 h 1112704"/>
                  <a:gd name="connsiteX4" fmla="*/ 0 w 1589577"/>
                  <a:gd name="connsiteY4" fmla="*/ 1112704 h 1112704"/>
                  <a:gd name="connsiteX5" fmla="*/ 556352 w 1589577"/>
                  <a:gd name="connsiteY5" fmla="*/ 556352 h 1112704"/>
                  <a:gd name="connsiteX6" fmla="*/ 0 w 1589577"/>
                  <a:gd name="connsiteY6" fmla="*/ 0 h 1112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89577" h="1112704">
                    <a:moveTo>
                      <a:pt x="1589576" y="0"/>
                    </a:moveTo>
                    <a:lnTo>
                      <a:pt x="1589576" y="723257"/>
                    </a:lnTo>
                    <a:lnTo>
                      <a:pt x="794789" y="1112704"/>
                    </a:lnTo>
                    <a:lnTo>
                      <a:pt x="1" y="723257"/>
                    </a:lnTo>
                    <a:lnTo>
                      <a:pt x="1" y="0"/>
                    </a:lnTo>
                    <a:lnTo>
                      <a:pt x="794789" y="389447"/>
                    </a:lnTo>
                    <a:lnTo>
                      <a:pt x="1589576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hueOff val="0"/>
                      <a:satOff val="0"/>
                      <a:lumOff val="0"/>
                      <a:shade val="30000"/>
                      <a:satMod val="115000"/>
                    </a:schemeClr>
                  </a:gs>
                  <a:gs pos="50000">
                    <a:schemeClr val="accent1">
                      <a:hueOff val="0"/>
                      <a:satOff val="0"/>
                      <a:lumOff val="0"/>
                      <a:shade val="67500"/>
                      <a:satMod val="115000"/>
                    </a:schemeClr>
                  </a:gs>
                  <a:gs pos="100000">
                    <a:schemeClr val="accent1">
                      <a:hueOff val="0"/>
                      <a:satOff val="0"/>
                      <a:lumOff val="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9686" tIns="576037" rIns="19685" bIns="576038" numCol="1" spcCol="1270" anchor="ctr" anchorCtr="0">
                <a:noAutofit/>
              </a:bodyPr>
              <a:lstStyle/>
              <a:p>
                <a:pPr lvl="0" algn="ctr" defTabSz="1377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5400" kern="1200" dirty="0"/>
              </a:p>
            </p:txBody>
          </p:sp>
          <p:sp>
            <p:nvSpPr>
              <p:cNvPr id="9" name="Freeform 8"/>
              <p:cNvSpPr/>
              <p:nvPr/>
            </p:nvSpPr>
            <p:spPr>
              <a:xfrm>
                <a:off x="2789104" y="266589"/>
                <a:ext cx="4983295" cy="1033225"/>
              </a:xfrm>
              <a:custGeom>
                <a:avLst/>
                <a:gdLst>
                  <a:gd name="connsiteX0" fmla="*/ 172208 w 1033225"/>
                  <a:gd name="connsiteY0" fmla="*/ 0 h 4983295"/>
                  <a:gd name="connsiteX1" fmla="*/ 861017 w 1033225"/>
                  <a:gd name="connsiteY1" fmla="*/ 0 h 4983295"/>
                  <a:gd name="connsiteX2" fmla="*/ 1033225 w 1033225"/>
                  <a:gd name="connsiteY2" fmla="*/ 172208 h 4983295"/>
                  <a:gd name="connsiteX3" fmla="*/ 1033225 w 1033225"/>
                  <a:gd name="connsiteY3" fmla="*/ 4983295 h 4983295"/>
                  <a:gd name="connsiteX4" fmla="*/ 1033225 w 1033225"/>
                  <a:gd name="connsiteY4" fmla="*/ 4983295 h 4983295"/>
                  <a:gd name="connsiteX5" fmla="*/ 0 w 1033225"/>
                  <a:gd name="connsiteY5" fmla="*/ 4983295 h 4983295"/>
                  <a:gd name="connsiteX6" fmla="*/ 0 w 1033225"/>
                  <a:gd name="connsiteY6" fmla="*/ 4983295 h 4983295"/>
                  <a:gd name="connsiteX7" fmla="*/ 0 w 1033225"/>
                  <a:gd name="connsiteY7" fmla="*/ 172208 h 4983295"/>
                  <a:gd name="connsiteX8" fmla="*/ 172208 w 1033225"/>
                  <a:gd name="connsiteY8" fmla="*/ 0 h 49832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33225" h="4983295">
                    <a:moveTo>
                      <a:pt x="1033225" y="830569"/>
                    </a:moveTo>
                    <a:lnTo>
                      <a:pt x="1033225" y="4152726"/>
                    </a:lnTo>
                    <a:cubicBezTo>
                      <a:pt x="1033225" y="4611436"/>
                      <a:pt x="1017239" y="4983293"/>
                      <a:pt x="997520" y="4983293"/>
                    </a:cubicBezTo>
                    <a:lnTo>
                      <a:pt x="0" y="4983293"/>
                    </a:lnTo>
                    <a:lnTo>
                      <a:pt x="0" y="4983293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997520" y="2"/>
                    </a:lnTo>
                    <a:cubicBezTo>
                      <a:pt x="1017239" y="2"/>
                      <a:pt x="1033225" y="371859"/>
                      <a:pt x="1033225" y="830569"/>
                    </a:cubicBezTo>
                    <a:close/>
                  </a:path>
                </a:pathLst>
              </a:cu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06248" tIns="68853" rIns="68853" bIns="68853" numCol="1" spcCol="1270" anchor="ctr" anchorCtr="0">
                <a:noAutofit/>
              </a:bodyPr>
              <a:lstStyle/>
              <a:p>
                <a:pPr marL="285750" lvl="1" indent="-285750" algn="l" defTabSz="12890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en-US" sz="2900" kern="1200" dirty="0">
                  <a:solidFill>
                    <a:schemeClr val="tx2">
                      <a:lumMod val="90000"/>
                      <a:lumOff val="10000"/>
                    </a:schemeClr>
                  </a:solidFill>
                  <a:latin typeface="Arial Black" pitchFamily="34" charset="0"/>
                </a:endParaRPr>
              </a:p>
              <a:p>
                <a:pPr marL="0" lvl="1" algn="l" defTabSz="12890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</a:pPr>
                <a:r>
                  <a:rPr lang="en-US" sz="2900" kern="1200" dirty="0" smtClean="0">
                    <a:solidFill>
                      <a:schemeClr val="tx2">
                        <a:lumMod val="90000"/>
                        <a:lumOff val="10000"/>
                      </a:schemeClr>
                    </a:solidFill>
                    <a:latin typeface="Arial Black" pitchFamily="34" charset="0"/>
                  </a:rPr>
                  <a:t>Admissions</a:t>
                </a:r>
                <a:endParaRPr lang="en-US" sz="2900" kern="1200" dirty="0">
                  <a:solidFill>
                    <a:schemeClr val="tx2">
                      <a:lumMod val="90000"/>
                      <a:lumOff val="10000"/>
                    </a:schemeClr>
                  </a:solidFill>
                  <a:latin typeface="Arial Black" pitchFamily="34" charset="0"/>
                </a:endParaRPr>
              </a:p>
            </p:txBody>
          </p:sp>
          <p:sp>
            <p:nvSpPr>
              <p:cNvPr id="10" name="Freeform 9"/>
              <p:cNvSpPr/>
              <p:nvPr/>
            </p:nvSpPr>
            <p:spPr>
              <a:xfrm>
                <a:off x="1676400" y="1446964"/>
                <a:ext cx="1112705" cy="1589578"/>
              </a:xfrm>
              <a:custGeom>
                <a:avLst/>
                <a:gdLst>
                  <a:gd name="connsiteX0" fmla="*/ 0 w 1589577"/>
                  <a:gd name="connsiteY0" fmla="*/ 0 h 1112704"/>
                  <a:gd name="connsiteX1" fmla="*/ 1033225 w 1589577"/>
                  <a:gd name="connsiteY1" fmla="*/ 0 h 1112704"/>
                  <a:gd name="connsiteX2" fmla="*/ 1589577 w 1589577"/>
                  <a:gd name="connsiteY2" fmla="*/ 556352 h 1112704"/>
                  <a:gd name="connsiteX3" fmla="*/ 1033225 w 1589577"/>
                  <a:gd name="connsiteY3" fmla="*/ 1112704 h 1112704"/>
                  <a:gd name="connsiteX4" fmla="*/ 0 w 1589577"/>
                  <a:gd name="connsiteY4" fmla="*/ 1112704 h 1112704"/>
                  <a:gd name="connsiteX5" fmla="*/ 556352 w 1589577"/>
                  <a:gd name="connsiteY5" fmla="*/ 556352 h 1112704"/>
                  <a:gd name="connsiteX6" fmla="*/ 0 w 1589577"/>
                  <a:gd name="connsiteY6" fmla="*/ 0 h 1112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89577" h="1112704">
                    <a:moveTo>
                      <a:pt x="1589576" y="0"/>
                    </a:moveTo>
                    <a:lnTo>
                      <a:pt x="1589576" y="723257"/>
                    </a:lnTo>
                    <a:lnTo>
                      <a:pt x="794789" y="1112704"/>
                    </a:lnTo>
                    <a:lnTo>
                      <a:pt x="1" y="723257"/>
                    </a:lnTo>
                    <a:lnTo>
                      <a:pt x="1" y="0"/>
                    </a:lnTo>
                    <a:lnTo>
                      <a:pt x="794789" y="389447"/>
                    </a:lnTo>
                    <a:lnTo>
                      <a:pt x="1589576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hueOff val="0"/>
                      <a:satOff val="0"/>
                      <a:lumOff val="0"/>
                      <a:shade val="30000"/>
                      <a:satMod val="115000"/>
                    </a:schemeClr>
                  </a:gs>
                  <a:gs pos="50000">
                    <a:schemeClr val="accent1">
                      <a:hueOff val="0"/>
                      <a:satOff val="0"/>
                      <a:lumOff val="0"/>
                      <a:shade val="67500"/>
                      <a:satMod val="115000"/>
                    </a:schemeClr>
                  </a:gs>
                  <a:gs pos="100000">
                    <a:schemeClr val="accent1">
                      <a:hueOff val="0"/>
                      <a:satOff val="0"/>
                      <a:lumOff val="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9686" tIns="576037" rIns="19685" bIns="576038" numCol="1" spcCol="1270" anchor="ctr" anchorCtr="0">
                <a:noAutofit/>
              </a:bodyPr>
              <a:lstStyle/>
              <a:p>
                <a:pPr lvl="0" algn="ctr" defTabSz="1377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3100" kern="1200"/>
              </a:p>
            </p:txBody>
          </p:sp>
          <p:sp>
            <p:nvSpPr>
              <p:cNvPr id="11" name="Freeform 10"/>
              <p:cNvSpPr/>
              <p:nvPr/>
            </p:nvSpPr>
            <p:spPr>
              <a:xfrm>
                <a:off x="2789104" y="1446966"/>
                <a:ext cx="4983295" cy="1033226"/>
              </a:xfrm>
              <a:custGeom>
                <a:avLst/>
                <a:gdLst>
                  <a:gd name="connsiteX0" fmla="*/ 172208 w 1033225"/>
                  <a:gd name="connsiteY0" fmla="*/ 0 h 4983295"/>
                  <a:gd name="connsiteX1" fmla="*/ 861017 w 1033225"/>
                  <a:gd name="connsiteY1" fmla="*/ 0 h 4983295"/>
                  <a:gd name="connsiteX2" fmla="*/ 1033225 w 1033225"/>
                  <a:gd name="connsiteY2" fmla="*/ 172208 h 4983295"/>
                  <a:gd name="connsiteX3" fmla="*/ 1033225 w 1033225"/>
                  <a:gd name="connsiteY3" fmla="*/ 4983295 h 4983295"/>
                  <a:gd name="connsiteX4" fmla="*/ 1033225 w 1033225"/>
                  <a:gd name="connsiteY4" fmla="*/ 4983295 h 4983295"/>
                  <a:gd name="connsiteX5" fmla="*/ 0 w 1033225"/>
                  <a:gd name="connsiteY5" fmla="*/ 4983295 h 4983295"/>
                  <a:gd name="connsiteX6" fmla="*/ 0 w 1033225"/>
                  <a:gd name="connsiteY6" fmla="*/ 4983295 h 4983295"/>
                  <a:gd name="connsiteX7" fmla="*/ 0 w 1033225"/>
                  <a:gd name="connsiteY7" fmla="*/ 172208 h 4983295"/>
                  <a:gd name="connsiteX8" fmla="*/ 172208 w 1033225"/>
                  <a:gd name="connsiteY8" fmla="*/ 0 h 49832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33225" h="4983295">
                    <a:moveTo>
                      <a:pt x="1033225" y="830569"/>
                    </a:moveTo>
                    <a:lnTo>
                      <a:pt x="1033225" y="4152726"/>
                    </a:lnTo>
                    <a:cubicBezTo>
                      <a:pt x="1033225" y="4611436"/>
                      <a:pt x="1017239" y="4983293"/>
                      <a:pt x="997520" y="4983293"/>
                    </a:cubicBezTo>
                    <a:lnTo>
                      <a:pt x="0" y="4983293"/>
                    </a:lnTo>
                    <a:lnTo>
                      <a:pt x="0" y="4983293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997520" y="2"/>
                    </a:lnTo>
                    <a:cubicBezTo>
                      <a:pt x="1017239" y="2"/>
                      <a:pt x="1033225" y="371859"/>
                      <a:pt x="1033225" y="830569"/>
                    </a:cubicBezTo>
                    <a:close/>
                  </a:path>
                </a:pathLst>
              </a:cu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06248" tIns="68853" rIns="68853" bIns="68854" numCol="1" spcCol="1270" anchor="ctr" anchorCtr="0">
                <a:noAutofit/>
              </a:bodyPr>
              <a:lstStyle/>
              <a:p>
                <a:pPr marL="285750" lvl="1" indent="-285750" algn="l" defTabSz="12890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en-US" sz="2900" kern="1200" dirty="0"/>
              </a:p>
              <a:p>
                <a:pPr marL="0" lvl="1" algn="l" defTabSz="12890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</a:pPr>
                <a:r>
                  <a:rPr lang="en-US" sz="2900" kern="1200" dirty="0" smtClean="0">
                    <a:solidFill>
                      <a:schemeClr val="tx2">
                        <a:lumMod val="90000"/>
                        <a:lumOff val="10000"/>
                      </a:schemeClr>
                    </a:solidFill>
                    <a:latin typeface="Arial Black" pitchFamily="34" charset="0"/>
                  </a:rPr>
                  <a:t>Financial Aid</a:t>
                </a:r>
                <a:endParaRPr lang="en-US" sz="2900" kern="1200" dirty="0">
                  <a:solidFill>
                    <a:schemeClr val="tx2">
                      <a:lumMod val="90000"/>
                      <a:lumOff val="10000"/>
                    </a:schemeClr>
                  </a:solidFill>
                  <a:latin typeface="Arial Black" pitchFamily="34" charset="0"/>
                </a:endParaRPr>
              </a:p>
            </p:txBody>
          </p:sp>
          <p:sp>
            <p:nvSpPr>
              <p:cNvPr id="12" name="Freeform 11"/>
              <p:cNvSpPr/>
              <p:nvPr/>
            </p:nvSpPr>
            <p:spPr>
              <a:xfrm>
                <a:off x="1676400" y="2679904"/>
                <a:ext cx="1112705" cy="1589578"/>
              </a:xfrm>
              <a:custGeom>
                <a:avLst/>
                <a:gdLst>
                  <a:gd name="connsiteX0" fmla="*/ 0 w 1589577"/>
                  <a:gd name="connsiteY0" fmla="*/ 0 h 1112704"/>
                  <a:gd name="connsiteX1" fmla="*/ 1033225 w 1589577"/>
                  <a:gd name="connsiteY1" fmla="*/ 0 h 1112704"/>
                  <a:gd name="connsiteX2" fmla="*/ 1589577 w 1589577"/>
                  <a:gd name="connsiteY2" fmla="*/ 556352 h 1112704"/>
                  <a:gd name="connsiteX3" fmla="*/ 1033225 w 1589577"/>
                  <a:gd name="connsiteY3" fmla="*/ 1112704 h 1112704"/>
                  <a:gd name="connsiteX4" fmla="*/ 0 w 1589577"/>
                  <a:gd name="connsiteY4" fmla="*/ 1112704 h 1112704"/>
                  <a:gd name="connsiteX5" fmla="*/ 556352 w 1589577"/>
                  <a:gd name="connsiteY5" fmla="*/ 556352 h 1112704"/>
                  <a:gd name="connsiteX6" fmla="*/ 0 w 1589577"/>
                  <a:gd name="connsiteY6" fmla="*/ 0 h 1112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89577" h="1112704">
                    <a:moveTo>
                      <a:pt x="1589576" y="0"/>
                    </a:moveTo>
                    <a:lnTo>
                      <a:pt x="1589576" y="723257"/>
                    </a:lnTo>
                    <a:lnTo>
                      <a:pt x="794789" y="1112704"/>
                    </a:lnTo>
                    <a:lnTo>
                      <a:pt x="1" y="723257"/>
                    </a:lnTo>
                    <a:lnTo>
                      <a:pt x="1" y="0"/>
                    </a:lnTo>
                    <a:lnTo>
                      <a:pt x="794789" y="389447"/>
                    </a:lnTo>
                    <a:lnTo>
                      <a:pt x="1589576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hueOff val="0"/>
                      <a:satOff val="0"/>
                      <a:lumOff val="0"/>
                      <a:shade val="30000"/>
                      <a:satMod val="115000"/>
                    </a:schemeClr>
                  </a:gs>
                  <a:gs pos="50000">
                    <a:schemeClr val="accent1">
                      <a:hueOff val="0"/>
                      <a:satOff val="0"/>
                      <a:lumOff val="0"/>
                      <a:shade val="67500"/>
                      <a:satMod val="115000"/>
                    </a:schemeClr>
                  </a:gs>
                  <a:gs pos="100000">
                    <a:schemeClr val="accent1">
                      <a:hueOff val="0"/>
                      <a:satOff val="0"/>
                      <a:lumOff val="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9686" tIns="576037" rIns="19685" bIns="576038" numCol="1" spcCol="1270" anchor="ctr" anchorCtr="0">
                <a:noAutofit/>
              </a:bodyPr>
              <a:lstStyle/>
              <a:p>
                <a:pPr lvl="0" algn="ctr" defTabSz="1377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3100" kern="1200"/>
              </a:p>
            </p:txBody>
          </p:sp>
          <p:sp>
            <p:nvSpPr>
              <p:cNvPr id="13" name="Freeform 12"/>
              <p:cNvSpPr/>
              <p:nvPr/>
            </p:nvSpPr>
            <p:spPr>
              <a:xfrm>
                <a:off x="2789104" y="2679904"/>
                <a:ext cx="4983295" cy="1033226"/>
              </a:xfrm>
              <a:custGeom>
                <a:avLst/>
                <a:gdLst>
                  <a:gd name="connsiteX0" fmla="*/ 172208 w 1033225"/>
                  <a:gd name="connsiteY0" fmla="*/ 0 h 4983295"/>
                  <a:gd name="connsiteX1" fmla="*/ 861017 w 1033225"/>
                  <a:gd name="connsiteY1" fmla="*/ 0 h 4983295"/>
                  <a:gd name="connsiteX2" fmla="*/ 1033225 w 1033225"/>
                  <a:gd name="connsiteY2" fmla="*/ 172208 h 4983295"/>
                  <a:gd name="connsiteX3" fmla="*/ 1033225 w 1033225"/>
                  <a:gd name="connsiteY3" fmla="*/ 4983295 h 4983295"/>
                  <a:gd name="connsiteX4" fmla="*/ 1033225 w 1033225"/>
                  <a:gd name="connsiteY4" fmla="*/ 4983295 h 4983295"/>
                  <a:gd name="connsiteX5" fmla="*/ 0 w 1033225"/>
                  <a:gd name="connsiteY5" fmla="*/ 4983295 h 4983295"/>
                  <a:gd name="connsiteX6" fmla="*/ 0 w 1033225"/>
                  <a:gd name="connsiteY6" fmla="*/ 4983295 h 4983295"/>
                  <a:gd name="connsiteX7" fmla="*/ 0 w 1033225"/>
                  <a:gd name="connsiteY7" fmla="*/ 172208 h 4983295"/>
                  <a:gd name="connsiteX8" fmla="*/ 172208 w 1033225"/>
                  <a:gd name="connsiteY8" fmla="*/ 0 h 49832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33225" h="4983295">
                    <a:moveTo>
                      <a:pt x="1033225" y="830569"/>
                    </a:moveTo>
                    <a:lnTo>
                      <a:pt x="1033225" y="4152726"/>
                    </a:lnTo>
                    <a:cubicBezTo>
                      <a:pt x="1033225" y="4611436"/>
                      <a:pt x="1017239" y="4983293"/>
                      <a:pt x="997520" y="4983293"/>
                    </a:cubicBezTo>
                    <a:lnTo>
                      <a:pt x="0" y="4983293"/>
                    </a:lnTo>
                    <a:lnTo>
                      <a:pt x="0" y="4983293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997520" y="2"/>
                    </a:lnTo>
                    <a:cubicBezTo>
                      <a:pt x="1017239" y="2"/>
                      <a:pt x="1033225" y="371859"/>
                      <a:pt x="1033225" y="830569"/>
                    </a:cubicBezTo>
                    <a:close/>
                  </a:path>
                </a:pathLst>
              </a:cu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06248" tIns="68853" rIns="68853" bIns="68854" numCol="1" spcCol="1270" anchor="ctr" anchorCtr="0">
                <a:noAutofit/>
              </a:bodyPr>
              <a:lstStyle/>
              <a:p>
                <a:pPr marL="285750" lvl="1" indent="-285750" algn="l" defTabSz="12890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en-US" sz="2900" kern="1200" dirty="0"/>
              </a:p>
              <a:p>
                <a:pPr marL="0" lvl="1" algn="l" defTabSz="12890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</a:pPr>
                <a:r>
                  <a:rPr lang="en-US" sz="2900" kern="1200" dirty="0" smtClean="0">
                    <a:solidFill>
                      <a:schemeClr val="tx2">
                        <a:lumMod val="90000"/>
                        <a:lumOff val="10000"/>
                      </a:schemeClr>
                    </a:solidFill>
                    <a:latin typeface="Arial Black" pitchFamily="34" charset="0"/>
                  </a:rPr>
                  <a:t>Placement Testing</a:t>
                </a:r>
                <a:endParaRPr lang="en-US" sz="2900" kern="1200" dirty="0">
                  <a:solidFill>
                    <a:schemeClr val="tx2">
                      <a:lumMod val="90000"/>
                      <a:lumOff val="10000"/>
                    </a:schemeClr>
                  </a:solidFill>
                  <a:latin typeface="Arial Black" pitchFamily="34" charset="0"/>
                </a:endParaRPr>
              </a:p>
            </p:txBody>
          </p:sp>
          <p:sp>
            <p:nvSpPr>
              <p:cNvPr id="14" name="Freeform 13"/>
              <p:cNvSpPr/>
              <p:nvPr/>
            </p:nvSpPr>
            <p:spPr>
              <a:xfrm>
                <a:off x="1676400" y="3889207"/>
                <a:ext cx="1112705" cy="1589578"/>
              </a:xfrm>
              <a:custGeom>
                <a:avLst/>
                <a:gdLst>
                  <a:gd name="connsiteX0" fmla="*/ 0 w 1589577"/>
                  <a:gd name="connsiteY0" fmla="*/ 0 h 1112704"/>
                  <a:gd name="connsiteX1" fmla="*/ 1033225 w 1589577"/>
                  <a:gd name="connsiteY1" fmla="*/ 0 h 1112704"/>
                  <a:gd name="connsiteX2" fmla="*/ 1589577 w 1589577"/>
                  <a:gd name="connsiteY2" fmla="*/ 556352 h 1112704"/>
                  <a:gd name="connsiteX3" fmla="*/ 1033225 w 1589577"/>
                  <a:gd name="connsiteY3" fmla="*/ 1112704 h 1112704"/>
                  <a:gd name="connsiteX4" fmla="*/ 0 w 1589577"/>
                  <a:gd name="connsiteY4" fmla="*/ 1112704 h 1112704"/>
                  <a:gd name="connsiteX5" fmla="*/ 556352 w 1589577"/>
                  <a:gd name="connsiteY5" fmla="*/ 556352 h 1112704"/>
                  <a:gd name="connsiteX6" fmla="*/ 0 w 1589577"/>
                  <a:gd name="connsiteY6" fmla="*/ 0 h 1112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89577" h="1112704">
                    <a:moveTo>
                      <a:pt x="1589576" y="0"/>
                    </a:moveTo>
                    <a:lnTo>
                      <a:pt x="1589576" y="723257"/>
                    </a:lnTo>
                    <a:lnTo>
                      <a:pt x="794789" y="1112704"/>
                    </a:lnTo>
                    <a:lnTo>
                      <a:pt x="1" y="723257"/>
                    </a:lnTo>
                    <a:lnTo>
                      <a:pt x="1" y="0"/>
                    </a:lnTo>
                    <a:lnTo>
                      <a:pt x="794789" y="389447"/>
                    </a:lnTo>
                    <a:lnTo>
                      <a:pt x="1589576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hueOff val="0"/>
                      <a:satOff val="0"/>
                      <a:lumOff val="0"/>
                      <a:shade val="30000"/>
                      <a:satMod val="115000"/>
                    </a:schemeClr>
                  </a:gs>
                  <a:gs pos="50000">
                    <a:schemeClr val="accent1">
                      <a:hueOff val="0"/>
                      <a:satOff val="0"/>
                      <a:lumOff val="0"/>
                      <a:shade val="67500"/>
                      <a:satMod val="115000"/>
                    </a:schemeClr>
                  </a:gs>
                  <a:gs pos="100000">
                    <a:schemeClr val="accent1">
                      <a:hueOff val="0"/>
                      <a:satOff val="0"/>
                      <a:lumOff val="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9686" tIns="576037" rIns="19685" bIns="576038" numCol="1" spcCol="1270" anchor="ctr" anchorCtr="0">
                <a:noAutofit/>
              </a:bodyPr>
              <a:lstStyle/>
              <a:p>
                <a:pPr lvl="0" algn="ctr" defTabSz="1377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3100" kern="1200"/>
              </a:p>
            </p:txBody>
          </p:sp>
          <p:sp>
            <p:nvSpPr>
              <p:cNvPr id="15" name="Freeform 14"/>
              <p:cNvSpPr/>
              <p:nvPr/>
            </p:nvSpPr>
            <p:spPr>
              <a:xfrm>
                <a:off x="2789104" y="3889207"/>
                <a:ext cx="4983295" cy="1033226"/>
              </a:xfrm>
              <a:custGeom>
                <a:avLst/>
                <a:gdLst>
                  <a:gd name="connsiteX0" fmla="*/ 172208 w 1033225"/>
                  <a:gd name="connsiteY0" fmla="*/ 0 h 4983295"/>
                  <a:gd name="connsiteX1" fmla="*/ 861017 w 1033225"/>
                  <a:gd name="connsiteY1" fmla="*/ 0 h 4983295"/>
                  <a:gd name="connsiteX2" fmla="*/ 1033225 w 1033225"/>
                  <a:gd name="connsiteY2" fmla="*/ 172208 h 4983295"/>
                  <a:gd name="connsiteX3" fmla="*/ 1033225 w 1033225"/>
                  <a:gd name="connsiteY3" fmla="*/ 4983295 h 4983295"/>
                  <a:gd name="connsiteX4" fmla="*/ 1033225 w 1033225"/>
                  <a:gd name="connsiteY4" fmla="*/ 4983295 h 4983295"/>
                  <a:gd name="connsiteX5" fmla="*/ 0 w 1033225"/>
                  <a:gd name="connsiteY5" fmla="*/ 4983295 h 4983295"/>
                  <a:gd name="connsiteX6" fmla="*/ 0 w 1033225"/>
                  <a:gd name="connsiteY6" fmla="*/ 4983295 h 4983295"/>
                  <a:gd name="connsiteX7" fmla="*/ 0 w 1033225"/>
                  <a:gd name="connsiteY7" fmla="*/ 172208 h 4983295"/>
                  <a:gd name="connsiteX8" fmla="*/ 172208 w 1033225"/>
                  <a:gd name="connsiteY8" fmla="*/ 0 h 49832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33225" h="4983295">
                    <a:moveTo>
                      <a:pt x="1033225" y="830569"/>
                    </a:moveTo>
                    <a:lnTo>
                      <a:pt x="1033225" y="4152726"/>
                    </a:lnTo>
                    <a:cubicBezTo>
                      <a:pt x="1033225" y="4611436"/>
                      <a:pt x="1017239" y="4983293"/>
                      <a:pt x="997520" y="4983293"/>
                    </a:cubicBezTo>
                    <a:lnTo>
                      <a:pt x="0" y="4983293"/>
                    </a:lnTo>
                    <a:lnTo>
                      <a:pt x="0" y="4983293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997520" y="2"/>
                    </a:lnTo>
                    <a:cubicBezTo>
                      <a:pt x="1017239" y="2"/>
                      <a:pt x="1033225" y="371859"/>
                      <a:pt x="1033225" y="830569"/>
                    </a:cubicBezTo>
                    <a:close/>
                  </a:path>
                </a:pathLst>
              </a:cu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06248" tIns="68853" rIns="68853" bIns="68854" numCol="1" spcCol="1270" anchor="ctr" anchorCtr="0">
                <a:noAutofit/>
              </a:bodyPr>
              <a:lstStyle/>
              <a:p>
                <a:pPr marL="285750" lvl="1" indent="-285750" algn="l" defTabSz="12890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en-US" sz="2900" kern="1200" dirty="0"/>
              </a:p>
              <a:p>
                <a:pPr marL="0" lvl="1" algn="l" defTabSz="12890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</a:pPr>
                <a:r>
                  <a:rPr lang="en-US" sz="2800" kern="1200" dirty="0" smtClean="0">
                    <a:solidFill>
                      <a:schemeClr val="tx2">
                        <a:lumMod val="90000"/>
                        <a:lumOff val="10000"/>
                      </a:schemeClr>
                    </a:solidFill>
                    <a:latin typeface="Arial Black" pitchFamily="34" charset="0"/>
                  </a:rPr>
                  <a:t>Advisement and Registration</a:t>
                </a:r>
                <a:endParaRPr lang="en-US" sz="2800" kern="1200" dirty="0">
                  <a:solidFill>
                    <a:schemeClr val="tx2">
                      <a:lumMod val="90000"/>
                      <a:lumOff val="10000"/>
                    </a:schemeClr>
                  </a:solidFill>
                  <a:latin typeface="Arial Black" pitchFamily="34" charset="0"/>
                </a:endParaRPr>
              </a:p>
            </p:txBody>
          </p:sp>
          <p:sp>
            <p:nvSpPr>
              <p:cNvPr id="16" name="Freeform 15"/>
              <p:cNvSpPr/>
              <p:nvPr/>
            </p:nvSpPr>
            <p:spPr>
              <a:xfrm>
                <a:off x="1676402" y="5116022"/>
                <a:ext cx="1112705" cy="1589578"/>
              </a:xfrm>
              <a:custGeom>
                <a:avLst/>
                <a:gdLst>
                  <a:gd name="connsiteX0" fmla="*/ 0 w 1589577"/>
                  <a:gd name="connsiteY0" fmla="*/ 0 h 1112704"/>
                  <a:gd name="connsiteX1" fmla="*/ 1033225 w 1589577"/>
                  <a:gd name="connsiteY1" fmla="*/ 0 h 1112704"/>
                  <a:gd name="connsiteX2" fmla="*/ 1589577 w 1589577"/>
                  <a:gd name="connsiteY2" fmla="*/ 556352 h 1112704"/>
                  <a:gd name="connsiteX3" fmla="*/ 1033225 w 1589577"/>
                  <a:gd name="connsiteY3" fmla="*/ 1112704 h 1112704"/>
                  <a:gd name="connsiteX4" fmla="*/ 0 w 1589577"/>
                  <a:gd name="connsiteY4" fmla="*/ 1112704 h 1112704"/>
                  <a:gd name="connsiteX5" fmla="*/ 556352 w 1589577"/>
                  <a:gd name="connsiteY5" fmla="*/ 556352 h 1112704"/>
                  <a:gd name="connsiteX6" fmla="*/ 0 w 1589577"/>
                  <a:gd name="connsiteY6" fmla="*/ 0 h 1112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89577" h="1112704">
                    <a:moveTo>
                      <a:pt x="1589576" y="0"/>
                    </a:moveTo>
                    <a:lnTo>
                      <a:pt x="1589576" y="723257"/>
                    </a:lnTo>
                    <a:lnTo>
                      <a:pt x="794789" y="1112704"/>
                    </a:lnTo>
                    <a:lnTo>
                      <a:pt x="1" y="723257"/>
                    </a:lnTo>
                    <a:lnTo>
                      <a:pt x="1" y="0"/>
                    </a:lnTo>
                    <a:lnTo>
                      <a:pt x="794789" y="389447"/>
                    </a:lnTo>
                    <a:lnTo>
                      <a:pt x="1589576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hueOff val="0"/>
                      <a:satOff val="0"/>
                      <a:lumOff val="0"/>
                      <a:shade val="30000"/>
                      <a:satMod val="115000"/>
                    </a:schemeClr>
                  </a:gs>
                  <a:gs pos="50000">
                    <a:schemeClr val="accent1">
                      <a:hueOff val="0"/>
                      <a:satOff val="0"/>
                      <a:lumOff val="0"/>
                      <a:shade val="67500"/>
                      <a:satMod val="115000"/>
                    </a:schemeClr>
                  </a:gs>
                  <a:gs pos="100000">
                    <a:schemeClr val="accent1">
                      <a:hueOff val="0"/>
                      <a:satOff val="0"/>
                      <a:lumOff val="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9686" tIns="576037" rIns="19685" bIns="576038" numCol="1" spcCol="1270" anchor="ctr" anchorCtr="0">
                <a:noAutofit/>
              </a:bodyPr>
              <a:lstStyle/>
              <a:p>
                <a:pPr lvl="0" algn="ctr" defTabSz="1377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3100" kern="1200"/>
              </a:p>
            </p:txBody>
          </p:sp>
          <p:sp>
            <p:nvSpPr>
              <p:cNvPr id="17" name="Freeform 16"/>
              <p:cNvSpPr/>
              <p:nvPr/>
            </p:nvSpPr>
            <p:spPr>
              <a:xfrm>
                <a:off x="2789106" y="5116022"/>
                <a:ext cx="4983295" cy="1033226"/>
              </a:xfrm>
              <a:custGeom>
                <a:avLst/>
                <a:gdLst>
                  <a:gd name="connsiteX0" fmla="*/ 172208 w 1033225"/>
                  <a:gd name="connsiteY0" fmla="*/ 0 h 4983295"/>
                  <a:gd name="connsiteX1" fmla="*/ 861017 w 1033225"/>
                  <a:gd name="connsiteY1" fmla="*/ 0 h 4983295"/>
                  <a:gd name="connsiteX2" fmla="*/ 1033225 w 1033225"/>
                  <a:gd name="connsiteY2" fmla="*/ 172208 h 4983295"/>
                  <a:gd name="connsiteX3" fmla="*/ 1033225 w 1033225"/>
                  <a:gd name="connsiteY3" fmla="*/ 4983295 h 4983295"/>
                  <a:gd name="connsiteX4" fmla="*/ 1033225 w 1033225"/>
                  <a:gd name="connsiteY4" fmla="*/ 4983295 h 4983295"/>
                  <a:gd name="connsiteX5" fmla="*/ 0 w 1033225"/>
                  <a:gd name="connsiteY5" fmla="*/ 4983295 h 4983295"/>
                  <a:gd name="connsiteX6" fmla="*/ 0 w 1033225"/>
                  <a:gd name="connsiteY6" fmla="*/ 4983295 h 4983295"/>
                  <a:gd name="connsiteX7" fmla="*/ 0 w 1033225"/>
                  <a:gd name="connsiteY7" fmla="*/ 172208 h 4983295"/>
                  <a:gd name="connsiteX8" fmla="*/ 172208 w 1033225"/>
                  <a:gd name="connsiteY8" fmla="*/ 0 h 49832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33225" h="4983295">
                    <a:moveTo>
                      <a:pt x="1033225" y="830569"/>
                    </a:moveTo>
                    <a:lnTo>
                      <a:pt x="1033225" y="4152726"/>
                    </a:lnTo>
                    <a:cubicBezTo>
                      <a:pt x="1033225" y="4611436"/>
                      <a:pt x="1017239" y="4983293"/>
                      <a:pt x="997520" y="4983293"/>
                    </a:cubicBezTo>
                    <a:lnTo>
                      <a:pt x="0" y="4983293"/>
                    </a:lnTo>
                    <a:lnTo>
                      <a:pt x="0" y="4983293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997520" y="2"/>
                    </a:lnTo>
                    <a:cubicBezTo>
                      <a:pt x="1017239" y="2"/>
                      <a:pt x="1033225" y="371859"/>
                      <a:pt x="1033225" y="830569"/>
                    </a:cubicBezTo>
                    <a:close/>
                  </a:path>
                </a:pathLst>
              </a:cu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06248" tIns="68853" rIns="68853" bIns="68854" numCol="1" spcCol="1270" anchor="ctr" anchorCtr="0">
                <a:noAutofit/>
              </a:bodyPr>
              <a:lstStyle/>
              <a:p>
                <a:pPr marL="285750" lvl="1" indent="-285750" algn="l" defTabSz="12890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en-US" sz="2900" kern="1200" dirty="0"/>
              </a:p>
              <a:p>
                <a:pPr marL="0" lvl="1" algn="l" defTabSz="12890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</a:pPr>
                <a:r>
                  <a:rPr lang="en-US" sz="2900" kern="1200" dirty="0" smtClean="0">
                    <a:solidFill>
                      <a:schemeClr val="tx2">
                        <a:lumMod val="90000"/>
                        <a:lumOff val="10000"/>
                      </a:schemeClr>
                    </a:solidFill>
                    <a:latin typeface="Arial Black" pitchFamily="34" charset="0"/>
                  </a:rPr>
                  <a:t>Orientation</a:t>
                </a:r>
                <a:endParaRPr lang="en-US" sz="2900" kern="1200" dirty="0">
                  <a:solidFill>
                    <a:schemeClr val="tx2">
                      <a:lumMod val="90000"/>
                      <a:lumOff val="10000"/>
                    </a:schemeClr>
                  </a:solidFill>
                  <a:latin typeface="Arial Black" pitchFamily="34" charset="0"/>
                </a:endParaRPr>
              </a:p>
            </p:txBody>
          </p:sp>
        </p:grpSp>
      </p:grpSp>
      <p:sp>
        <p:nvSpPr>
          <p:cNvPr id="19" name="TextBox 18"/>
          <p:cNvSpPr txBox="1"/>
          <p:nvPr/>
        </p:nvSpPr>
        <p:spPr>
          <a:xfrm>
            <a:off x="1981200" y="609600"/>
            <a:ext cx="60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chemeClr val="bg1"/>
                </a:solidFill>
              </a:rPr>
              <a:t>1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004151" y="1875328"/>
            <a:ext cx="60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chemeClr val="bg1"/>
                </a:solidFill>
              </a:rPr>
              <a:t>2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927951" y="3036542"/>
            <a:ext cx="60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chemeClr val="bg1"/>
                </a:solidFill>
              </a:rPr>
              <a:t>3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927951" y="4269482"/>
            <a:ext cx="60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chemeClr val="bg1"/>
                </a:solidFill>
              </a:rPr>
              <a:t>4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927951" y="5632635"/>
            <a:ext cx="60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chemeClr val="bg1"/>
                </a:solidFill>
              </a:rPr>
              <a:t>5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8AB1B-C52D-42E6-BE18-1C6E10A0CD22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523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sic text slide 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57262"/>
            <a:ext cx="8229600" cy="11430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Arial Black" pitchFamily="34" charset="0"/>
              </a:rPr>
              <a:t>AIM Coaches: </a:t>
            </a:r>
            <a:br>
              <a:rPr lang="en-US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Arial Black" pitchFamily="34" charset="0"/>
              </a:rPr>
            </a:br>
            <a:r>
              <a:rPr lang="en-US" sz="32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Arial Black" pitchFamily="34" charset="0"/>
              </a:rPr>
              <a:t>How Do We Do It? </a:t>
            </a:r>
            <a:endParaRPr lang="en-US" sz="3200" dirty="0">
              <a:solidFill>
                <a:schemeClr val="tx2">
                  <a:lumMod val="90000"/>
                  <a:lumOff val="10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239000" cy="4297363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dirty="0" smtClean="0">
              <a:solidFill>
                <a:schemeClr val="tx2"/>
              </a:solidFill>
              <a:latin typeface="Arial Black" pitchFamily="34" charset="0"/>
            </a:endParaRPr>
          </a:p>
          <a:p>
            <a:pPr algn="ctr">
              <a:buNone/>
            </a:pPr>
            <a:endParaRPr lang="en-US" dirty="0">
              <a:solidFill>
                <a:schemeClr val="tx2"/>
              </a:solidFill>
              <a:latin typeface="Arial Black" pitchFamily="34" charset="0"/>
            </a:endParaRPr>
          </a:p>
        </p:txBody>
      </p:sp>
      <p:pic>
        <p:nvPicPr>
          <p:cNvPr id="1026" name="Picture 2" descr="http://media.cleveland.com/sports/college_impact/photo/8855431-larg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599" y="2438400"/>
            <a:ext cx="2433351" cy="2657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8AB1B-C52D-42E6-BE18-1C6E10A0CD22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98234" y="5377190"/>
            <a:ext cx="73475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>
                <a:solidFill>
                  <a:schemeClr val="tx2">
                    <a:lumMod val="90000"/>
                    <a:lumOff val="10000"/>
                  </a:schemeClr>
                </a:solidFill>
                <a:latin typeface="Arial Black" pitchFamily="34" charset="0"/>
              </a:rPr>
              <a:t>A</a:t>
            </a:r>
            <a:r>
              <a:rPr lang="en-US" sz="2800" dirty="0">
                <a:solidFill>
                  <a:schemeClr val="tx2">
                    <a:lumMod val="90000"/>
                    <a:lumOff val="10000"/>
                  </a:schemeClr>
                </a:solidFill>
                <a:latin typeface="Arial Black" pitchFamily="34" charset="0"/>
              </a:rPr>
              <a:t>DMISSIONS </a:t>
            </a:r>
            <a:r>
              <a:rPr lang="en-US" sz="2800" u="sng" dirty="0">
                <a:solidFill>
                  <a:schemeClr val="tx2">
                    <a:lumMod val="90000"/>
                    <a:lumOff val="10000"/>
                  </a:schemeClr>
                </a:solidFill>
                <a:latin typeface="Arial Black" pitchFamily="34" charset="0"/>
              </a:rPr>
              <a:t>I</a:t>
            </a:r>
            <a:r>
              <a:rPr lang="en-US" sz="2800" dirty="0">
                <a:solidFill>
                  <a:schemeClr val="tx2">
                    <a:lumMod val="90000"/>
                    <a:lumOff val="10000"/>
                  </a:schemeClr>
                </a:solidFill>
                <a:latin typeface="Arial Black" pitchFamily="34" charset="0"/>
              </a:rPr>
              <a:t>NTAKE </a:t>
            </a:r>
            <a:r>
              <a:rPr lang="en-US" sz="2800" u="sng" dirty="0">
                <a:solidFill>
                  <a:schemeClr val="tx2">
                    <a:lumMod val="90000"/>
                    <a:lumOff val="10000"/>
                  </a:schemeClr>
                </a:solidFill>
                <a:latin typeface="Arial Black" pitchFamily="34" charset="0"/>
              </a:rPr>
              <a:t>M</a:t>
            </a:r>
            <a:r>
              <a:rPr lang="en-US" sz="2800" dirty="0">
                <a:solidFill>
                  <a:schemeClr val="tx2">
                    <a:lumMod val="90000"/>
                    <a:lumOff val="10000"/>
                  </a:schemeClr>
                </a:solidFill>
                <a:latin typeface="Arial Black" pitchFamily="34" charset="0"/>
              </a:rPr>
              <a:t>ANAGEMENT</a:t>
            </a:r>
          </a:p>
        </p:txBody>
      </p:sp>
    </p:spTree>
    <p:extLst>
      <p:ext uri="{BB962C8B-B14F-4D97-AF65-F5344CB8AC3E}">
        <p14:creationId xmlns:p14="http://schemas.microsoft.com/office/powerpoint/2010/main" val="163019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sic text slide 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86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82396" y="2514600"/>
            <a:ext cx="7086600" cy="2708434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§"/>
            </a:pPr>
            <a:r>
              <a:rPr lang="en-US" sz="3200" dirty="0">
                <a:solidFill>
                  <a:schemeClr val="tx2">
                    <a:lumMod val="90000"/>
                    <a:lumOff val="10000"/>
                  </a:schemeClr>
                </a:solidFill>
                <a:latin typeface="Arial Black" pitchFamily="34" charset="0"/>
              </a:rPr>
              <a:t>4 hour blocks per week</a:t>
            </a:r>
          </a:p>
          <a:p>
            <a:pPr marL="571500" indent="-571500">
              <a:buFont typeface="Wingdings" pitchFamily="2" charset="2"/>
              <a:buChar char="§"/>
            </a:pPr>
            <a:r>
              <a:rPr lang="en-US" sz="3200" dirty="0">
                <a:solidFill>
                  <a:schemeClr val="tx2">
                    <a:lumMod val="90000"/>
                    <a:lumOff val="10000"/>
                  </a:schemeClr>
                </a:solidFill>
                <a:latin typeface="Arial Black" pitchFamily="34" charset="0"/>
              </a:rPr>
              <a:t>I</a:t>
            </a:r>
            <a:r>
              <a:rPr lang="en-US" sz="32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Arial Black" pitchFamily="34" charset="0"/>
              </a:rPr>
              <a:t>n </a:t>
            </a:r>
            <a:r>
              <a:rPr lang="en-US" sz="3200" dirty="0">
                <a:solidFill>
                  <a:schemeClr val="tx2">
                    <a:lumMod val="90000"/>
                    <a:lumOff val="10000"/>
                  </a:schemeClr>
                </a:solidFill>
                <a:latin typeface="Arial Black" pitchFamily="34" charset="0"/>
              </a:rPr>
              <a:t>Admissions Office</a:t>
            </a:r>
          </a:p>
          <a:p>
            <a:pPr marL="571500" indent="-571500">
              <a:buFont typeface="Wingdings" pitchFamily="2" charset="2"/>
              <a:buChar char="§"/>
            </a:pPr>
            <a:r>
              <a:rPr lang="en-US" sz="32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Arial Black" pitchFamily="34" charset="0"/>
              </a:rPr>
              <a:t>Coaches assigned by major</a:t>
            </a:r>
            <a:endParaRPr lang="en-US" sz="3200" dirty="0">
              <a:solidFill>
                <a:schemeClr val="tx2">
                  <a:lumMod val="90000"/>
                  <a:lumOff val="10000"/>
                </a:schemeClr>
              </a:solidFill>
              <a:latin typeface="Arial Black" pitchFamily="34" charset="0"/>
            </a:endParaRPr>
          </a:p>
          <a:p>
            <a:pPr marL="571500" indent="-571500">
              <a:buFont typeface="Wingdings" pitchFamily="2" charset="2"/>
              <a:buChar char="§"/>
            </a:pPr>
            <a:r>
              <a:rPr lang="en-US" sz="3200" dirty="0">
                <a:solidFill>
                  <a:schemeClr val="tx2">
                    <a:lumMod val="90000"/>
                    <a:lumOff val="10000"/>
                  </a:schemeClr>
                </a:solidFill>
                <a:latin typeface="Arial Black" pitchFamily="34" charset="0"/>
              </a:rPr>
              <a:t>Assist walk-in students </a:t>
            </a:r>
            <a:endParaRPr lang="en-US" sz="32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rebuchet MS" pitchFamily="34" charset="0"/>
            </a:endParaRPr>
          </a:p>
          <a:p>
            <a:pPr>
              <a:buFont typeface="Wingdings" pitchFamily="2" charset="2"/>
              <a:buChar char="§"/>
            </a:pPr>
            <a:endParaRPr lang="en-US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rebuchet MS" pitchFamily="34" charset="0"/>
            </a:endParaRPr>
          </a:p>
          <a:p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28800" y="900534"/>
            <a:ext cx="5791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Arial Black" pitchFamily="34" charset="0"/>
              </a:rPr>
              <a:t>Where We Began</a:t>
            </a:r>
            <a:endParaRPr lang="en-US" sz="4400" dirty="0">
              <a:solidFill>
                <a:schemeClr val="tx2">
                  <a:lumMod val="90000"/>
                  <a:lumOff val="10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41194" y="3244334"/>
            <a:ext cx="9690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8AB1B-C52D-42E6-BE18-1C6E10A0CD22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476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sic text slide 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Arial Black" pitchFamily="34" charset="0"/>
              </a:rPr>
              <a:t>Dr. Jeremy Lord, Consultant</a:t>
            </a:r>
            <a:endParaRPr lang="en-US" dirty="0">
              <a:solidFill>
                <a:schemeClr val="tx2">
                  <a:lumMod val="90000"/>
                  <a:lumOff val="10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828800"/>
            <a:ext cx="7162800" cy="4297363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>
              <a:buNone/>
            </a:pPr>
            <a:endParaRPr lang="en-US" dirty="0" smtClean="0">
              <a:solidFill>
                <a:schemeClr val="tx2"/>
              </a:solidFill>
              <a:latin typeface="Arial Black" pitchFamily="34" charset="0"/>
            </a:endParaRPr>
          </a:p>
          <a:p>
            <a:pPr algn="ctr">
              <a:buNone/>
            </a:pPr>
            <a:endParaRPr lang="en-US" dirty="0">
              <a:solidFill>
                <a:schemeClr val="tx2"/>
              </a:solidFill>
              <a:latin typeface="Arial Black" pitchFamily="34" charset="0"/>
            </a:endParaRPr>
          </a:p>
          <a:p>
            <a:pPr algn="ctr">
              <a:buNone/>
            </a:pPr>
            <a:r>
              <a:rPr lang="en-US" sz="36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Arial Black" pitchFamily="34" charset="0"/>
              </a:rPr>
              <a:t>“</a:t>
            </a:r>
            <a:r>
              <a:rPr lang="en-US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Arial Black" pitchFamily="34" charset="0"/>
              </a:rPr>
              <a:t>An Assertive, Managed Approach to Recruiting</a:t>
            </a:r>
            <a:r>
              <a:rPr lang="en-US" sz="36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Arial Black" pitchFamily="34" charset="0"/>
              </a:rPr>
              <a:t>”</a:t>
            </a:r>
            <a:endParaRPr lang="en-US" sz="3600" dirty="0">
              <a:solidFill>
                <a:schemeClr val="tx2">
                  <a:lumMod val="90000"/>
                  <a:lumOff val="10000"/>
                </a:schemeClr>
              </a:solidFill>
              <a:latin typeface="Arial Black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8AB1B-C52D-42E6-BE18-1C6E10A0CD22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sic text slide 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86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8200" y="1981200"/>
            <a:ext cx="76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Arial Black" pitchFamily="34" charset="0"/>
              </a:rPr>
              <a:t> </a:t>
            </a:r>
            <a:r>
              <a:rPr lang="en-US" sz="32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Arial Black" pitchFamily="34" charset="0"/>
              </a:rPr>
              <a:t>14 AIM Coaches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74094" y="1066800"/>
            <a:ext cx="6934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Arial Black" pitchFamily="34" charset="0"/>
              </a:rPr>
              <a:t>AIM Team</a:t>
            </a:r>
            <a:endParaRPr lang="en-US" sz="4400" dirty="0">
              <a:solidFill>
                <a:schemeClr val="tx2">
                  <a:lumMod val="90000"/>
                  <a:lumOff val="10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41194" y="3244334"/>
            <a:ext cx="9690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8AB1B-C52D-42E6-BE18-1C6E10A0CD22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1026" name="Picture 2" descr="C:\Users\kelley_c\AppData\Local\Microsoft\Windows\Temporary Internet Files\Content.Outlook\R1UQDFE0\AIM Team (3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98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525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sic text slide 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86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0" y="2213282"/>
            <a:ext cx="6400800" cy="206210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§"/>
            </a:pPr>
            <a:r>
              <a:rPr lang="en-US" sz="3200" dirty="0">
                <a:solidFill>
                  <a:schemeClr val="tx2">
                    <a:lumMod val="90000"/>
                    <a:lumOff val="10000"/>
                  </a:schemeClr>
                </a:solidFill>
                <a:latin typeface="Arial Black" pitchFamily="34" charset="0"/>
              </a:rPr>
              <a:t>4 hours </a:t>
            </a:r>
            <a:r>
              <a:rPr lang="en-US" sz="32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Arial Black" pitchFamily="34" charset="0"/>
              </a:rPr>
              <a:t>a </a:t>
            </a:r>
            <a:r>
              <a:rPr lang="en-US" sz="3200" dirty="0">
                <a:solidFill>
                  <a:schemeClr val="tx2">
                    <a:lumMod val="90000"/>
                    <a:lumOff val="10000"/>
                  </a:schemeClr>
                </a:solidFill>
                <a:latin typeface="Arial Black" pitchFamily="34" charset="0"/>
              </a:rPr>
              <a:t>week</a:t>
            </a:r>
          </a:p>
          <a:p>
            <a:pPr marL="571500" indent="-571500">
              <a:buFont typeface="Wingdings" pitchFamily="2" charset="2"/>
              <a:buChar char="§"/>
            </a:pPr>
            <a:r>
              <a:rPr lang="en-US" sz="32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Arial Black" pitchFamily="34" charset="0"/>
              </a:rPr>
              <a:t>In personal </a:t>
            </a:r>
            <a:r>
              <a:rPr lang="en-US" sz="3200" dirty="0">
                <a:solidFill>
                  <a:schemeClr val="tx2">
                    <a:lumMod val="90000"/>
                    <a:lumOff val="10000"/>
                  </a:schemeClr>
                </a:solidFill>
                <a:latin typeface="Arial Black" pitchFamily="34" charset="0"/>
              </a:rPr>
              <a:t>office</a:t>
            </a:r>
          </a:p>
          <a:p>
            <a:pPr marL="571500" indent="-571500">
              <a:buFont typeface="Wingdings" pitchFamily="2" charset="2"/>
              <a:buChar char="§"/>
            </a:pPr>
            <a:r>
              <a:rPr lang="en-US" sz="32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Arial Black" pitchFamily="34" charset="0"/>
              </a:rPr>
              <a:t>Monthly Meetings</a:t>
            </a:r>
          </a:p>
          <a:p>
            <a:pPr marL="571500" indent="-571500">
              <a:buFont typeface="Wingdings" pitchFamily="2" charset="2"/>
              <a:buChar char="§"/>
            </a:pPr>
            <a:r>
              <a:rPr lang="en-US" sz="32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Arial Black" pitchFamily="34" charset="0"/>
              </a:rPr>
              <a:t>Year Long</a:t>
            </a:r>
            <a:endParaRPr lang="en-US" sz="3200" dirty="0">
              <a:solidFill>
                <a:schemeClr val="tx2">
                  <a:lumMod val="90000"/>
                  <a:lumOff val="10000"/>
                </a:schemeClr>
              </a:solidFill>
              <a:latin typeface="Arial Black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90600" y="799752"/>
            <a:ext cx="6934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Arial Black" pitchFamily="34" charset="0"/>
              </a:rPr>
              <a:t>Where We Are Now…</a:t>
            </a:r>
            <a:endParaRPr lang="en-US" sz="4400" dirty="0">
              <a:solidFill>
                <a:schemeClr val="tx2">
                  <a:lumMod val="90000"/>
                  <a:lumOff val="10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41194" y="3244334"/>
            <a:ext cx="9690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8AB1B-C52D-42E6-BE18-1C6E10A0CD22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587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sic text slide 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169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554162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 Black" pitchFamily="34" charset="0"/>
              </a:rPr>
              <a:t/>
            </a:r>
            <a:br>
              <a:rPr lang="en-US" dirty="0" smtClean="0">
                <a:latin typeface="Arial Black" pitchFamily="34" charset="0"/>
              </a:rPr>
            </a:br>
            <a:r>
              <a:rPr lang="en-US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Arial Black" pitchFamily="34" charset="0"/>
              </a:rPr>
              <a:t>Still Evolving…</a:t>
            </a:r>
            <a:endParaRPr lang="en-US" b="1" dirty="0">
              <a:solidFill>
                <a:schemeClr val="tx2">
                  <a:lumMod val="90000"/>
                  <a:lumOff val="10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505200"/>
          </a:xfrm>
          <a:solidFill>
            <a:schemeClr val="tx2">
              <a:lumMod val="10000"/>
              <a:lumOff val="90000"/>
            </a:schemeClr>
          </a:solidFill>
        </p:spPr>
        <p:txBody>
          <a:bodyPr/>
          <a:lstStyle/>
          <a:p>
            <a:r>
              <a:rPr lang="en-US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Arial Black" pitchFamily="34" charset="0"/>
              </a:rPr>
              <a:t>County Campus Coaches</a:t>
            </a:r>
          </a:p>
          <a:p>
            <a:r>
              <a:rPr lang="en-US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Arial Black" pitchFamily="34" charset="0"/>
              </a:rPr>
              <a:t>Presentation Training</a:t>
            </a:r>
          </a:p>
          <a:p>
            <a:r>
              <a:rPr lang="en-US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Arial Black" pitchFamily="34" charset="0"/>
              </a:rPr>
              <a:t>Continuous Coach Training</a:t>
            </a:r>
          </a:p>
          <a:p>
            <a:r>
              <a:rPr lang="en-US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Arial Black" pitchFamily="34" charset="0"/>
              </a:rPr>
              <a:t>Telephone</a:t>
            </a:r>
          </a:p>
          <a:p>
            <a:r>
              <a:rPr lang="en-US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Arial Black" pitchFamily="34" charset="0"/>
              </a:rPr>
              <a:t>AIM Coach Performance</a:t>
            </a:r>
            <a:endParaRPr lang="en-US" dirty="0">
              <a:solidFill>
                <a:schemeClr val="tx2">
                  <a:lumMod val="90000"/>
                  <a:lumOff val="10000"/>
                </a:schemeClr>
              </a:solidFill>
              <a:latin typeface="Arial Black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8AB1B-C52D-42E6-BE18-1C6E10A0CD22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sic text slide 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Arial Black" pitchFamily="34" charset="0"/>
              </a:rPr>
              <a:t>Reports &amp;Data</a:t>
            </a:r>
            <a:endParaRPr lang="en-US" dirty="0">
              <a:solidFill>
                <a:schemeClr val="tx2">
                  <a:lumMod val="90000"/>
                  <a:lumOff val="10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tx2">
              <a:lumMod val="10000"/>
              <a:lumOff val="90000"/>
            </a:schemeClr>
          </a:solidFill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Arial Black" pitchFamily="34" charset="0"/>
              </a:rPr>
              <a:t># Applications</a:t>
            </a:r>
          </a:p>
          <a:p>
            <a:r>
              <a:rPr lang="en-US" sz="36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Arial Black" pitchFamily="34" charset="0"/>
              </a:rPr>
              <a:t>#Applications Completed</a:t>
            </a:r>
          </a:p>
          <a:p>
            <a:r>
              <a:rPr lang="en-US" sz="36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Arial Black" pitchFamily="34" charset="0"/>
              </a:rPr>
              <a:t># FAFSAs Filed</a:t>
            </a:r>
          </a:p>
          <a:p>
            <a:endParaRPr lang="en-US" sz="3600" dirty="0">
              <a:solidFill>
                <a:schemeClr val="tx2">
                  <a:lumMod val="90000"/>
                  <a:lumOff val="10000"/>
                </a:schemeClr>
              </a:solidFill>
              <a:latin typeface="Arial Black" pitchFamily="34" charset="0"/>
            </a:endParaRPr>
          </a:p>
          <a:p>
            <a:pPr marL="0" indent="0">
              <a:buNone/>
            </a:pPr>
            <a:endParaRPr lang="en-US" sz="3600" dirty="0" smtClean="0">
              <a:solidFill>
                <a:schemeClr val="tx2">
                  <a:lumMod val="90000"/>
                  <a:lumOff val="10000"/>
                </a:schemeClr>
              </a:solidFill>
              <a:latin typeface="Arial Black" pitchFamily="34" charset="0"/>
            </a:endParaRPr>
          </a:p>
          <a:p>
            <a:r>
              <a:rPr lang="en-US" sz="36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Arial Black" pitchFamily="34" charset="0"/>
              </a:rPr>
              <a:t>Charts &amp; Graphs</a:t>
            </a:r>
            <a:endParaRPr lang="en-US" sz="3600" dirty="0">
              <a:solidFill>
                <a:schemeClr val="tx2">
                  <a:lumMod val="90000"/>
                  <a:lumOff val="10000"/>
                </a:schemeClr>
              </a:solidFill>
              <a:latin typeface="Arial Black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8AB1B-C52D-42E6-BE18-1C6E10A0CD22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sic text slide 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516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Arial Black" pitchFamily="34" charset="0"/>
              </a:rPr>
              <a:t/>
            </a:r>
            <a:br>
              <a:rPr lang="en-US" dirty="0" smtClean="0">
                <a:solidFill>
                  <a:schemeClr val="tx2"/>
                </a:solidFill>
                <a:latin typeface="Arial Black" pitchFamily="34" charset="0"/>
              </a:rPr>
            </a:br>
            <a:endParaRPr lang="en-US" dirty="0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8001000" cy="4343400"/>
          </a:xfrm>
          <a:solidFill>
            <a:schemeClr val="tx2">
              <a:lumMod val="10000"/>
              <a:lumOff val="90000"/>
            </a:schemeClr>
          </a:solidFill>
        </p:spPr>
        <p:txBody>
          <a:bodyPr/>
          <a:lstStyle/>
          <a:p>
            <a:endParaRPr lang="en-US" dirty="0" smtClean="0">
              <a:latin typeface="Arial Black" pitchFamily="34" charset="0"/>
            </a:endParaRPr>
          </a:p>
          <a:p>
            <a:r>
              <a:rPr lang="en-US" dirty="0" smtClean="0">
                <a:solidFill>
                  <a:schemeClr val="tx2"/>
                </a:solidFill>
                <a:latin typeface="Arial Black" pitchFamily="34" charset="0"/>
              </a:rPr>
              <a:t>Enrollment Management Report</a:t>
            </a:r>
          </a:p>
          <a:p>
            <a:r>
              <a:rPr lang="en-US" dirty="0" smtClean="0">
                <a:solidFill>
                  <a:schemeClr val="tx2"/>
                </a:solidFill>
                <a:latin typeface="Arial Black" pitchFamily="34" charset="0"/>
              </a:rPr>
              <a:t>Applicants Registered</a:t>
            </a:r>
          </a:p>
          <a:p>
            <a:r>
              <a:rPr lang="en-US" dirty="0" smtClean="0">
                <a:solidFill>
                  <a:schemeClr val="tx2"/>
                </a:solidFill>
                <a:latin typeface="Arial Black" pitchFamily="34" charset="0"/>
              </a:rPr>
              <a:t>County Campuses</a:t>
            </a:r>
          </a:p>
          <a:p>
            <a:r>
              <a:rPr lang="en-US" dirty="0" smtClean="0">
                <a:solidFill>
                  <a:schemeClr val="tx2"/>
                </a:solidFill>
                <a:latin typeface="Arial Black" pitchFamily="34" charset="0"/>
              </a:rPr>
              <a:t>High Schools by Month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" y="838200"/>
            <a:ext cx="7391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Arial Black" pitchFamily="34" charset="0"/>
              </a:rPr>
              <a:t>Others…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8AB1B-C52D-42E6-BE18-1C6E10A0CD22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  <a:latin typeface="Arial Black" pitchFamily="34" charset="0"/>
              </a:rPr>
              <a:t>Review</a:t>
            </a:r>
            <a:endParaRPr lang="en-US" dirty="0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6741" y="1600200"/>
            <a:ext cx="8610600" cy="4525963"/>
          </a:xfrm>
          <a:solidFill>
            <a:schemeClr val="tx2">
              <a:lumMod val="10000"/>
              <a:lumOff val="90000"/>
            </a:schemeClr>
          </a:solidFill>
        </p:spPr>
        <p:txBody>
          <a:bodyPr>
            <a:norm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800" dirty="0" smtClean="0">
                <a:solidFill>
                  <a:schemeClr val="tx2"/>
                </a:solidFill>
                <a:latin typeface="Arial Black" pitchFamily="34" charset="0"/>
              </a:rPr>
              <a:t>Focus on Student, not PTC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800" dirty="0" smtClean="0">
                <a:solidFill>
                  <a:schemeClr val="tx2"/>
                </a:solidFill>
                <a:latin typeface="Arial Black" pitchFamily="34" charset="0"/>
              </a:rPr>
              <a:t>Funnel Concept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800" dirty="0" smtClean="0">
                <a:solidFill>
                  <a:schemeClr val="tx2"/>
                </a:solidFill>
                <a:latin typeface="Arial Black" pitchFamily="34" charset="0"/>
              </a:rPr>
              <a:t>AIM Team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800" dirty="0" smtClean="0">
                <a:solidFill>
                  <a:schemeClr val="tx2"/>
                </a:solidFill>
                <a:latin typeface="Arial Black" pitchFamily="34" charset="0"/>
              </a:rPr>
              <a:t>Marketing Message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800" dirty="0" smtClean="0">
                <a:solidFill>
                  <a:schemeClr val="tx2"/>
                </a:solidFill>
                <a:latin typeface="Arial Black" pitchFamily="34" charset="0"/>
              </a:rPr>
              <a:t>Mission Driven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>
                <a:solidFill>
                  <a:schemeClr val="tx2"/>
                </a:solidFill>
                <a:latin typeface="Arial Black" pitchFamily="34" charset="0"/>
              </a:rPr>
              <a:t>Data     Information     Knowledge     Change</a:t>
            </a:r>
            <a:endParaRPr lang="en-US" sz="2400" dirty="0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8AB1B-C52D-42E6-BE18-1C6E10A0CD22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Pentagon 4"/>
          <p:cNvSpPr/>
          <p:nvPr/>
        </p:nvSpPr>
        <p:spPr>
          <a:xfrm>
            <a:off x="1785395" y="5502021"/>
            <a:ext cx="244602" cy="121158"/>
          </a:xfrm>
          <a:prstGeom prst="homePlat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6" name="Pentagon 5"/>
          <p:cNvSpPr/>
          <p:nvPr/>
        </p:nvSpPr>
        <p:spPr>
          <a:xfrm>
            <a:off x="4167405" y="5502021"/>
            <a:ext cx="244602" cy="121158"/>
          </a:xfrm>
          <a:prstGeom prst="homePlat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7" name="Pentagon 6"/>
          <p:cNvSpPr/>
          <p:nvPr/>
        </p:nvSpPr>
        <p:spPr>
          <a:xfrm>
            <a:off x="6603580" y="5521569"/>
            <a:ext cx="244602" cy="121158"/>
          </a:xfrm>
          <a:prstGeom prst="homePlat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646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sic text slide 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  <a:latin typeface="Arial Black" pitchFamily="34" charset="0"/>
              </a:rPr>
              <a:t> </a:t>
            </a:r>
            <a:endParaRPr lang="en-US" dirty="0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990600"/>
            <a:ext cx="7962900" cy="4525963"/>
          </a:xfrm>
          <a:solidFill>
            <a:schemeClr val="tx2">
              <a:lumMod val="10000"/>
              <a:lumOff val="90000"/>
            </a:schemeClr>
          </a:solidFill>
        </p:spPr>
        <p:txBody>
          <a:bodyPr/>
          <a:lstStyle/>
          <a:p>
            <a:pPr>
              <a:buNone/>
            </a:pPr>
            <a:endParaRPr lang="en-US" dirty="0" smtClean="0">
              <a:solidFill>
                <a:schemeClr val="tx2"/>
              </a:solidFill>
              <a:latin typeface="Arial Black" pitchFamily="34" charset="0"/>
            </a:endParaRPr>
          </a:p>
          <a:p>
            <a:pPr>
              <a:buNone/>
            </a:pPr>
            <a:endParaRPr lang="en-US" dirty="0" smtClean="0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8AB1B-C52D-42E6-BE18-1C6E10A0CD22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602523" y="2209800"/>
            <a:ext cx="4191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400" dirty="0">
              <a:solidFill>
                <a:schemeClr val="tx2">
                  <a:lumMod val="90000"/>
                  <a:lumOff val="10000"/>
                </a:schemeClr>
              </a:solidFill>
              <a:latin typeface="Arial Black" pitchFamily="34" charset="0"/>
            </a:endParaRPr>
          </a:p>
          <a:p>
            <a:pPr algn="ctr"/>
            <a:r>
              <a:rPr lang="en-US" sz="44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Arial Black" pitchFamily="34" charset="0"/>
              </a:rPr>
              <a:t>Q &amp; A</a:t>
            </a:r>
            <a:endParaRPr lang="en-US" sz="4400" dirty="0">
              <a:solidFill>
                <a:schemeClr val="tx2">
                  <a:lumMod val="90000"/>
                  <a:lumOff val="10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>
          <a:xfrm>
            <a:off x="1447800" y="2895600"/>
            <a:ext cx="6858000" cy="2743200"/>
          </a:xfr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endParaRPr lang="en-US" sz="4000" dirty="0" smtClean="0">
              <a:solidFill>
                <a:schemeClr val="tx2">
                  <a:lumMod val="90000"/>
                  <a:lumOff val="10000"/>
                </a:schemeClr>
              </a:solidFill>
              <a:latin typeface="Arial Black" pitchFamily="34" charset="0"/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dirty="0">
                <a:solidFill>
                  <a:schemeClr val="tx2">
                    <a:lumMod val="90000"/>
                    <a:lumOff val="10000"/>
                  </a:schemeClr>
                </a:solidFill>
                <a:latin typeface="Arial Black" pitchFamily="34" charset="0"/>
              </a:rPr>
              <a:t>Trained to ask the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dirty="0">
                <a:solidFill>
                  <a:schemeClr val="tx2">
                    <a:lumMod val="90000"/>
                    <a:lumOff val="10000"/>
                  </a:schemeClr>
                </a:solidFill>
                <a:latin typeface="Arial Black" pitchFamily="34" charset="0"/>
              </a:rPr>
              <a:t>Right Questions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en-US" sz="4000" dirty="0">
              <a:solidFill>
                <a:schemeClr val="tx2">
                  <a:lumMod val="90000"/>
                  <a:lumOff val="10000"/>
                </a:schemeClr>
              </a:solidFill>
              <a:latin typeface="Arial Black" pitchFamily="34" charset="0"/>
            </a:endParaRPr>
          </a:p>
        </p:txBody>
      </p:sp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990600"/>
          </a:xfr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/>
            <a:r>
              <a:rPr lang="en-US" sz="44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Arial Black" pitchFamily="34" charset="0"/>
              </a:rPr>
              <a:t>Academic Sales</a:t>
            </a:r>
            <a:endParaRPr lang="en-US" sz="4400" dirty="0">
              <a:solidFill>
                <a:schemeClr val="tx2">
                  <a:lumMod val="90000"/>
                  <a:lumOff val="10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8AB1B-C52D-42E6-BE18-1C6E10A0CD22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Cloud Callout 4"/>
          <p:cNvSpPr/>
          <p:nvPr/>
        </p:nvSpPr>
        <p:spPr>
          <a:xfrm>
            <a:off x="3200400" y="1600200"/>
            <a:ext cx="2590800" cy="14478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351314" y="1752600"/>
            <a:ext cx="43581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urlz MT" pitchFamily="82" charset="0"/>
              </a:rPr>
              <a:t>“Cringe”</a:t>
            </a:r>
            <a:endParaRPr lang="en-US" sz="5400" b="1" dirty="0">
              <a:solidFill>
                <a:schemeClr val="tx2">
                  <a:lumMod val="90000"/>
                  <a:lumOff val="10000"/>
                </a:schemeClr>
              </a:solidFill>
              <a:latin typeface="Curlz MT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  <a:latin typeface="Arial Black" pitchFamily="34" charset="0"/>
              </a:rPr>
              <a:t>What We Learned</a:t>
            </a:r>
            <a:endParaRPr lang="en-US" dirty="0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tx2">
              <a:lumMod val="10000"/>
              <a:lumOff val="90000"/>
            </a:schemeClr>
          </a:solidFill>
        </p:spPr>
        <p:txBody>
          <a:bodyPr>
            <a:norm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800" dirty="0" smtClean="0">
                <a:solidFill>
                  <a:schemeClr val="tx2"/>
                </a:solidFill>
                <a:latin typeface="Arial Black" pitchFamily="34" charset="0"/>
              </a:rPr>
              <a:t>Focus on Student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800" dirty="0" smtClean="0">
                <a:solidFill>
                  <a:schemeClr val="tx2"/>
                </a:solidFill>
                <a:latin typeface="Arial Black" pitchFamily="34" charset="0"/>
              </a:rPr>
              <a:t>The Funnel Concept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800" dirty="0" smtClean="0">
                <a:solidFill>
                  <a:schemeClr val="tx2"/>
                </a:solidFill>
                <a:latin typeface="Arial Black" pitchFamily="34" charset="0"/>
              </a:rPr>
              <a:t>4 Point Marketing Message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800" u="sng" dirty="0" smtClean="0">
                <a:solidFill>
                  <a:schemeClr val="tx2"/>
                </a:solidFill>
                <a:latin typeface="Arial Black" pitchFamily="34" charset="0"/>
              </a:rPr>
              <a:t>Many</a:t>
            </a:r>
            <a:r>
              <a:rPr lang="en-US" sz="2800" dirty="0" smtClean="0">
                <a:solidFill>
                  <a:schemeClr val="tx2"/>
                </a:solidFill>
                <a:latin typeface="Arial Black" pitchFamily="34" charset="0"/>
              </a:rPr>
              <a:t> Career Planners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800" dirty="0" smtClean="0">
                <a:solidFill>
                  <a:schemeClr val="tx2"/>
                </a:solidFill>
                <a:latin typeface="Arial Black" pitchFamily="34" charset="0"/>
              </a:rPr>
              <a:t>Communications with a Call to Action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800" dirty="0" smtClean="0">
                <a:solidFill>
                  <a:schemeClr val="tx2"/>
                </a:solidFill>
                <a:latin typeface="Arial Black" pitchFamily="34" charset="0"/>
              </a:rPr>
              <a:t>The Importance of Data &amp; Reports</a:t>
            </a:r>
            <a:endParaRPr lang="en-US" sz="2800" dirty="0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8AB1B-C52D-42E6-BE18-1C6E10A0CD2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579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2">
                    <a:lumMod val="90000"/>
                    <a:lumOff val="10000"/>
                  </a:schemeClr>
                </a:solidFill>
                <a:latin typeface="Arial Black" pitchFamily="34" charset="0"/>
              </a:rPr>
              <a:t>Know Your </a:t>
            </a:r>
            <a:br>
              <a:rPr lang="en-US" dirty="0">
                <a:solidFill>
                  <a:schemeClr val="tx2">
                    <a:lumMod val="90000"/>
                    <a:lumOff val="10000"/>
                  </a:schemeClr>
                </a:solidFill>
                <a:latin typeface="Arial Black" pitchFamily="34" charset="0"/>
              </a:rPr>
            </a:br>
            <a:r>
              <a:rPr lang="en-US" dirty="0">
                <a:solidFill>
                  <a:schemeClr val="tx2">
                    <a:lumMod val="90000"/>
                    <a:lumOff val="10000"/>
                  </a:schemeClr>
                </a:solidFill>
                <a:latin typeface="Arial Black" pitchFamily="34" charset="0"/>
              </a:rPr>
              <a:t>Marketing Message</a:t>
            </a:r>
            <a:br>
              <a:rPr lang="en-US" dirty="0">
                <a:solidFill>
                  <a:schemeClr val="tx2">
                    <a:lumMod val="90000"/>
                    <a:lumOff val="10000"/>
                  </a:schemeClr>
                </a:solidFill>
                <a:latin typeface="Arial Black" pitchFamily="34" charset="0"/>
              </a:rPr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8AB1B-C52D-42E6-BE18-1C6E10A0CD22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Content Placeholder 4"/>
          <p:cNvSpPr txBox="1">
            <a:spLocks noGrp="1"/>
          </p:cNvSpPr>
          <p:nvPr>
            <p:ph idx="1"/>
          </p:nvPr>
        </p:nvSpPr>
        <p:spPr>
          <a:xfrm>
            <a:off x="457200" y="1905000"/>
            <a:ext cx="8229600" cy="33916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indent="0">
              <a:buNone/>
            </a:pPr>
            <a:endParaRPr lang="en-US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90000"/>
                  <a:lumOff val="10000"/>
                </a:schemeClr>
              </a:solidFill>
              <a:latin typeface="Arial Black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90000"/>
                    <a:lumOff val="10000"/>
                  </a:schemeClr>
                </a:solidFill>
                <a:latin typeface="Arial Black" pitchFamily="34" charset="0"/>
              </a:rPr>
              <a:t>Simple, Direct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90000"/>
                    <a:lumOff val="10000"/>
                  </a:schemeClr>
                </a:solidFill>
                <a:latin typeface="Arial Black" pitchFamily="34" charset="0"/>
              </a:rPr>
              <a:t>Repeat </a:t>
            </a:r>
            <a:r>
              <a:rPr lang="en-US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90000"/>
                    <a:lumOff val="10000"/>
                  </a:schemeClr>
                </a:solidFill>
                <a:latin typeface="Arial Black" pitchFamily="34" charset="0"/>
              </a:rPr>
              <a:t>i</a:t>
            </a:r>
            <a:r>
              <a:rPr lang="en-US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90000"/>
                    <a:lumOff val="10000"/>
                  </a:schemeClr>
                </a:solidFill>
                <a:latin typeface="Arial Black" pitchFamily="34" charset="0"/>
              </a:rPr>
              <a:t>t often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90000"/>
                    <a:lumOff val="10000"/>
                  </a:schemeClr>
                </a:solidFill>
                <a:latin typeface="Arial Black" pitchFamily="34" charset="0"/>
              </a:rPr>
              <a:t>In writing, conversation, all media, &amp; presentations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36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90000"/>
                  <a:lumOff val="10000"/>
                </a:schemeClr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3109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sic text slide 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775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95400" y="2365829"/>
            <a:ext cx="7086600" cy="11387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US" sz="36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90000"/>
                  <a:lumOff val="10000"/>
                </a:schemeClr>
              </a:solidFill>
              <a:latin typeface="Arial Black" pitchFamily="34" charset="0"/>
            </a:endParaRPr>
          </a:p>
          <a:p>
            <a:pPr algn="ctr"/>
            <a:r>
              <a:rPr lang="en-US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90000"/>
                    <a:lumOff val="10000"/>
                  </a:schemeClr>
                </a:solidFill>
                <a:latin typeface="Arial Black" pitchFamily="34" charset="0"/>
              </a:rPr>
              <a:t>2 – 5 Words</a:t>
            </a:r>
            <a:endParaRPr lang="en-US" sz="32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90000"/>
                  <a:lumOff val="10000"/>
                </a:schemeClr>
              </a:solidFill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873369"/>
            <a:ext cx="7467600" cy="2000548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endParaRPr lang="en-US" sz="4000" dirty="0" smtClean="0">
              <a:solidFill>
                <a:schemeClr val="tx2">
                  <a:lumMod val="90000"/>
                  <a:lumOff val="10000"/>
                </a:schemeClr>
              </a:solidFill>
              <a:latin typeface="Arial Black" pitchFamily="34" charset="0"/>
            </a:endParaRPr>
          </a:p>
          <a:p>
            <a:pPr algn="ctr"/>
            <a:r>
              <a:rPr lang="en-US" sz="44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Arial Black" pitchFamily="34" charset="0"/>
              </a:rPr>
              <a:t>Mission Driven</a:t>
            </a:r>
          </a:p>
          <a:p>
            <a:endParaRPr lang="en-US" sz="4000" dirty="0">
              <a:solidFill>
                <a:schemeClr val="tx2">
                  <a:lumMod val="90000"/>
                  <a:lumOff val="10000"/>
                </a:schemeClr>
              </a:solidFill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7400" y="4267200"/>
            <a:ext cx="556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C00000"/>
                </a:solidFill>
                <a:latin typeface="Arial Black" pitchFamily="34" charset="0"/>
              </a:rPr>
              <a:t>“</a:t>
            </a:r>
            <a:r>
              <a:rPr lang="en-US" sz="3600" dirty="0" smtClean="0">
                <a:solidFill>
                  <a:srgbClr val="C00000"/>
                </a:solidFill>
                <a:latin typeface="Arial Black" pitchFamily="34" charset="0"/>
              </a:rPr>
              <a:t>Transforming</a:t>
            </a:r>
            <a:r>
              <a:rPr lang="en-US" sz="3200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en-US" sz="3600" dirty="0" smtClean="0">
                <a:solidFill>
                  <a:srgbClr val="C00000"/>
                </a:solidFill>
                <a:latin typeface="Arial Black" pitchFamily="34" charset="0"/>
              </a:rPr>
              <a:t>Lives”</a:t>
            </a:r>
            <a:endParaRPr lang="en-US" sz="36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8AB1B-C52D-42E6-BE18-1C6E10A0CD22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743200" y="2667000"/>
            <a:ext cx="4343400" cy="28956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basic text slide 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212" y="609600"/>
            <a:ext cx="8229600" cy="1143000"/>
          </a:xfrm>
          <a:noFill/>
          <a:ln>
            <a:noFill/>
          </a:ln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Arial Black" pitchFamily="34" charset="0"/>
              </a:rPr>
              <a:t>The Admissions Funnel</a:t>
            </a:r>
            <a:endParaRPr lang="en-US" dirty="0">
              <a:solidFill>
                <a:schemeClr val="tx2">
                  <a:lumMod val="90000"/>
                  <a:lumOff val="10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698" y="167640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pPr lvl="3">
              <a:buNone/>
            </a:pPr>
            <a:endParaRPr lang="en-US" sz="3200" dirty="0" smtClean="0">
              <a:latin typeface="Arial Black" pitchFamily="34" charset="0"/>
            </a:endParaRPr>
          </a:p>
          <a:p>
            <a:pPr lvl="3">
              <a:buNone/>
            </a:pPr>
            <a:endParaRPr lang="en-US" sz="3200" dirty="0" smtClean="0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8AB1B-C52D-42E6-BE18-1C6E10A0CD22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1029" name="Picture 5" descr="C:\Users\kelley_c\AppData\Local\Microsoft\Windows\Temporary Internet Files\Content.IE5\D2CUAFIM\MC900439595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5070" y="2922114"/>
            <a:ext cx="2667000" cy="2704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81400" y="19812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743200" y="1743670"/>
            <a:ext cx="321505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 World</a:t>
            </a:r>
            <a:endParaRPr lang="en-US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39208" y="5791200"/>
            <a:ext cx="291904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Students</a:t>
            </a:r>
            <a:endParaRPr lang="en-US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4328746" y="2545305"/>
            <a:ext cx="178777" cy="2551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>
            <a:off x="4261338" y="5663643"/>
            <a:ext cx="178777" cy="2551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sic text slide 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Arial Black" pitchFamily="34" charset="0"/>
              </a:rPr>
              <a:t/>
            </a:r>
            <a:br>
              <a:rPr lang="en-US" dirty="0" smtClean="0">
                <a:solidFill>
                  <a:schemeClr val="tx2"/>
                </a:solidFill>
                <a:latin typeface="Arial Black" pitchFamily="34" charset="0"/>
              </a:rPr>
            </a:br>
            <a:endParaRPr lang="en-US" sz="3100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400" dirty="0" smtClean="0">
              <a:solidFill>
                <a:schemeClr val="tx2">
                  <a:lumMod val="90000"/>
                  <a:lumOff val="10000"/>
                </a:schemeClr>
              </a:solidFill>
              <a:latin typeface="Arial Black" pitchFamily="34" charset="0"/>
            </a:endParaRPr>
          </a:p>
          <a:p>
            <a:pPr marL="0" indent="0" algn="ctr">
              <a:buNone/>
            </a:pPr>
            <a:endParaRPr lang="en-US" sz="4400" dirty="0">
              <a:solidFill>
                <a:schemeClr val="tx2">
                  <a:lumMod val="90000"/>
                  <a:lumOff val="10000"/>
                </a:schemeClr>
              </a:solidFill>
              <a:latin typeface="Arial Black" pitchFamily="34" charset="0"/>
            </a:endParaRPr>
          </a:p>
          <a:p>
            <a:pPr marL="0" indent="0" algn="ctr">
              <a:buNone/>
            </a:pPr>
            <a:r>
              <a:rPr lang="en-US" sz="44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Arial Black" pitchFamily="34" charset="0"/>
              </a:rPr>
              <a:t>Focus </a:t>
            </a:r>
          </a:p>
          <a:p>
            <a:pPr marL="0" indent="0" algn="ctr">
              <a:buNone/>
            </a:pPr>
            <a:r>
              <a:rPr lang="en-US" sz="4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 Black" pitchFamily="34" charset="0"/>
              </a:rPr>
              <a:t>o</a:t>
            </a:r>
            <a:r>
              <a:rPr lang="en-US" sz="44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Arial Black" pitchFamily="34" charset="0"/>
              </a:rPr>
              <a:t>n the</a:t>
            </a:r>
          </a:p>
          <a:p>
            <a:pPr marL="0" indent="0" algn="ctr">
              <a:buNone/>
            </a:pPr>
            <a:r>
              <a:rPr lang="en-US" sz="44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Arial Black" pitchFamily="34" charset="0"/>
              </a:rPr>
              <a:t>Student</a:t>
            </a:r>
            <a:endParaRPr lang="en-US" sz="4400" dirty="0">
              <a:solidFill>
                <a:schemeClr val="tx2">
                  <a:lumMod val="90000"/>
                  <a:lumOff val="10000"/>
                </a:schemeClr>
              </a:solidFill>
              <a:latin typeface="Arial Black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8AB1B-C52D-42E6-BE18-1C6E10A0CD22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sic text slide 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838201"/>
            <a:ext cx="7924800" cy="48006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>
              <a:buNone/>
            </a:pPr>
            <a:endParaRPr lang="en-US" dirty="0" smtClean="0">
              <a:solidFill>
                <a:schemeClr val="tx2"/>
              </a:solidFill>
              <a:latin typeface="Arial Black" pitchFamily="34" charset="0"/>
            </a:endParaRPr>
          </a:p>
          <a:p>
            <a:pPr algn="ctr">
              <a:buNone/>
            </a:pPr>
            <a:endParaRPr lang="en-US" dirty="0">
              <a:solidFill>
                <a:schemeClr val="tx2"/>
              </a:solidFill>
              <a:latin typeface="Arial Black" pitchFamily="34" charset="0"/>
            </a:endParaRPr>
          </a:p>
          <a:p>
            <a:pPr algn="ctr">
              <a:buNone/>
            </a:pPr>
            <a:r>
              <a:rPr lang="en-US" dirty="0" smtClean="0">
                <a:solidFill>
                  <a:schemeClr val="tx2"/>
                </a:solidFill>
                <a:latin typeface="Arial Black" pitchFamily="34" charset="0"/>
              </a:rPr>
              <a:t>“</a:t>
            </a:r>
            <a:r>
              <a:rPr lang="en-US" dirty="0">
                <a:solidFill>
                  <a:schemeClr val="tx2"/>
                </a:solidFill>
                <a:latin typeface="Arial Black" pitchFamily="34" charset="0"/>
              </a:rPr>
              <a:t>Knee to Knee” </a:t>
            </a:r>
            <a:endParaRPr lang="en-US" dirty="0" smtClean="0">
              <a:solidFill>
                <a:schemeClr val="tx2"/>
              </a:solidFill>
              <a:latin typeface="Arial Black" pitchFamily="34" charset="0"/>
            </a:endParaRPr>
          </a:p>
          <a:p>
            <a:pPr algn="ctr">
              <a:buNone/>
            </a:pPr>
            <a:endParaRPr lang="en-US" dirty="0" smtClean="0">
              <a:solidFill>
                <a:schemeClr val="tx2"/>
              </a:solidFill>
              <a:latin typeface="Arial Black" pitchFamily="34" charset="0"/>
            </a:endParaRPr>
          </a:p>
          <a:p>
            <a:pPr algn="ctr">
              <a:buNone/>
            </a:pPr>
            <a:endParaRPr lang="en-US" dirty="0">
              <a:solidFill>
                <a:schemeClr val="tx2"/>
              </a:solidFill>
              <a:latin typeface="Arial Black" pitchFamily="34" charset="0"/>
            </a:endParaRPr>
          </a:p>
          <a:p>
            <a:pPr algn="ctr">
              <a:buNone/>
            </a:pPr>
            <a:r>
              <a:rPr lang="en-US" dirty="0" smtClean="0">
                <a:solidFill>
                  <a:schemeClr val="tx2"/>
                </a:solidFill>
                <a:latin typeface="Arial Black" pitchFamily="34" charset="0"/>
              </a:rPr>
              <a:t>“Eye to Eye”</a:t>
            </a:r>
            <a:endParaRPr lang="en-US" dirty="0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8AB1B-C52D-42E6-BE18-1C6E10A0CD22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191919"/>
      </a:dk1>
      <a:lt1>
        <a:sysClr val="window" lastClr="FFFFFF"/>
      </a:lt1>
      <a:dk2>
        <a:srgbClr val="00245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1156</TotalTime>
  <Words>366</Words>
  <Application>Microsoft Office PowerPoint</Application>
  <PresentationFormat>On-screen Show (4:3)</PresentationFormat>
  <Paragraphs>161</Paragraphs>
  <Slides>26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PowerPoint Presentation</vt:lpstr>
      <vt:lpstr>Dr. Jeremy Lord, Consultant</vt:lpstr>
      <vt:lpstr>Academic Sales</vt:lpstr>
      <vt:lpstr>What We Learned</vt:lpstr>
      <vt:lpstr>Know Your  Marketing Message </vt:lpstr>
      <vt:lpstr>PowerPoint Presentation</vt:lpstr>
      <vt:lpstr>The Admissions Funnel</vt:lpstr>
      <vt:lpstr> </vt:lpstr>
      <vt:lpstr>PowerPoint Presentation</vt:lpstr>
      <vt:lpstr>PowerPoint Presentation</vt:lpstr>
      <vt:lpstr>Next</vt:lpstr>
      <vt:lpstr>PowerPoint Presentation</vt:lpstr>
      <vt:lpstr>It’s All About the Students</vt:lpstr>
      <vt:lpstr>PowerPoint Presentation</vt:lpstr>
      <vt:lpstr>PowerPoint Presentation</vt:lpstr>
      <vt:lpstr>PowerPoint Presentation</vt:lpstr>
      <vt:lpstr>PowerPoint Presentation</vt:lpstr>
      <vt:lpstr>AIM Coaches:  How Do We Do It? </vt:lpstr>
      <vt:lpstr>PowerPoint Presentation</vt:lpstr>
      <vt:lpstr>PowerPoint Presentation</vt:lpstr>
      <vt:lpstr>PowerPoint Presentation</vt:lpstr>
      <vt:lpstr> Still Evolving…</vt:lpstr>
      <vt:lpstr>Reports &amp;Data</vt:lpstr>
      <vt:lpstr> </vt:lpstr>
      <vt:lpstr>Review</vt:lpstr>
      <vt:lpstr> </vt:lpstr>
    </vt:vector>
  </TitlesOfParts>
  <Company>PTC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Meredith Mizell</dc:creator>
  <cp:lastModifiedBy>kelley_c</cp:lastModifiedBy>
  <cp:revision>115</cp:revision>
  <cp:lastPrinted>2012-03-02T13:46:44Z</cp:lastPrinted>
  <dcterms:created xsi:type="dcterms:W3CDTF">2009-10-20T15:34:56Z</dcterms:created>
  <dcterms:modified xsi:type="dcterms:W3CDTF">2012-03-12T16:27:29Z</dcterms:modified>
</cp:coreProperties>
</file>