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0" r:id="rId4"/>
    <p:sldId id="261" r:id="rId5"/>
    <p:sldId id="265" r:id="rId6"/>
    <p:sldId id="266" r:id="rId7"/>
    <p:sldId id="267" r:id="rId8"/>
    <p:sldId id="268" r:id="rId9"/>
    <p:sldId id="263" r:id="rId10"/>
    <p:sldId id="264" r:id="rId11"/>
    <p:sldId id="258" r:id="rId12"/>
    <p:sldId id="270" r:id="rId13"/>
    <p:sldId id="262" r:id="rId14"/>
    <p:sldId id="259" r:id="rId15"/>
    <p:sldId id="271" r:id="rId16"/>
    <p:sldId id="280" r:id="rId17"/>
    <p:sldId id="279" r:id="rId18"/>
    <p:sldId id="278" r:id="rId19"/>
    <p:sldId id="277" r:id="rId20"/>
    <p:sldId id="276" r:id="rId21"/>
    <p:sldId id="275" r:id="rId22"/>
    <p:sldId id="274" r:id="rId23"/>
    <p:sldId id="273" r:id="rId24"/>
    <p:sldId id="285" r:id="rId25"/>
    <p:sldId id="284" r:id="rId26"/>
    <p:sldId id="283" r:id="rId27"/>
    <p:sldId id="286"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9" d="100"/>
          <a:sy n="59" d="100"/>
        </p:scale>
        <p:origin x="892"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dirty="0"/>
              <a:t>2/19/2016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dirty="0"/>
              <a:t>2/19/2016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dirty="0"/>
              <a:t>2/19/2016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dirty="0"/>
              <a:t>2/19/2016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dirty="0"/>
              <a:t>2/19/2016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dirty="0"/>
              <a:t>2/19/2016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dirty="0"/>
              <a:t>2/19/2016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dirty="0"/>
              <a:t>2/19/2016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2/19/2016</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dirty="0"/>
              <a:t>2/19/2016</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dirty="0"/>
              <a:t>2/19/2016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dirty="0"/>
              <a:t>2/19/2016</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jpg"/><Relationship Id="rId9" Type="http://schemas.openxmlformats.org/officeDocument/2006/relationships/image" Target="../media/image22.jpg"/></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1.jpg"/><Relationship Id="rId2" Type="http://schemas.openxmlformats.org/officeDocument/2006/relationships/image" Target="../media/image36.jpg"/><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png"/><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4.jpg"/><Relationship Id="rId7" Type="http://schemas.openxmlformats.org/officeDocument/2006/relationships/image" Target="../media/image48.jpg"/><Relationship Id="rId2" Type="http://schemas.openxmlformats.org/officeDocument/2006/relationships/image" Target="../media/image43.jpg"/><Relationship Id="rId1" Type="http://schemas.openxmlformats.org/officeDocument/2006/relationships/slideLayout" Target="../slideLayouts/slideLayout2.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6838406" cy="3566160"/>
          </a:xfrm>
        </p:spPr>
        <p:txBody>
          <a:bodyPr>
            <a:normAutofit fontScale="90000"/>
          </a:bodyPr>
          <a:lstStyle/>
          <a:p>
            <a:r>
              <a:rPr lang="en-US" sz="4000" b="1" dirty="0" smtClean="0">
                <a:effectLst>
                  <a:outerShdw blurRad="38100" dist="38100" dir="2700000" algn="tl">
                    <a:srgbClr val="000000">
                      <a:alpha val="43137"/>
                    </a:srgbClr>
                  </a:outerShdw>
                </a:effectLst>
                <a:latin typeface="Garamond" panose="02020404030301010803" pitchFamily="18" charset="0"/>
              </a:rPr>
              <a:t/>
            </a:r>
            <a:br>
              <a:rPr lang="en-US" sz="4000" b="1" dirty="0" smtClean="0">
                <a:effectLst>
                  <a:outerShdw blurRad="38100" dist="38100" dir="2700000" algn="tl">
                    <a:srgbClr val="000000">
                      <a:alpha val="43137"/>
                    </a:srgbClr>
                  </a:outerShdw>
                </a:effectLst>
                <a:latin typeface="Garamond" panose="02020404030301010803" pitchFamily="18" charset="0"/>
              </a:rPr>
            </a:br>
            <a:r>
              <a:rPr lang="en-US" sz="4000" b="1" dirty="0" smtClean="0">
                <a:effectLst>
                  <a:outerShdw blurRad="38100" dist="38100" dir="2700000" algn="tl">
                    <a:srgbClr val="000000">
                      <a:alpha val="43137"/>
                    </a:srgbClr>
                  </a:outerShdw>
                </a:effectLst>
                <a:latin typeface="Garamond" panose="02020404030301010803" pitchFamily="18" charset="0"/>
              </a:rPr>
              <a:t/>
            </a:r>
            <a:br>
              <a:rPr lang="en-US" sz="4000" b="1" dirty="0" smtClean="0">
                <a:effectLst>
                  <a:outerShdw blurRad="38100" dist="38100" dir="2700000" algn="tl">
                    <a:srgbClr val="000000">
                      <a:alpha val="43137"/>
                    </a:srgbClr>
                  </a:outerShdw>
                </a:effectLst>
                <a:latin typeface="Garamond" panose="02020404030301010803" pitchFamily="18" charset="0"/>
              </a:rPr>
            </a:br>
            <a:r>
              <a:rPr lang="en-US" sz="4900" b="1" dirty="0" smtClean="0">
                <a:solidFill>
                  <a:schemeClr val="accent2"/>
                </a:solidFill>
                <a:effectLst>
                  <a:outerShdw blurRad="38100" dist="38100" dir="2700000" algn="tl">
                    <a:srgbClr val="000000">
                      <a:alpha val="43137"/>
                    </a:srgbClr>
                  </a:outerShdw>
                </a:effectLst>
                <a:latin typeface="Garamond" panose="02020404030301010803" pitchFamily="18" charset="0"/>
              </a:rPr>
              <a:t>Help Your Students to See </a:t>
            </a:r>
            <a:br>
              <a:rPr lang="en-US" sz="4900" b="1" dirty="0" smtClean="0">
                <a:solidFill>
                  <a:schemeClr val="accent2"/>
                </a:solidFill>
                <a:effectLst>
                  <a:outerShdw blurRad="38100" dist="38100" dir="2700000" algn="tl">
                    <a:srgbClr val="000000">
                      <a:alpha val="43137"/>
                    </a:srgbClr>
                  </a:outerShdw>
                </a:effectLst>
                <a:latin typeface="Garamond" panose="02020404030301010803" pitchFamily="18" charset="0"/>
              </a:rPr>
            </a:br>
            <a:r>
              <a:rPr lang="en-US" sz="4900" b="1" dirty="0" smtClean="0">
                <a:solidFill>
                  <a:schemeClr val="accent2"/>
                </a:solidFill>
                <a:effectLst>
                  <a:outerShdw blurRad="38100" dist="38100" dir="2700000" algn="tl">
                    <a:srgbClr val="000000">
                      <a:alpha val="43137"/>
                    </a:srgbClr>
                  </a:outerShdw>
                </a:effectLst>
                <a:latin typeface="Garamond" panose="02020404030301010803" pitchFamily="18" charset="0"/>
              </a:rPr>
              <a:t>Beyond Reaching Their Goals</a:t>
            </a:r>
            <a:r>
              <a:rPr lang="en-US" sz="4900" b="1" dirty="0" smtClean="0">
                <a:effectLst>
                  <a:outerShdw blurRad="38100" dist="38100" dir="2700000" algn="tl">
                    <a:srgbClr val="000000">
                      <a:alpha val="43137"/>
                    </a:srgbClr>
                  </a:outerShdw>
                </a:effectLst>
                <a:latin typeface="Garamond" panose="02020404030301010803" pitchFamily="18" charset="0"/>
              </a:rPr>
              <a:t/>
            </a:r>
            <a:br>
              <a:rPr lang="en-US" sz="4900" b="1" dirty="0" smtClean="0">
                <a:effectLst>
                  <a:outerShdw blurRad="38100" dist="38100" dir="2700000" algn="tl">
                    <a:srgbClr val="000000">
                      <a:alpha val="43137"/>
                    </a:srgbClr>
                  </a:outerShdw>
                </a:effectLst>
                <a:latin typeface="Garamond" panose="02020404030301010803" pitchFamily="18" charset="0"/>
              </a:rPr>
            </a:br>
            <a:r>
              <a:rPr lang="en-US" sz="4900" b="1" dirty="0">
                <a:effectLst>
                  <a:outerShdw blurRad="38100" dist="38100" dir="2700000" algn="tl">
                    <a:srgbClr val="000000">
                      <a:alpha val="43137"/>
                    </a:srgbClr>
                  </a:outerShdw>
                </a:effectLst>
                <a:latin typeface="Garamond" panose="02020404030301010803" pitchFamily="18" charset="0"/>
              </a:rPr>
              <a:t/>
            </a:r>
            <a:br>
              <a:rPr lang="en-US" sz="4900" b="1" dirty="0">
                <a:effectLst>
                  <a:outerShdw blurRad="38100" dist="38100" dir="2700000" algn="tl">
                    <a:srgbClr val="000000">
                      <a:alpha val="43137"/>
                    </a:srgbClr>
                  </a:outerShdw>
                </a:effectLst>
                <a:latin typeface="Garamond" panose="02020404030301010803" pitchFamily="18" charset="0"/>
              </a:rPr>
            </a:br>
            <a:endParaRPr lang="en-US" sz="4000" b="1" dirty="0">
              <a:effectLst>
                <a:outerShdw blurRad="38100" dist="38100" dir="2700000" algn="tl">
                  <a:srgbClr val="000000">
                    <a:alpha val="43137"/>
                  </a:srgbClr>
                </a:outerShdw>
              </a:effectLst>
              <a:latin typeface="Garamond" panose="02020404030301010803" pitchFamily="18" charset="0"/>
            </a:endParaRPr>
          </a:p>
        </p:txBody>
      </p:sp>
      <p:sp>
        <p:nvSpPr>
          <p:cNvPr id="3" name="Subtitle 2"/>
          <p:cNvSpPr>
            <a:spLocks noGrp="1"/>
          </p:cNvSpPr>
          <p:nvPr>
            <p:ph type="subTitle" idx="1"/>
          </p:nvPr>
        </p:nvSpPr>
        <p:spPr/>
        <p:txBody>
          <a:bodyPr>
            <a:normAutofit fontScale="92500" lnSpcReduction="10000"/>
          </a:bodyPr>
          <a:lstStyle/>
          <a:p>
            <a:pPr>
              <a:lnSpc>
                <a:spcPct val="100000"/>
              </a:lnSpc>
              <a:spcBef>
                <a:spcPts val="0"/>
              </a:spcBef>
              <a:spcAft>
                <a:spcPts val="0"/>
              </a:spcAft>
            </a:pPr>
            <a:r>
              <a:rPr lang="en-US" sz="2600" b="1" dirty="0" smtClean="0">
                <a:solidFill>
                  <a:schemeClr val="tx1"/>
                </a:solidFill>
                <a:latin typeface="Garamond" panose="02020404030301010803" pitchFamily="18" charset="0"/>
              </a:rPr>
              <a:t>Herm Allen, Program Coordinator</a:t>
            </a:r>
          </a:p>
          <a:p>
            <a:pPr>
              <a:lnSpc>
                <a:spcPct val="100000"/>
              </a:lnSpc>
              <a:spcBef>
                <a:spcPts val="0"/>
              </a:spcBef>
              <a:spcAft>
                <a:spcPts val="0"/>
              </a:spcAft>
            </a:pPr>
            <a:r>
              <a:rPr lang="en-US" sz="2600" dirty="0" smtClean="0">
                <a:solidFill>
                  <a:schemeClr val="tx1"/>
                </a:solidFill>
                <a:latin typeface="Garamond" panose="02020404030301010803" pitchFamily="18" charset="0"/>
              </a:rPr>
              <a:t>Educational Talent Search (TRIO Program)</a:t>
            </a:r>
          </a:p>
          <a:p>
            <a:pPr>
              <a:lnSpc>
                <a:spcPct val="100000"/>
              </a:lnSpc>
              <a:spcBef>
                <a:spcPts val="0"/>
              </a:spcBef>
              <a:spcAft>
                <a:spcPts val="0"/>
              </a:spcAft>
            </a:pPr>
            <a:r>
              <a:rPr lang="en-US" sz="2600" dirty="0" smtClean="0">
                <a:solidFill>
                  <a:schemeClr val="tx1"/>
                </a:solidFill>
                <a:latin typeface="Garamond" panose="02020404030301010803" pitchFamily="18" charset="0"/>
              </a:rPr>
              <a:t>Tri-county technical college, Pendleton, sc</a:t>
            </a:r>
          </a:p>
        </p:txBody>
      </p:sp>
      <p:pic>
        <p:nvPicPr>
          <p:cNvPr id="7" name="Picture 6"/>
          <p:cNvPicPr>
            <a:picLocks noChangeAspect="1"/>
          </p:cNvPicPr>
          <p:nvPr/>
        </p:nvPicPr>
        <p:blipFill>
          <a:blip r:embed="rId2"/>
          <a:stretch>
            <a:fillRect/>
          </a:stretch>
        </p:blipFill>
        <p:spPr>
          <a:xfrm>
            <a:off x="7615849" y="1693279"/>
            <a:ext cx="3542602" cy="1823060"/>
          </a:xfrm>
          <a:prstGeom prst="rect">
            <a:avLst/>
          </a:prstGeom>
        </p:spPr>
      </p:pic>
    </p:spTree>
    <p:extLst>
      <p:ext uri="{BB962C8B-B14F-4D97-AF65-F5344CB8AC3E}">
        <p14:creationId xmlns:p14="http://schemas.microsoft.com/office/powerpoint/2010/main" val="1977473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solidFill>
                  <a:schemeClr val="accent2"/>
                </a:solidFill>
                <a:effectLst>
                  <a:outerShdw blurRad="38100" dist="38100" dir="2700000" algn="tl">
                    <a:srgbClr val="000000">
                      <a:alpha val="43137"/>
                    </a:srgbClr>
                  </a:outerShdw>
                </a:effectLst>
                <a:latin typeface="Garamond" panose="02020404030301010803" pitchFamily="18" charset="0"/>
              </a:rPr>
              <a:t>What It Means to FAIL</a:t>
            </a:r>
            <a:endParaRPr lang="en-US" sz="4000" b="1" dirty="0">
              <a:solidFill>
                <a:schemeClr val="accent2"/>
              </a:solidFill>
              <a:effectLst>
                <a:outerShdw blurRad="38100" dist="38100" dir="2700000" algn="tl">
                  <a:srgbClr val="000000">
                    <a:alpha val="43137"/>
                  </a:srgbClr>
                </a:outerShdw>
              </a:effectLst>
              <a:latin typeface="Garamond" panose="02020404030301010803" pitchFamily="18" charset="0"/>
            </a:endParaRPr>
          </a:p>
        </p:txBody>
      </p:sp>
      <p:sp>
        <p:nvSpPr>
          <p:cNvPr id="3" name="Content Placeholder 2"/>
          <p:cNvSpPr>
            <a:spLocks noGrp="1"/>
          </p:cNvSpPr>
          <p:nvPr>
            <p:ph idx="1"/>
          </p:nvPr>
        </p:nvSpPr>
        <p:spPr/>
        <p:txBody>
          <a:bodyPr>
            <a:normAutofit/>
          </a:bodyPr>
          <a:lstStyle/>
          <a:p>
            <a:endParaRPr lang="en-US" sz="2800" dirty="0" smtClean="0">
              <a:latin typeface="Garamond" panose="02020404030301010803" pitchFamily="18" charset="0"/>
            </a:endParaRPr>
          </a:p>
          <a:p>
            <a:endParaRPr lang="en-US" sz="2800" dirty="0">
              <a:latin typeface="Garamond" panose="02020404030301010803" pitchFamily="18" charset="0"/>
            </a:endParaRPr>
          </a:p>
          <a:p>
            <a:endParaRPr lang="en-US" sz="2800" dirty="0" smtClean="0">
              <a:latin typeface="Garamond" panose="02020404030301010803" pitchFamily="18" charset="0"/>
            </a:endParaRPr>
          </a:p>
          <a:p>
            <a:pPr algn="ctr"/>
            <a:r>
              <a:rPr lang="en-US" sz="5400" b="1" i="1" dirty="0" smtClean="0">
                <a:solidFill>
                  <a:schemeClr val="accent2"/>
                </a:solidFill>
                <a:latin typeface="Garamond" panose="02020404030301010803" pitchFamily="18" charset="0"/>
              </a:rPr>
              <a:t>F</a:t>
            </a:r>
            <a:r>
              <a:rPr lang="en-US" sz="5400" i="1" dirty="0" smtClean="0">
                <a:latin typeface="Garamond" panose="02020404030301010803" pitchFamily="18" charset="0"/>
              </a:rPr>
              <a:t>eedback </a:t>
            </a:r>
            <a:r>
              <a:rPr lang="en-US" sz="5400" b="1" i="1" dirty="0" smtClean="0">
                <a:solidFill>
                  <a:schemeClr val="accent2"/>
                </a:solidFill>
                <a:latin typeface="Garamond" panose="02020404030301010803" pitchFamily="18" charset="0"/>
              </a:rPr>
              <a:t>A</a:t>
            </a:r>
            <a:r>
              <a:rPr lang="en-US" sz="5400" i="1" dirty="0" smtClean="0">
                <a:latin typeface="Garamond" panose="02020404030301010803" pitchFamily="18" charset="0"/>
              </a:rPr>
              <a:t>lways </a:t>
            </a:r>
            <a:r>
              <a:rPr lang="en-US" sz="5400" b="1" i="1" dirty="0" smtClean="0">
                <a:solidFill>
                  <a:schemeClr val="accent2"/>
                </a:solidFill>
                <a:latin typeface="Garamond" panose="02020404030301010803" pitchFamily="18" charset="0"/>
              </a:rPr>
              <a:t>I</a:t>
            </a:r>
            <a:r>
              <a:rPr lang="en-US" sz="5400" i="1" dirty="0" smtClean="0">
                <a:latin typeface="Garamond" panose="02020404030301010803" pitchFamily="18" charset="0"/>
              </a:rPr>
              <a:t>ncreases </a:t>
            </a:r>
            <a:r>
              <a:rPr lang="en-US" sz="5400" b="1" i="1" dirty="0" smtClean="0">
                <a:solidFill>
                  <a:schemeClr val="accent2"/>
                </a:solidFill>
                <a:latin typeface="Garamond" panose="02020404030301010803" pitchFamily="18" charset="0"/>
              </a:rPr>
              <a:t>L</a:t>
            </a:r>
            <a:r>
              <a:rPr lang="en-US" sz="5400" i="1" dirty="0" smtClean="0">
                <a:latin typeface="Garamond" panose="02020404030301010803" pitchFamily="18" charset="0"/>
              </a:rPr>
              <a:t>earning</a:t>
            </a:r>
            <a:endParaRPr lang="en-US" sz="5400" i="1" dirty="0">
              <a:latin typeface="Garamond" panose="02020404030301010803" pitchFamily="18" charset="0"/>
            </a:endParaRPr>
          </a:p>
        </p:txBody>
      </p:sp>
      <p:sp>
        <p:nvSpPr>
          <p:cNvPr id="4" name="TextBox 3"/>
          <p:cNvSpPr txBox="1"/>
          <p:nvPr/>
        </p:nvSpPr>
        <p:spPr>
          <a:xfrm>
            <a:off x="10671717" y="5958304"/>
            <a:ext cx="1153136" cy="307777"/>
          </a:xfrm>
          <a:prstGeom prst="rect">
            <a:avLst/>
          </a:prstGeom>
          <a:noFill/>
        </p:spPr>
        <p:txBody>
          <a:bodyPr wrap="none" rtlCol="0">
            <a:spAutoFit/>
          </a:bodyPr>
          <a:lstStyle/>
          <a:p>
            <a:r>
              <a:rPr lang="en-US" sz="1400" dirty="0" smtClean="0">
                <a:latin typeface="Garamond" panose="02020404030301010803" pitchFamily="18" charset="0"/>
              </a:rPr>
              <a:t>©Herm Allen</a:t>
            </a:r>
            <a:endParaRPr lang="en-US" sz="1400" dirty="0">
              <a:latin typeface="Garamond" panose="02020404030301010803" pitchFamily="18" charset="0"/>
            </a:endParaRPr>
          </a:p>
        </p:txBody>
      </p:sp>
    </p:spTree>
    <p:extLst>
      <p:ext uri="{BB962C8B-B14F-4D97-AF65-F5344CB8AC3E}">
        <p14:creationId xmlns:p14="http://schemas.microsoft.com/office/powerpoint/2010/main" val="2109174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solidFill>
                  <a:schemeClr val="accent2"/>
                </a:solidFill>
                <a:effectLst>
                  <a:outerShdw blurRad="38100" dist="38100" dir="2700000" algn="tl">
                    <a:srgbClr val="000000">
                      <a:alpha val="43137"/>
                    </a:srgbClr>
                  </a:outerShdw>
                </a:effectLst>
                <a:latin typeface="Garamond" panose="02020404030301010803" pitchFamily="18" charset="0"/>
              </a:rPr>
              <a:t>Orient Yourself to Excellence</a:t>
            </a:r>
            <a:endParaRPr lang="en-US" sz="4000" b="1" dirty="0">
              <a:solidFill>
                <a:schemeClr val="accent2"/>
              </a:solidFill>
              <a:effectLst>
                <a:outerShdw blurRad="38100" dist="38100" dir="2700000" algn="tl">
                  <a:srgbClr val="000000">
                    <a:alpha val="43137"/>
                  </a:srgbClr>
                </a:outerShdw>
              </a:effectLst>
              <a:latin typeface="Garamond" panose="02020404030301010803" pitchFamily="18" charset="0"/>
            </a:endParaRPr>
          </a:p>
        </p:txBody>
      </p:sp>
      <p:sp>
        <p:nvSpPr>
          <p:cNvPr id="3" name="Content Placeholder 2"/>
          <p:cNvSpPr>
            <a:spLocks noGrp="1"/>
          </p:cNvSpPr>
          <p:nvPr>
            <p:ph idx="1"/>
          </p:nvPr>
        </p:nvSpPr>
        <p:spPr/>
        <p:txBody>
          <a:bodyPr>
            <a:normAutofit/>
          </a:bodyPr>
          <a:lstStyle/>
          <a:p>
            <a:endParaRPr lang="en-US" sz="4000" dirty="0" smtClean="0">
              <a:latin typeface="Garamond" panose="02020404030301010803" pitchFamily="18" charset="0"/>
            </a:endParaRPr>
          </a:p>
          <a:p>
            <a:endParaRPr lang="en-US" sz="4000" dirty="0">
              <a:latin typeface="Garamond" panose="02020404030301010803" pitchFamily="18" charset="0"/>
            </a:endParaRPr>
          </a:p>
          <a:p>
            <a:r>
              <a:rPr lang="en-US" sz="5400" b="1" i="1" dirty="0" smtClean="0">
                <a:latin typeface="Garamond" panose="02020404030301010803" pitchFamily="18" charset="0"/>
              </a:rPr>
              <a:t>State of Mind</a:t>
            </a:r>
          </a:p>
        </p:txBody>
      </p:sp>
      <p:pic>
        <p:nvPicPr>
          <p:cNvPr id="4" name="Picture 3"/>
          <p:cNvPicPr>
            <a:picLocks noChangeAspect="1"/>
          </p:cNvPicPr>
          <p:nvPr/>
        </p:nvPicPr>
        <p:blipFill>
          <a:blip r:embed="rId2"/>
          <a:stretch>
            <a:fillRect/>
          </a:stretch>
        </p:blipFill>
        <p:spPr>
          <a:xfrm>
            <a:off x="6482277" y="2101676"/>
            <a:ext cx="3441246" cy="3511476"/>
          </a:xfrm>
          <a:prstGeom prst="rect">
            <a:avLst/>
          </a:prstGeom>
        </p:spPr>
      </p:pic>
      <p:sp>
        <p:nvSpPr>
          <p:cNvPr id="5" name="TextBox 4"/>
          <p:cNvSpPr txBox="1"/>
          <p:nvPr/>
        </p:nvSpPr>
        <p:spPr>
          <a:xfrm>
            <a:off x="10671717" y="5958304"/>
            <a:ext cx="1153136" cy="307777"/>
          </a:xfrm>
          <a:prstGeom prst="rect">
            <a:avLst/>
          </a:prstGeom>
          <a:noFill/>
        </p:spPr>
        <p:txBody>
          <a:bodyPr wrap="none" rtlCol="0">
            <a:spAutoFit/>
          </a:bodyPr>
          <a:lstStyle/>
          <a:p>
            <a:r>
              <a:rPr lang="en-US" sz="1400" dirty="0" smtClean="0">
                <a:latin typeface="Garamond" panose="02020404030301010803" pitchFamily="18" charset="0"/>
              </a:rPr>
              <a:t>©Herm Allen</a:t>
            </a:r>
            <a:endParaRPr lang="en-US" sz="1400" dirty="0">
              <a:latin typeface="Garamond" panose="02020404030301010803" pitchFamily="18" charset="0"/>
            </a:endParaRPr>
          </a:p>
        </p:txBody>
      </p:sp>
    </p:spTree>
    <p:extLst>
      <p:ext uri="{BB962C8B-B14F-4D97-AF65-F5344CB8AC3E}">
        <p14:creationId xmlns:p14="http://schemas.microsoft.com/office/powerpoint/2010/main" val="2069836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effectLst>
                  <a:outerShdw blurRad="38100" dist="38100" dir="2700000" algn="tl">
                    <a:srgbClr val="000000">
                      <a:alpha val="43137"/>
                    </a:srgbClr>
                  </a:outerShdw>
                </a:effectLst>
                <a:latin typeface="Garamond" panose="02020404030301010803" pitchFamily="18" charset="0"/>
              </a:rPr>
              <a:t>Orient Yourself to Excellence</a:t>
            </a:r>
            <a:endParaRPr lang="en-US" sz="4000" b="1" dirty="0">
              <a:effectLst>
                <a:outerShdw blurRad="38100" dist="38100" dir="2700000" algn="tl">
                  <a:srgbClr val="000000">
                    <a:alpha val="43137"/>
                  </a:srgbClr>
                </a:outerShdw>
              </a:effectLst>
              <a:latin typeface="Garamond" panose="02020404030301010803" pitchFamily="18" charset="0"/>
            </a:endParaRPr>
          </a:p>
        </p:txBody>
      </p:sp>
      <p:sp>
        <p:nvSpPr>
          <p:cNvPr id="3" name="Content Placeholder 2"/>
          <p:cNvSpPr>
            <a:spLocks noGrp="1"/>
          </p:cNvSpPr>
          <p:nvPr>
            <p:ph idx="1"/>
          </p:nvPr>
        </p:nvSpPr>
        <p:spPr/>
        <p:txBody>
          <a:bodyPr>
            <a:normAutofit/>
          </a:bodyPr>
          <a:lstStyle/>
          <a:p>
            <a:endParaRPr lang="en-US" sz="4000" dirty="0" smtClean="0">
              <a:latin typeface="Garamond" panose="02020404030301010803" pitchFamily="18" charset="0"/>
            </a:endParaRPr>
          </a:p>
          <a:p>
            <a:endParaRPr lang="en-US" sz="4000" dirty="0">
              <a:latin typeface="Garamond" panose="02020404030301010803" pitchFamily="18" charset="0"/>
            </a:endParaRPr>
          </a:p>
          <a:p>
            <a:r>
              <a:rPr lang="en-US" sz="5400" b="1" i="1" dirty="0" smtClean="0">
                <a:solidFill>
                  <a:schemeClr val="tx1"/>
                </a:solidFill>
                <a:latin typeface="Garamond" panose="02020404030301010803" pitchFamily="18" charset="0"/>
              </a:rPr>
              <a:t>Attitude</a:t>
            </a:r>
          </a:p>
        </p:txBody>
      </p:sp>
      <p:pic>
        <p:nvPicPr>
          <p:cNvPr id="5" name="Picture 4"/>
          <p:cNvPicPr>
            <a:picLocks noChangeAspect="1"/>
          </p:cNvPicPr>
          <p:nvPr/>
        </p:nvPicPr>
        <p:blipFill>
          <a:blip r:embed="rId2"/>
          <a:stretch>
            <a:fillRect/>
          </a:stretch>
        </p:blipFill>
        <p:spPr>
          <a:xfrm>
            <a:off x="6490609" y="2027767"/>
            <a:ext cx="2687295" cy="3659294"/>
          </a:xfrm>
          <a:prstGeom prst="rect">
            <a:avLst/>
          </a:prstGeom>
        </p:spPr>
      </p:pic>
      <p:sp>
        <p:nvSpPr>
          <p:cNvPr id="6" name="TextBox 5"/>
          <p:cNvSpPr txBox="1"/>
          <p:nvPr/>
        </p:nvSpPr>
        <p:spPr>
          <a:xfrm>
            <a:off x="10671717" y="5958304"/>
            <a:ext cx="1153136" cy="307777"/>
          </a:xfrm>
          <a:prstGeom prst="rect">
            <a:avLst/>
          </a:prstGeom>
          <a:noFill/>
        </p:spPr>
        <p:txBody>
          <a:bodyPr wrap="none" rtlCol="0">
            <a:spAutoFit/>
          </a:bodyPr>
          <a:lstStyle/>
          <a:p>
            <a:r>
              <a:rPr lang="en-US" sz="1400" dirty="0" smtClean="0">
                <a:latin typeface="Garamond" panose="02020404030301010803" pitchFamily="18" charset="0"/>
              </a:rPr>
              <a:t>©Herm Allen</a:t>
            </a:r>
            <a:endParaRPr lang="en-US" sz="1400" dirty="0">
              <a:latin typeface="Garamond" panose="02020404030301010803" pitchFamily="18" charset="0"/>
            </a:endParaRPr>
          </a:p>
        </p:txBody>
      </p:sp>
    </p:spTree>
    <p:extLst>
      <p:ext uri="{BB962C8B-B14F-4D97-AF65-F5344CB8AC3E}">
        <p14:creationId xmlns:p14="http://schemas.microsoft.com/office/powerpoint/2010/main" val="1513332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latin typeface="Garamond" panose="02020404030301010803" pitchFamily="18" charset="0"/>
            </a:endParaRPr>
          </a:p>
          <a:p>
            <a:endParaRPr lang="en-US" dirty="0">
              <a:latin typeface="Garamond" panose="02020404030301010803" pitchFamily="18" charset="0"/>
            </a:endParaRPr>
          </a:p>
          <a:p>
            <a:endParaRPr lang="en-US" dirty="0" smtClean="0">
              <a:latin typeface="Garamond" panose="02020404030301010803" pitchFamily="18" charset="0"/>
            </a:endParaRPr>
          </a:p>
          <a:p>
            <a:pPr>
              <a:lnSpc>
                <a:spcPct val="100000"/>
              </a:lnSpc>
              <a:spcBef>
                <a:spcPts val="0"/>
              </a:spcBef>
              <a:spcAft>
                <a:spcPts val="0"/>
              </a:spcAft>
            </a:pPr>
            <a:r>
              <a:rPr lang="en-US" sz="5400" b="1" i="1" dirty="0" smtClean="0">
                <a:latin typeface="Garamond" panose="02020404030301010803" pitchFamily="18" charset="0"/>
              </a:rPr>
              <a:t>Set the </a:t>
            </a:r>
          </a:p>
          <a:p>
            <a:pPr>
              <a:lnSpc>
                <a:spcPct val="100000"/>
              </a:lnSpc>
              <a:spcBef>
                <a:spcPts val="0"/>
              </a:spcBef>
              <a:spcAft>
                <a:spcPts val="0"/>
              </a:spcAft>
            </a:pPr>
            <a:r>
              <a:rPr lang="en-US" sz="5400" b="1" i="1" dirty="0" smtClean="0">
                <a:latin typeface="Garamond" panose="02020404030301010803" pitchFamily="18" charset="0"/>
              </a:rPr>
              <a:t>Standard</a:t>
            </a:r>
            <a:endParaRPr lang="en-US" sz="5400" b="1" i="1" dirty="0">
              <a:latin typeface="Garamond" panose="02020404030301010803" pitchFamily="18" charset="0"/>
            </a:endParaRPr>
          </a:p>
        </p:txBody>
      </p:sp>
      <p:sp>
        <p:nvSpPr>
          <p:cNvPr id="4" name="Title 1"/>
          <p:cNvSpPr>
            <a:spLocks noGrp="1"/>
          </p:cNvSpPr>
          <p:nvPr>
            <p:ph type="title"/>
          </p:nvPr>
        </p:nvSpPr>
        <p:spPr>
          <a:xfrm>
            <a:off x="1097280" y="286603"/>
            <a:ext cx="10058400" cy="1450757"/>
          </a:xfrm>
        </p:spPr>
        <p:txBody>
          <a:bodyPr>
            <a:normAutofit/>
          </a:bodyPr>
          <a:lstStyle/>
          <a:p>
            <a:r>
              <a:rPr lang="en-US" sz="4000" b="1" dirty="0" smtClean="0">
                <a:solidFill>
                  <a:schemeClr val="accent2"/>
                </a:solidFill>
                <a:effectLst>
                  <a:outerShdw blurRad="38100" dist="38100" dir="2700000" algn="tl">
                    <a:srgbClr val="000000">
                      <a:alpha val="43137"/>
                    </a:srgbClr>
                  </a:outerShdw>
                </a:effectLst>
                <a:latin typeface="Garamond" panose="02020404030301010803" pitchFamily="18" charset="0"/>
              </a:rPr>
              <a:t>Orient Yourself to Excellence</a:t>
            </a:r>
            <a:endParaRPr lang="en-US" sz="4000" b="1" dirty="0">
              <a:solidFill>
                <a:schemeClr val="accent2"/>
              </a:solidFill>
              <a:effectLst>
                <a:outerShdw blurRad="38100" dist="38100" dir="2700000" algn="tl">
                  <a:srgbClr val="000000">
                    <a:alpha val="43137"/>
                  </a:srgbClr>
                </a:outerShdw>
              </a:effectLst>
              <a:latin typeface="Garamond" panose="02020404030301010803" pitchFamily="18" charset="0"/>
            </a:endParaRPr>
          </a:p>
        </p:txBody>
      </p:sp>
      <p:pic>
        <p:nvPicPr>
          <p:cNvPr id="5" name="Picture 4"/>
          <p:cNvPicPr>
            <a:picLocks noChangeAspect="1"/>
          </p:cNvPicPr>
          <p:nvPr/>
        </p:nvPicPr>
        <p:blipFill>
          <a:blip r:embed="rId2"/>
          <a:stretch>
            <a:fillRect/>
          </a:stretch>
        </p:blipFill>
        <p:spPr>
          <a:xfrm>
            <a:off x="6126480" y="2367525"/>
            <a:ext cx="4125966" cy="2979778"/>
          </a:xfrm>
          <a:prstGeom prst="rect">
            <a:avLst/>
          </a:prstGeom>
        </p:spPr>
      </p:pic>
      <p:sp>
        <p:nvSpPr>
          <p:cNvPr id="6" name="TextBox 5"/>
          <p:cNvSpPr txBox="1"/>
          <p:nvPr/>
        </p:nvSpPr>
        <p:spPr>
          <a:xfrm>
            <a:off x="10671717" y="5958304"/>
            <a:ext cx="1153136" cy="307777"/>
          </a:xfrm>
          <a:prstGeom prst="rect">
            <a:avLst/>
          </a:prstGeom>
          <a:noFill/>
        </p:spPr>
        <p:txBody>
          <a:bodyPr wrap="none" rtlCol="0">
            <a:spAutoFit/>
          </a:bodyPr>
          <a:lstStyle/>
          <a:p>
            <a:r>
              <a:rPr lang="en-US" sz="1400" dirty="0" smtClean="0">
                <a:latin typeface="Garamond" panose="02020404030301010803" pitchFamily="18" charset="0"/>
              </a:rPr>
              <a:t>©Herm Allen</a:t>
            </a:r>
            <a:endParaRPr lang="en-US" sz="1400" dirty="0">
              <a:latin typeface="Garamond" panose="02020404030301010803" pitchFamily="18" charset="0"/>
            </a:endParaRPr>
          </a:p>
        </p:txBody>
      </p:sp>
    </p:spTree>
    <p:extLst>
      <p:ext uri="{BB962C8B-B14F-4D97-AF65-F5344CB8AC3E}">
        <p14:creationId xmlns:p14="http://schemas.microsoft.com/office/powerpoint/2010/main" val="299149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7280" y="1845734"/>
            <a:ext cx="5064034" cy="4023360"/>
          </a:xfrm>
        </p:spPr>
        <p:txBody>
          <a:bodyPr>
            <a:normAutofit/>
          </a:bodyPr>
          <a:lstStyle/>
          <a:p>
            <a:r>
              <a:rPr lang="en-US" sz="2800" b="1" dirty="0" smtClean="0">
                <a:latin typeface="Garamond" panose="02020404030301010803" pitchFamily="18" charset="0"/>
              </a:rPr>
              <a:t>Character is the Key</a:t>
            </a:r>
          </a:p>
          <a:p>
            <a:endParaRPr lang="en-US" sz="2800" b="1" dirty="0">
              <a:latin typeface="Garamond" panose="02020404030301010803" pitchFamily="18" charset="0"/>
            </a:endParaRPr>
          </a:p>
          <a:p>
            <a:pPr algn="ctr"/>
            <a:r>
              <a:rPr lang="en-US" sz="2800" i="1" dirty="0" smtClean="0">
                <a:solidFill>
                  <a:schemeClr val="tx1"/>
                </a:solidFill>
                <a:latin typeface="Garamond" panose="02020404030301010803" pitchFamily="18" charset="0"/>
              </a:rPr>
              <a:t>Habits</a:t>
            </a:r>
          </a:p>
          <a:p>
            <a:pPr algn="ctr"/>
            <a:endParaRPr lang="en-US" sz="2800" b="1" dirty="0">
              <a:latin typeface="Garamond" panose="02020404030301010803" pitchFamily="18" charset="0"/>
            </a:endParaRPr>
          </a:p>
          <a:p>
            <a:pPr algn="ctr"/>
            <a:r>
              <a:rPr lang="en-US" sz="2800" i="1" dirty="0" smtClean="0">
                <a:solidFill>
                  <a:schemeClr val="tx1"/>
                </a:solidFill>
                <a:latin typeface="Garamond" panose="02020404030301010803" pitchFamily="18" charset="0"/>
              </a:rPr>
              <a:t>Virtues</a:t>
            </a:r>
          </a:p>
          <a:p>
            <a:pPr algn="ctr"/>
            <a:endParaRPr lang="en-US" sz="2800" b="1" dirty="0">
              <a:latin typeface="Garamond" panose="02020404030301010803" pitchFamily="18" charset="0"/>
            </a:endParaRPr>
          </a:p>
          <a:p>
            <a:pPr algn="ctr"/>
            <a:r>
              <a:rPr lang="en-US" sz="2800" i="1" dirty="0" smtClean="0">
                <a:solidFill>
                  <a:schemeClr val="tx1"/>
                </a:solidFill>
                <a:latin typeface="Garamond" panose="02020404030301010803" pitchFamily="18" charset="0"/>
              </a:rPr>
              <a:t>Vices</a:t>
            </a:r>
            <a:endParaRPr lang="en-US" sz="2800" i="1" dirty="0">
              <a:solidFill>
                <a:schemeClr val="tx1"/>
              </a:solidFill>
              <a:latin typeface="Garamond" panose="02020404030301010803" pitchFamily="18" charset="0"/>
            </a:endParaRPr>
          </a:p>
        </p:txBody>
      </p:sp>
      <p:sp>
        <p:nvSpPr>
          <p:cNvPr id="5" name="Title 1"/>
          <p:cNvSpPr>
            <a:spLocks noGrp="1"/>
          </p:cNvSpPr>
          <p:nvPr>
            <p:ph type="title"/>
          </p:nvPr>
        </p:nvSpPr>
        <p:spPr>
          <a:xfrm>
            <a:off x="1097280" y="286603"/>
            <a:ext cx="10058400" cy="1450757"/>
          </a:xfrm>
        </p:spPr>
        <p:txBody>
          <a:bodyPr>
            <a:normAutofit/>
          </a:bodyPr>
          <a:lstStyle/>
          <a:p>
            <a:r>
              <a:rPr lang="en-US" sz="4000" b="1" dirty="0" smtClean="0">
                <a:solidFill>
                  <a:schemeClr val="accent2"/>
                </a:solidFill>
                <a:effectLst>
                  <a:outerShdw blurRad="38100" dist="38100" dir="2700000" algn="tl">
                    <a:srgbClr val="000000">
                      <a:alpha val="43137"/>
                    </a:srgbClr>
                  </a:outerShdw>
                </a:effectLst>
                <a:latin typeface="Garamond" panose="02020404030301010803" pitchFamily="18" charset="0"/>
              </a:rPr>
              <a:t>Orient Yourself to Excellence</a:t>
            </a:r>
            <a:endParaRPr lang="en-US" sz="4000" b="1" dirty="0">
              <a:solidFill>
                <a:schemeClr val="accent2"/>
              </a:solidFill>
              <a:effectLst>
                <a:outerShdw blurRad="38100" dist="38100" dir="2700000" algn="tl">
                  <a:srgbClr val="000000">
                    <a:alpha val="43137"/>
                  </a:srgbClr>
                </a:outerShdw>
              </a:effectLst>
              <a:latin typeface="Garamond" panose="02020404030301010803" pitchFamily="18" charset="0"/>
            </a:endParaRPr>
          </a:p>
        </p:txBody>
      </p:sp>
      <p:pic>
        <p:nvPicPr>
          <p:cNvPr id="6" name="Picture 5"/>
          <p:cNvPicPr>
            <a:picLocks noChangeAspect="1"/>
          </p:cNvPicPr>
          <p:nvPr/>
        </p:nvPicPr>
        <p:blipFill>
          <a:blip r:embed="rId2"/>
          <a:stretch>
            <a:fillRect/>
          </a:stretch>
        </p:blipFill>
        <p:spPr>
          <a:xfrm>
            <a:off x="5360325" y="2911037"/>
            <a:ext cx="5311392" cy="2401192"/>
          </a:xfrm>
          <a:prstGeom prst="rect">
            <a:avLst/>
          </a:prstGeom>
        </p:spPr>
      </p:pic>
      <p:sp>
        <p:nvSpPr>
          <p:cNvPr id="7" name="TextBox 6"/>
          <p:cNvSpPr txBox="1"/>
          <p:nvPr/>
        </p:nvSpPr>
        <p:spPr>
          <a:xfrm>
            <a:off x="10671717" y="5958304"/>
            <a:ext cx="1153136" cy="307777"/>
          </a:xfrm>
          <a:prstGeom prst="rect">
            <a:avLst/>
          </a:prstGeom>
          <a:noFill/>
        </p:spPr>
        <p:txBody>
          <a:bodyPr wrap="none" rtlCol="0">
            <a:spAutoFit/>
          </a:bodyPr>
          <a:lstStyle/>
          <a:p>
            <a:r>
              <a:rPr lang="en-US" sz="1400" dirty="0" smtClean="0">
                <a:latin typeface="Garamond" panose="02020404030301010803" pitchFamily="18" charset="0"/>
              </a:rPr>
              <a:t>©Herm Allen</a:t>
            </a:r>
            <a:endParaRPr lang="en-US" sz="1400" dirty="0">
              <a:latin typeface="Garamond" panose="02020404030301010803" pitchFamily="18" charset="0"/>
            </a:endParaRPr>
          </a:p>
        </p:txBody>
      </p:sp>
    </p:spTree>
    <p:extLst>
      <p:ext uri="{BB962C8B-B14F-4D97-AF65-F5344CB8AC3E}">
        <p14:creationId xmlns:p14="http://schemas.microsoft.com/office/powerpoint/2010/main" val="1465436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1000"/>
                                        <p:tgtEl>
                                          <p:spTgt spid="3">
                                            <p:txEl>
                                              <p:pRg st="4" end="4"/>
                                            </p:txEl>
                                          </p:spTgt>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7280" y="1845733"/>
            <a:ext cx="10058400" cy="4206723"/>
          </a:xfrm>
        </p:spPr>
        <p:txBody>
          <a:bodyPr>
            <a:normAutofit lnSpcReduction="10000"/>
          </a:bodyPr>
          <a:lstStyle/>
          <a:p>
            <a:r>
              <a:rPr lang="en-US" sz="2800" b="1" dirty="0" smtClean="0">
                <a:latin typeface="Garamond" panose="02020404030301010803" pitchFamily="18" charset="0"/>
              </a:rPr>
              <a:t>Character is the Key</a:t>
            </a:r>
          </a:p>
          <a:p>
            <a:pPr algn="ctr">
              <a:lnSpc>
                <a:spcPct val="100000"/>
              </a:lnSpc>
              <a:spcBef>
                <a:spcPts val="0"/>
              </a:spcBef>
              <a:spcAft>
                <a:spcPts val="0"/>
              </a:spcAft>
            </a:pPr>
            <a:endParaRPr lang="en-US" sz="3200" dirty="0" smtClean="0">
              <a:latin typeface="Garamond" panose="02020404030301010803" pitchFamily="18" charset="0"/>
            </a:endParaRPr>
          </a:p>
          <a:p>
            <a:pPr algn="ctr">
              <a:lnSpc>
                <a:spcPct val="100000"/>
              </a:lnSpc>
              <a:spcBef>
                <a:spcPts val="0"/>
              </a:spcBef>
              <a:spcAft>
                <a:spcPts val="0"/>
              </a:spcAft>
            </a:pPr>
            <a:r>
              <a:rPr lang="en-US" sz="3200" i="1" dirty="0" smtClean="0">
                <a:solidFill>
                  <a:schemeClr val="tx1"/>
                </a:solidFill>
                <a:latin typeface="Garamond" panose="02020404030301010803" pitchFamily="18" charset="0"/>
              </a:rPr>
              <a:t>As you journey along towards reaching your goals be aware that your character can work for you or against you. That is why it is</a:t>
            </a:r>
          </a:p>
          <a:p>
            <a:pPr algn="ctr">
              <a:lnSpc>
                <a:spcPct val="100000"/>
              </a:lnSpc>
              <a:spcBef>
                <a:spcPts val="0"/>
              </a:spcBef>
              <a:spcAft>
                <a:spcPts val="0"/>
              </a:spcAft>
            </a:pPr>
            <a:r>
              <a:rPr lang="en-US" sz="3200" i="1" dirty="0" smtClean="0">
                <a:solidFill>
                  <a:schemeClr val="tx1"/>
                </a:solidFill>
                <a:latin typeface="Garamond" panose="02020404030301010803" pitchFamily="18" charset="0"/>
              </a:rPr>
              <a:t>of the utmost importance to build strong character</a:t>
            </a:r>
          </a:p>
          <a:p>
            <a:pPr algn="ctr">
              <a:lnSpc>
                <a:spcPct val="100000"/>
              </a:lnSpc>
              <a:spcBef>
                <a:spcPts val="0"/>
              </a:spcBef>
              <a:spcAft>
                <a:spcPts val="0"/>
              </a:spcAft>
            </a:pPr>
            <a:r>
              <a:rPr lang="en-US" sz="3200" i="1" dirty="0" smtClean="0">
                <a:solidFill>
                  <a:schemeClr val="tx1"/>
                </a:solidFill>
                <a:latin typeface="Garamond" panose="02020404030301010803" pitchFamily="18" charset="0"/>
              </a:rPr>
              <a:t>to avoid a weak reputation.</a:t>
            </a:r>
          </a:p>
          <a:p>
            <a:pPr algn="ctr">
              <a:lnSpc>
                <a:spcPct val="100000"/>
              </a:lnSpc>
              <a:spcBef>
                <a:spcPts val="0"/>
              </a:spcBef>
              <a:spcAft>
                <a:spcPts val="0"/>
              </a:spcAft>
            </a:pPr>
            <a:endParaRPr lang="en-US" sz="3200" i="1" dirty="0">
              <a:solidFill>
                <a:schemeClr val="tx1"/>
              </a:solidFill>
              <a:latin typeface="Garamond" panose="02020404030301010803" pitchFamily="18" charset="0"/>
            </a:endParaRPr>
          </a:p>
          <a:p>
            <a:pPr marL="0" indent="0" algn="ctr">
              <a:lnSpc>
                <a:spcPct val="110000"/>
              </a:lnSpc>
              <a:spcBef>
                <a:spcPts val="0"/>
              </a:spcBef>
              <a:spcAft>
                <a:spcPts val="0"/>
              </a:spcAft>
              <a:buNone/>
            </a:pPr>
            <a:r>
              <a:rPr lang="en-US" sz="2800" dirty="0" smtClean="0">
                <a:solidFill>
                  <a:schemeClr val="tx1"/>
                </a:solidFill>
                <a:latin typeface="Garamond" panose="02020404030301010803" pitchFamily="18" charset="0"/>
              </a:rPr>
              <a:t>Excerpt </a:t>
            </a:r>
            <a:r>
              <a:rPr lang="en-US" sz="2800" dirty="0">
                <a:solidFill>
                  <a:schemeClr val="tx1"/>
                </a:solidFill>
                <a:latin typeface="Garamond" panose="02020404030301010803" pitchFamily="18" charset="0"/>
              </a:rPr>
              <a:t>from F.O.C.U.S</a:t>
            </a:r>
            <a:r>
              <a:rPr lang="en-US" sz="2800" dirty="0" smtClean="0">
                <a:solidFill>
                  <a:schemeClr val="tx1"/>
                </a:solidFill>
                <a:latin typeface="Garamond" panose="02020404030301010803" pitchFamily="18" charset="0"/>
              </a:rPr>
              <a:t>.-5 Essential Principles to</a:t>
            </a:r>
          </a:p>
          <a:p>
            <a:pPr marL="0" indent="0" algn="ctr">
              <a:lnSpc>
                <a:spcPct val="110000"/>
              </a:lnSpc>
              <a:spcBef>
                <a:spcPts val="0"/>
              </a:spcBef>
              <a:spcAft>
                <a:spcPts val="0"/>
              </a:spcAft>
              <a:buNone/>
            </a:pPr>
            <a:r>
              <a:rPr lang="en-US" sz="2800" dirty="0" smtClean="0">
                <a:solidFill>
                  <a:schemeClr val="tx1"/>
                </a:solidFill>
                <a:latin typeface="Garamond" panose="02020404030301010803" pitchFamily="18" charset="0"/>
              </a:rPr>
              <a:t>Reach Your Goals for Students &amp; Other Smart People</a:t>
            </a:r>
            <a:endParaRPr lang="en-US" sz="2800" dirty="0">
              <a:solidFill>
                <a:schemeClr val="tx1"/>
              </a:solidFill>
              <a:latin typeface="Garamond" panose="02020404030301010803" pitchFamily="18" charset="0"/>
            </a:endParaRPr>
          </a:p>
          <a:p>
            <a:pPr marL="0" indent="0" algn="ctr">
              <a:buNone/>
            </a:pPr>
            <a:endParaRPr lang="en-US" sz="2800" b="1" dirty="0">
              <a:latin typeface="Garamond" panose="02020404030301010803" pitchFamily="18" charset="0"/>
            </a:endParaRPr>
          </a:p>
        </p:txBody>
      </p:sp>
      <p:sp>
        <p:nvSpPr>
          <p:cNvPr id="5" name="Title 1"/>
          <p:cNvSpPr>
            <a:spLocks noGrp="1"/>
          </p:cNvSpPr>
          <p:nvPr>
            <p:ph type="title"/>
          </p:nvPr>
        </p:nvSpPr>
        <p:spPr>
          <a:xfrm>
            <a:off x="1097280" y="286603"/>
            <a:ext cx="10058400" cy="1450757"/>
          </a:xfrm>
        </p:spPr>
        <p:txBody>
          <a:bodyPr>
            <a:normAutofit/>
          </a:bodyPr>
          <a:lstStyle/>
          <a:p>
            <a:r>
              <a:rPr lang="en-US" sz="4000" b="1" dirty="0" smtClean="0">
                <a:solidFill>
                  <a:schemeClr val="accent2"/>
                </a:solidFill>
                <a:effectLst>
                  <a:outerShdw blurRad="38100" dist="38100" dir="2700000" algn="tl">
                    <a:srgbClr val="000000">
                      <a:alpha val="43137"/>
                    </a:srgbClr>
                  </a:outerShdw>
                </a:effectLst>
                <a:latin typeface="Garamond" panose="02020404030301010803" pitchFamily="18" charset="0"/>
              </a:rPr>
              <a:t>Orient Yourself to Excellence</a:t>
            </a:r>
            <a:endParaRPr lang="en-US" sz="4000" b="1" dirty="0">
              <a:solidFill>
                <a:schemeClr val="accent2"/>
              </a:solidFill>
              <a:effectLst>
                <a:outerShdw blurRad="38100" dist="38100" dir="2700000" algn="tl">
                  <a:srgbClr val="000000">
                    <a:alpha val="43137"/>
                  </a:srgbClr>
                </a:outerShdw>
              </a:effectLst>
              <a:latin typeface="Garamond" panose="02020404030301010803" pitchFamily="18" charset="0"/>
            </a:endParaRPr>
          </a:p>
        </p:txBody>
      </p:sp>
      <p:sp>
        <p:nvSpPr>
          <p:cNvPr id="7" name="TextBox 6"/>
          <p:cNvSpPr txBox="1"/>
          <p:nvPr/>
        </p:nvSpPr>
        <p:spPr>
          <a:xfrm>
            <a:off x="10671717" y="5958304"/>
            <a:ext cx="1153136" cy="307777"/>
          </a:xfrm>
          <a:prstGeom prst="rect">
            <a:avLst/>
          </a:prstGeom>
          <a:noFill/>
        </p:spPr>
        <p:txBody>
          <a:bodyPr wrap="none" rtlCol="0">
            <a:spAutoFit/>
          </a:bodyPr>
          <a:lstStyle/>
          <a:p>
            <a:r>
              <a:rPr lang="en-US" sz="1400" dirty="0" smtClean="0">
                <a:latin typeface="Garamond" panose="02020404030301010803" pitchFamily="18" charset="0"/>
              </a:rPr>
              <a:t>©Herm Allen</a:t>
            </a:r>
            <a:endParaRPr lang="en-US" sz="1400" dirty="0">
              <a:latin typeface="Garamond" panose="02020404030301010803" pitchFamily="18" charset="0"/>
            </a:endParaRPr>
          </a:p>
        </p:txBody>
      </p:sp>
    </p:spTree>
    <p:extLst>
      <p:ext uri="{BB962C8B-B14F-4D97-AF65-F5344CB8AC3E}">
        <p14:creationId xmlns:p14="http://schemas.microsoft.com/office/powerpoint/2010/main" val="2836039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1000"/>
                                        <p:tgtEl>
                                          <p:spTgt spid="3">
                                            <p:txEl>
                                              <p:pRg st="2" end="2"/>
                                            </p:txEl>
                                          </p:spTgt>
                                        </p:tgtEl>
                                      </p:cBhvr>
                                    </p:animEffect>
                                  </p:childTnLst>
                                </p:cTn>
                              </p:par>
                            </p:childTnLst>
                          </p:cTn>
                        </p:par>
                        <p:par>
                          <p:cTn id="8" fill="hold">
                            <p:stCondLst>
                              <p:cond delay="1000"/>
                            </p:stCondLst>
                            <p:childTnLst>
                              <p:par>
                                <p:cTn id="9" presetID="5" presetClass="entr" presetSubtype="10" fill="hold"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checkerboard(across)">
                                      <p:cBhvr>
                                        <p:cTn id="11" dur="1000"/>
                                        <p:tgtEl>
                                          <p:spTgt spid="3">
                                            <p:txEl>
                                              <p:pRg st="3" end="3"/>
                                            </p:txEl>
                                          </p:spTgt>
                                        </p:tgtEl>
                                      </p:cBhvr>
                                    </p:animEffect>
                                  </p:childTnLst>
                                </p:cTn>
                              </p:par>
                            </p:childTnLst>
                          </p:cTn>
                        </p:par>
                        <p:par>
                          <p:cTn id="12" fill="hold">
                            <p:stCondLst>
                              <p:cond delay="2000"/>
                            </p:stCondLst>
                            <p:childTnLst>
                              <p:par>
                                <p:cTn id="13" presetID="5" presetClass="entr" presetSubtype="10" fill="hold" nodeType="after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checkerboard(across)">
                                      <p:cBhvr>
                                        <p:cTn id="15" dur="1000"/>
                                        <p:tgtEl>
                                          <p:spTgt spid="3">
                                            <p:txEl>
                                              <p:pRg st="4" end="4"/>
                                            </p:txEl>
                                          </p:spTgt>
                                        </p:tgtEl>
                                      </p:cBhvr>
                                    </p:animEffect>
                                  </p:childTnLst>
                                </p:cTn>
                              </p:par>
                            </p:childTnLst>
                          </p:cTn>
                        </p:par>
                        <p:par>
                          <p:cTn id="16" fill="hold">
                            <p:stCondLst>
                              <p:cond delay="3000"/>
                            </p:stCondLst>
                            <p:childTnLst>
                              <p:par>
                                <p:cTn id="17" presetID="5" presetClass="entr" presetSubtype="10" fill="hold" nodeType="after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checkerboard(across)">
                                      <p:cBhvr>
                                        <p:cTn id="19" dur="1000"/>
                                        <p:tgtEl>
                                          <p:spTgt spid="3">
                                            <p:txEl>
                                              <p:pRg st="6" end="6"/>
                                            </p:txEl>
                                          </p:spTgt>
                                        </p:tgtEl>
                                      </p:cBhvr>
                                    </p:animEffect>
                                  </p:childTnLst>
                                </p:cTn>
                              </p:par>
                            </p:childTnLst>
                          </p:cTn>
                        </p:par>
                        <p:par>
                          <p:cTn id="20" fill="hold">
                            <p:stCondLst>
                              <p:cond delay="4000"/>
                            </p:stCondLst>
                            <p:childTnLst>
                              <p:par>
                                <p:cTn id="21" presetID="5" presetClass="entr" presetSubtype="10" fill="hold" nodeType="after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checkerboard(across)">
                                      <p:cBhvr>
                                        <p:cTn id="23"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73482" y="1845734"/>
            <a:ext cx="5009606" cy="4023360"/>
          </a:xfrm>
        </p:spPr>
        <p:txBody>
          <a:bodyPr>
            <a:normAutofit/>
          </a:bodyPr>
          <a:lstStyle/>
          <a:p>
            <a:pPr marL="0" indent="0">
              <a:lnSpc>
                <a:spcPct val="100000"/>
              </a:lnSpc>
              <a:spcBef>
                <a:spcPts val="0"/>
              </a:spcBef>
              <a:spcAft>
                <a:spcPts val="0"/>
              </a:spcAft>
              <a:buNone/>
            </a:pPr>
            <a:endParaRPr lang="en-US" sz="2800" b="1" dirty="0" smtClean="0">
              <a:latin typeface="Garamond" panose="02020404030301010803" pitchFamily="18" charset="0"/>
            </a:endParaRPr>
          </a:p>
          <a:p>
            <a:pPr marL="0" indent="0">
              <a:lnSpc>
                <a:spcPct val="100000"/>
              </a:lnSpc>
              <a:spcBef>
                <a:spcPts val="0"/>
              </a:spcBef>
              <a:spcAft>
                <a:spcPts val="0"/>
              </a:spcAft>
              <a:buNone/>
            </a:pPr>
            <a:endParaRPr lang="en-US" sz="2800" b="1" dirty="0">
              <a:latin typeface="Garamond" panose="02020404030301010803" pitchFamily="18" charset="0"/>
            </a:endParaRPr>
          </a:p>
          <a:p>
            <a:pPr marL="0" indent="0">
              <a:lnSpc>
                <a:spcPct val="100000"/>
              </a:lnSpc>
              <a:spcBef>
                <a:spcPts val="0"/>
              </a:spcBef>
              <a:spcAft>
                <a:spcPts val="0"/>
              </a:spcAft>
              <a:buNone/>
            </a:pPr>
            <a:endParaRPr lang="en-US" sz="2800" b="1" dirty="0" smtClean="0">
              <a:latin typeface="Garamond" panose="02020404030301010803" pitchFamily="18" charset="0"/>
            </a:endParaRPr>
          </a:p>
          <a:p>
            <a:pPr marL="0" indent="0">
              <a:lnSpc>
                <a:spcPct val="100000"/>
              </a:lnSpc>
              <a:spcBef>
                <a:spcPts val="0"/>
              </a:spcBef>
              <a:spcAft>
                <a:spcPts val="0"/>
              </a:spcAft>
              <a:buNone/>
            </a:pPr>
            <a:r>
              <a:rPr lang="en-US" sz="5400" b="1" i="1" dirty="0" smtClean="0">
                <a:latin typeface="Garamond" panose="02020404030301010803" pitchFamily="18" charset="0"/>
              </a:rPr>
              <a:t>Protect Your</a:t>
            </a:r>
          </a:p>
          <a:p>
            <a:pPr marL="0" indent="0">
              <a:lnSpc>
                <a:spcPct val="100000"/>
              </a:lnSpc>
              <a:spcBef>
                <a:spcPts val="0"/>
              </a:spcBef>
              <a:spcAft>
                <a:spcPts val="0"/>
              </a:spcAft>
              <a:buNone/>
            </a:pPr>
            <a:r>
              <a:rPr lang="en-US" sz="5400" b="1" i="1" dirty="0" smtClean="0">
                <a:latin typeface="Garamond" panose="02020404030301010803" pitchFamily="18" charset="0"/>
              </a:rPr>
              <a:t>Gates</a:t>
            </a:r>
            <a:endParaRPr lang="en-US" sz="5400" b="1" i="1" dirty="0">
              <a:latin typeface="Garamond" panose="02020404030301010803" pitchFamily="18" charset="0"/>
            </a:endParaRPr>
          </a:p>
        </p:txBody>
      </p:sp>
      <p:sp>
        <p:nvSpPr>
          <p:cNvPr id="5" name="Title 1"/>
          <p:cNvSpPr>
            <a:spLocks noGrp="1"/>
          </p:cNvSpPr>
          <p:nvPr>
            <p:ph type="title"/>
          </p:nvPr>
        </p:nvSpPr>
        <p:spPr>
          <a:xfrm>
            <a:off x="1097280" y="286603"/>
            <a:ext cx="10058400" cy="1450757"/>
          </a:xfrm>
        </p:spPr>
        <p:txBody>
          <a:bodyPr>
            <a:normAutofit/>
          </a:bodyPr>
          <a:lstStyle/>
          <a:p>
            <a:r>
              <a:rPr lang="en-US" sz="4000" b="1" dirty="0" smtClean="0">
                <a:solidFill>
                  <a:schemeClr val="accent2"/>
                </a:solidFill>
                <a:effectLst>
                  <a:outerShdw blurRad="38100" dist="38100" dir="2700000" algn="tl">
                    <a:srgbClr val="000000">
                      <a:alpha val="43137"/>
                    </a:srgbClr>
                  </a:outerShdw>
                </a:effectLst>
                <a:latin typeface="Garamond" panose="02020404030301010803" pitchFamily="18" charset="0"/>
              </a:rPr>
              <a:t>Create a New Mindset</a:t>
            </a:r>
            <a:endParaRPr lang="en-US" sz="4000" b="1" dirty="0">
              <a:solidFill>
                <a:schemeClr val="accent2"/>
              </a:solidFill>
              <a:effectLst>
                <a:outerShdw blurRad="38100" dist="38100" dir="2700000" algn="tl">
                  <a:srgbClr val="000000">
                    <a:alpha val="43137"/>
                  </a:srgbClr>
                </a:outerShdw>
              </a:effectLst>
              <a:latin typeface="Garamond" panose="02020404030301010803"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6807" y="2485675"/>
            <a:ext cx="2812869" cy="89004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8640" y="3047071"/>
            <a:ext cx="1259392" cy="1621181"/>
          </a:xfrm>
          <a:prstGeom prst="rect">
            <a:avLst/>
          </a:prstGeom>
        </p:spPr>
      </p:pic>
      <p:pic>
        <p:nvPicPr>
          <p:cNvPr id="7" name="Picture 6"/>
          <p:cNvPicPr>
            <a:picLocks noChangeAspect="1"/>
          </p:cNvPicPr>
          <p:nvPr/>
        </p:nvPicPr>
        <p:blipFill>
          <a:blip r:embed="rId4"/>
          <a:stretch>
            <a:fillRect/>
          </a:stretch>
        </p:blipFill>
        <p:spPr>
          <a:xfrm>
            <a:off x="7389223" y="3242539"/>
            <a:ext cx="2268039" cy="1909689"/>
          </a:xfrm>
          <a:prstGeom prst="rect">
            <a:avLst/>
          </a:prstGeom>
        </p:spPr>
      </p:pic>
      <p:pic>
        <p:nvPicPr>
          <p:cNvPr id="8" name="Picture 7"/>
          <p:cNvPicPr>
            <a:picLocks noChangeAspect="1"/>
          </p:cNvPicPr>
          <p:nvPr/>
        </p:nvPicPr>
        <p:blipFill>
          <a:blip r:embed="rId5"/>
          <a:stretch>
            <a:fillRect/>
          </a:stretch>
        </p:blipFill>
        <p:spPr>
          <a:xfrm flipH="1">
            <a:off x="6214465" y="3046575"/>
            <a:ext cx="1143380" cy="1621677"/>
          </a:xfrm>
          <a:prstGeom prst="rect">
            <a:avLst/>
          </a:prstGeom>
        </p:spPr>
      </p:pic>
      <p:sp>
        <p:nvSpPr>
          <p:cNvPr id="9" name="TextBox 8"/>
          <p:cNvSpPr txBox="1"/>
          <p:nvPr/>
        </p:nvSpPr>
        <p:spPr>
          <a:xfrm>
            <a:off x="10671717" y="5958304"/>
            <a:ext cx="1153136" cy="307777"/>
          </a:xfrm>
          <a:prstGeom prst="rect">
            <a:avLst/>
          </a:prstGeom>
          <a:noFill/>
        </p:spPr>
        <p:txBody>
          <a:bodyPr wrap="none" rtlCol="0">
            <a:spAutoFit/>
          </a:bodyPr>
          <a:lstStyle/>
          <a:p>
            <a:r>
              <a:rPr lang="en-US" sz="1400" dirty="0" smtClean="0">
                <a:latin typeface="Garamond" panose="02020404030301010803" pitchFamily="18" charset="0"/>
              </a:rPr>
              <a:t>©Herm Allen</a:t>
            </a:r>
            <a:endParaRPr lang="en-US" sz="1400" dirty="0">
              <a:latin typeface="Garamond" panose="02020404030301010803" pitchFamily="18" charset="0"/>
            </a:endParaRPr>
          </a:p>
        </p:txBody>
      </p:sp>
    </p:spTree>
    <p:extLst>
      <p:ext uri="{BB962C8B-B14F-4D97-AF65-F5344CB8AC3E}">
        <p14:creationId xmlns:p14="http://schemas.microsoft.com/office/powerpoint/2010/main" val="3821586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Effect transition="in" filter="fade">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7026" y="1845734"/>
            <a:ext cx="10058400" cy="4023360"/>
          </a:xfrm>
        </p:spPr>
        <p:txBody>
          <a:bodyPr>
            <a:normAutofit/>
          </a:bodyPr>
          <a:lstStyle/>
          <a:p>
            <a:pPr marL="0" indent="0">
              <a:buNone/>
            </a:pPr>
            <a:r>
              <a:rPr lang="en-US" sz="2800" b="1" dirty="0" smtClean="0">
                <a:latin typeface="Garamond" panose="02020404030301010803" pitchFamily="18" charset="0"/>
              </a:rPr>
              <a:t>What is flooding our students’ gates?</a:t>
            </a:r>
          </a:p>
          <a:p>
            <a:pPr marL="0" indent="0">
              <a:buNone/>
            </a:pPr>
            <a:endParaRPr lang="en-US" sz="2800" dirty="0">
              <a:latin typeface="Garamond" panose="02020404030301010803" pitchFamily="18" charset="0"/>
            </a:endParaRPr>
          </a:p>
        </p:txBody>
      </p:sp>
      <p:sp>
        <p:nvSpPr>
          <p:cNvPr id="5" name="Title 1"/>
          <p:cNvSpPr>
            <a:spLocks noGrp="1"/>
          </p:cNvSpPr>
          <p:nvPr>
            <p:ph type="title"/>
          </p:nvPr>
        </p:nvSpPr>
        <p:spPr>
          <a:xfrm>
            <a:off x="1097280" y="286603"/>
            <a:ext cx="10058400" cy="1450757"/>
          </a:xfrm>
        </p:spPr>
        <p:txBody>
          <a:bodyPr>
            <a:normAutofit/>
          </a:bodyPr>
          <a:lstStyle/>
          <a:p>
            <a:r>
              <a:rPr lang="en-US" sz="4000" b="1" dirty="0" smtClean="0">
                <a:solidFill>
                  <a:schemeClr val="accent2"/>
                </a:solidFill>
                <a:effectLst>
                  <a:outerShdw blurRad="38100" dist="38100" dir="2700000" algn="tl">
                    <a:srgbClr val="000000">
                      <a:alpha val="43137"/>
                    </a:srgbClr>
                  </a:outerShdw>
                </a:effectLst>
                <a:latin typeface="Garamond" panose="02020404030301010803" pitchFamily="18" charset="0"/>
              </a:rPr>
              <a:t>Create a New Mindset</a:t>
            </a:r>
            <a:endParaRPr lang="en-US" sz="4000" b="1" dirty="0">
              <a:solidFill>
                <a:schemeClr val="accent2"/>
              </a:solidFill>
              <a:effectLst>
                <a:outerShdw blurRad="38100" dist="38100" dir="2700000" algn="tl">
                  <a:srgbClr val="000000">
                    <a:alpha val="43137"/>
                  </a:srgbClr>
                </a:outerShdw>
              </a:effectLst>
              <a:latin typeface="Garamond" panose="02020404030301010803"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8215" y="2612571"/>
            <a:ext cx="1413842" cy="141384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5280" y="4543699"/>
            <a:ext cx="2542495" cy="137784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0772" y="3098950"/>
            <a:ext cx="1545771" cy="92746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5258" y="2608016"/>
            <a:ext cx="1148012" cy="933327"/>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6029" y="4219588"/>
            <a:ext cx="2253343" cy="570096"/>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44655" y="2759541"/>
            <a:ext cx="1262913" cy="1266872"/>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36227" y="4982859"/>
            <a:ext cx="1306287" cy="1306287"/>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08953" y="2210493"/>
            <a:ext cx="1647145" cy="1098096"/>
          </a:xfrm>
          <a:prstGeom prst="rect">
            <a:avLst/>
          </a:prstGeom>
        </p:spPr>
      </p:pic>
      <p:pic>
        <p:nvPicPr>
          <p:cNvPr id="14" name="Picture 13"/>
          <p:cNvPicPr>
            <a:picLocks noChangeAspect="1"/>
          </p:cNvPicPr>
          <p:nvPr/>
        </p:nvPicPr>
        <p:blipFill>
          <a:blip r:embed="rId10"/>
          <a:stretch>
            <a:fillRect/>
          </a:stretch>
        </p:blipFill>
        <p:spPr>
          <a:xfrm>
            <a:off x="9132025" y="3860674"/>
            <a:ext cx="2581086" cy="1455997"/>
          </a:xfrm>
          <a:prstGeom prst="rect">
            <a:avLst/>
          </a:prstGeom>
        </p:spPr>
      </p:pic>
      <p:sp>
        <p:nvSpPr>
          <p:cNvPr id="15" name="TextBox 14"/>
          <p:cNvSpPr txBox="1"/>
          <p:nvPr/>
        </p:nvSpPr>
        <p:spPr>
          <a:xfrm>
            <a:off x="10671717" y="5958304"/>
            <a:ext cx="1153136" cy="307777"/>
          </a:xfrm>
          <a:prstGeom prst="rect">
            <a:avLst/>
          </a:prstGeom>
          <a:noFill/>
        </p:spPr>
        <p:txBody>
          <a:bodyPr wrap="none" rtlCol="0">
            <a:spAutoFit/>
          </a:bodyPr>
          <a:lstStyle/>
          <a:p>
            <a:r>
              <a:rPr lang="en-US" sz="1400" dirty="0" smtClean="0">
                <a:latin typeface="Garamond" panose="02020404030301010803" pitchFamily="18" charset="0"/>
              </a:rPr>
              <a:t>©Herm Allen</a:t>
            </a:r>
            <a:endParaRPr lang="en-US" sz="1400" dirty="0">
              <a:latin typeface="Garamond" panose="02020404030301010803" pitchFamily="18" charset="0"/>
            </a:endParaRPr>
          </a:p>
        </p:txBody>
      </p:sp>
    </p:spTree>
    <p:extLst>
      <p:ext uri="{BB962C8B-B14F-4D97-AF65-F5344CB8AC3E}">
        <p14:creationId xmlns:p14="http://schemas.microsoft.com/office/powerpoint/2010/main" val="1560272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1000"/>
                                        <p:tgtEl>
                                          <p:spTgt spid="4"/>
                                        </p:tgtEl>
                                      </p:cBhvr>
                                    </p:animEffect>
                                  </p:childTnLst>
                                </p:cTn>
                              </p:par>
                            </p:childTnLst>
                          </p:cTn>
                        </p:par>
                        <p:par>
                          <p:cTn id="12" fill="hold">
                            <p:stCondLst>
                              <p:cond delay="2000"/>
                            </p:stCondLst>
                            <p:childTnLst>
                              <p:par>
                                <p:cTn id="13" presetID="9"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1000"/>
                                        <p:tgtEl>
                                          <p:spTgt spid="6"/>
                                        </p:tgtEl>
                                      </p:cBhvr>
                                    </p:animEffect>
                                  </p:childTnLst>
                                </p:cTn>
                              </p:par>
                            </p:childTnLst>
                          </p:cTn>
                        </p:par>
                        <p:par>
                          <p:cTn id="16" fill="hold">
                            <p:stCondLst>
                              <p:cond delay="3000"/>
                            </p:stCondLst>
                            <p:childTnLst>
                              <p:par>
                                <p:cTn id="17" presetID="9"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1000"/>
                                        <p:tgtEl>
                                          <p:spTgt spid="7"/>
                                        </p:tgtEl>
                                      </p:cBhvr>
                                    </p:animEffect>
                                  </p:childTnLst>
                                </p:cTn>
                              </p:par>
                            </p:childTnLst>
                          </p:cTn>
                        </p:par>
                        <p:par>
                          <p:cTn id="20" fill="hold">
                            <p:stCondLst>
                              <p:cond delay="4000"/>
                            </p:stCondLst>
                            <p:childTnLst>
                              <p:par>
                                <p:cTn id="21" presetID="9"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1000"/>
                                        <p:tgtEl>
                                          <p:spTgt spid="11"/>
                                        </p:tgtEl>
                                      </p:cBhvr>
                                    </p:animEffect>
                                  </p:childTnLst>
                                </p:cTn>
                              </p:par>
                            </p:childTnLst>
                          </p:cTn>
                        </p:par>
                        <p:par>
                          <p:cTn id="24" fill="hold">
                            <p:stCondLst>
                              <p:cond delay="5000"/>
                            </p:stCondLst>
                            <p:childTnLst>
                              <p:par>
                                <p:cTn id="25" presetID="9"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1000"/>
                                        <p:tgtEl>
                                          <p:spTgt spid="10"/>
                                        </p:tgtEl>
                                      </p:cBhvr>
                                    </p:animEffect>
                                  </p:childTnLst>
                                </p:cTn>
                              </p:par>
                            </p:childTnLst>
                          </p:cTn>
                        </p:par>
                        <p:par>
                          <p:cTn id="28" fill="hold">
                            <p:stCondLst>
                              <p:cond delay="6000"/>
                            </p:stCondLst>
                            <p:childTnLst>
                              <p:par>
                                <p:cTn id="29" presetID="9"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dissolve">
                                      <p:cBhvr>
                                        <p:cTn id="31" dur="1000"/>
                                        <p:tgtEl>
                                          <p:spTgt spid="12"/>
                                        </p:tgtEl>
                                      </p:cBhvr>
                                    </p:animEffect>
                                  </p:childTnLst>
                                </p:cTn>
                              </p:par>
                            </p:childTnLst>
                          </p:cTn>
                        </p:par>
                        <p:par>
                          <p:cTn id="32" fill="hold">
                            <p:stCondLst>
                              <p:cond delay="7000"/>
                            </p:stCondLst>
                            <p:childTnLst>
                              <p:par>
                                <p:cTn id="33" presetID="9" presetClass="entr" presetSubtype="0"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dissolve">
                                      <p:cBhvr>
                                        <p:cTn id="35" dur="1000"/>
                                        <p:tgtEl>
                                          <p:spTgt spid="13"/>
                                        </p:tgtEl>
                                      </p:cBhvr>
                                    </p:animEffect>
                                  </p:childTnLst>
                                </p:cTn>
                              </p:par>
                            </p:childTnLst>
                          </p:cTn>
                        </p:par>
                        <p:par>
                          <p:cTn id="36" fill="hold">
                            <p:stCondLst>
                              <p:cond delay="8000"/>
                            </p:stCondLst>
                            <p:childTnLst>
                              <p:par>
                                <p:cTn id="37" presetID="53" presetClass="entr" presetSubtype="16"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1000" fill="hold"/>
                                        <p:tgtEl>
                                          <p:spTgt spid="14"/>
                                        </p:tgtEl>
                                        <p:attrNameLst>
                                          <p:attrName>ppt_w</p:attrName>
                                        </p:attrNameLst>
                                      </p:cBhvr>
                                      <p:tavLst>
                                        <p:tav tm="0">
                                          <p:val>
                                            <p:fltVal val="0"/>
                                          </p:val>
                                        </p:tav>
                                        <p:tav tm="100000">
                                          <p:val>
                                            <p:strVal val="#ppt_w"/>
                                          </p:val>
                                        </p:tav>
                                      </p:tavLst>
                                    </p:anim>
                                    <p:anim calcmode="lin" valueType="num">
                                      <p:cBhvr>
                                        <p:cTn id="40" dur="1000" fill="hold"/>
                                        <p:tgtEl>
                                          <p:spTgt spid="14"/>
                                        </p:tgtEl>
                                        <p:attrNameLst>
                                          <p:attrName>ppt_h</p:attrName>
                                        </p:attrNameLst>
                                      </p:cBhvr>
                                      <p:tavLst>
                                        <p:tav tm="0">
                                          <p:val>
                                            <p:fltVal val="0"/>
                                          </p:val>
                                        </p:tav>
                                        <p:tav tm="100000">
                                          <p:val>
                                            <p:strVal val="#ppt_h"/>
                                          </p:val>
                                        </p:tav>
                                      </p:tavLst>
                                    </p:anim>
                                    <p:animEffect transition="in" filter="fade">
                                      <p:cBhvr>
                                        <p:cTn id="4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4029" y="2460743"/>
            <a:ext cx="3287486" cy="2276584"/>
          </a:xfrm>
          <a:prstGeom prst="rect">
            <a:avLst/>
          </a:prstGeom>
        </p:spPr>
      </p:pic>
      <p:sp>
        <p:nvSpPr>
          <p:cNvPr id="3" name="Content Placeholder 2"/>
          <p:cNvSpPr>
            <a:spLocks noGrp="1"/>
          </p:cNvSpPr>
          <p:nvPr>
            <p:ph idx="1"/>
          </p:nvPr>
        </p:nvSpPr>
        <p:spPr>
          <a:xfrm>
            <a:off x="1206140" y="1845734"/>
            <a:ext cx="10058400" cy="4023360"/>
          </a:xfrm>
        </p:spPr>
        <p:txBody>
          <a:bodyPr>
            <a:normAutofit fontScale="77500" lnSpcReduction="20000"/>
          </a:bodyPr>
          <a:lstStyle/>
          <a:p>
            <a:pPr marL="0" indent="0">
              <a:buNone/>
            </a:pPr>
            <a:r>
              <a:rPr lang="en-US" sz="3600" b="1" i="1" dirty="0" smtClean="0">
                <a:solidFill>
                  <a:schemeClr val="tx1"/>
                </a:solidFill>
                <a:latin typeface="Garamond" panose="02020404030301010803" pitchFamily="18" charset="0"/>
              </a:rPr>
              <a:t>Who are you listening to?		      What are you listening to?</a:t>
            </a:r>
          </a:p>
          <a:p>
            <a:pPr marL="0" indent="0">
              <a:buNone/>
            </a:pPr>
            <a:endParaRPr lang="en-US" sz="2800" b="1" i="1" dirty="0">
              <a:solidFill>
                <a:schemeClr val="tx1"/>
              </a:solidFill>
              <a:latin typeface="Garamond" panose="02020404030301010803" pitchFamily="18" charset="0"/>
            </a:endParaRPr>
          </a:p>
          <a:p>
            <a:pPr marL="0" indent="0" algn="ctr">
              <a:buNone/>
            </a:pPr>
            <a:endParaRPr lang="en-US" sz="5400" b="1" dirty="0" smtClean="0">
              <a:solidFill>
                <a:schemeClr val="tx1"/>
              </a:solidFill>
              <a:latin typeface="Garamond" panose="02020404030301010803" pitchFamily="18" charset="0"/>
            </a:endParaRPr>
          </a:p>
          <a:p>
            <a:pPr marL="0" indent="0" algn="ctr">
              <a:buNone/>
            </a:pPr>
            <a:r>
              <a:rPr lang="en-US" sz="5400" b="1" dirty="0" smtClean="0">
                <a:solidFill>
                  <a:schemeClr val="tx1"/>
                </a:solidFill>
                <a:latin typeface="Garamond" panose="02020404030301010803" pitchFamily="18" charset="0"/>
              </a:rPr>
              <a:t>Select </a:t>
            </a:r>
            <a:r>
              <a:rPr lang="en-US" sz="5400" b="1" dirty="0">
                <a:solidFill>
                  <a:schemeClr val="tx1"/>
                </a:solidFill>
                <a:latin typeface="Garamond" panose="02020404030301010803" pitchFamily="18" charset="0"/>
              </a:rPr>
              <a:t>Positive </a:t>
            </a:r>
            <a:r>
              <a:rPr lang="en-US" sz="5400" b="1" dirty="0" smtClean="0">
                <a:solidFill>
                  <a:schemeClr val="tx1"/>
                </a:solidFill>
                <a:latin typeface="Garamond" panose="02020404030301010803" pitchFamily="18" charset="0"/>
              </a:rPr>
              <a:t>Inputs</a:t>
            </a:r>
          </a:p>
          <a:p>
            <a:pPr marL="0" indent="0" algn="ctr">
              <a:buNone/>
            </a:pPr>
            <a:endParaRPr lang="en-US" sz="5400" b="1" dirty="0">
              <a:solidFill>
                <a:schemeClr val="tx1"/>
              </a:solidFill>
              <a:latin typeface="Garamond" panose="02020404030301010803" pitchFamily="18" charset="0"/>
            </a:endParaRPr>
          </a:p>
          <a:p>
            <a:pPr marL="0" indent="0">
              <a:buNone/>
            </a:pPr>
            <a:endParaRPr lang="en-US" sz="2800" b="1" i="1" dirty="0" smtClean="0">
              <a:solidFill>
                <a:schemeClr val="tx1"/>
              </a:solidFill>
              <a:latin typeface="Garamond" panose="02020404030301010803" pitchFamily="18" charset="0"/>
            </a:endParaRPr>
          </a:p>
          <a:p>
            <a:pPr marL="0" indent="0">
              <a:buNone/>
            </a:pPr>
            <a:r>
              <a:rPr lang="en-US" sz="3600" b="1" i="1" dirty="0" smtClean="0">
                <a:solidFill>
                  <a:schemeClr val="tx1"/>
                </a:solidFill>
                <a:latin typeface="Garamond" panose="02020404030301010803" pitchFamily="18" charset="0"/>
              </a:rPr>
              <a:t>What are you watching?				   What are you saying?</a:t>
            </a:r>
          </a:p>
          <a:p>
            <a:pPr marL="0" indent="0">
              <a:buNone/>
            </a:pPr>
            <a:endParaRPr lang="en-US" sz="2800" b="1" dirty="0">
              <a:solidFill>
                <a:schemeClr val="tx1"/>
              </a:solidFill>
              <a:latin typeface="Garamond" panose="02020404030301010803" pitchFamily="18" charset="0"/>
            </a:endParaRPr>
          </a:p>
          <a:p>
            <a:pPr marL="0" indent="0">
              <a:buNone/>
            </a:pPr>
            <a:endParaRPr lang="en-US" sz="2800" b="1" dirty="0" smtClean="0">
              <a:solidFill>
                <a:schemeClr val="tx1"/>
              </a:solidFill>
              <a:latin typeface="Garamond" panose="02020404030301010803" pitchFamily="18" charset="0"/>
            </a:endParaRPr>
          </a:p>
        </p:txBody>
      </p:sp>
      <p:sp>
        <p:nvSpPr>
          <p:cNvPr id="5" name="Title 1"/>
          <p:cNvSpPr>
            <a:spLocks noGrp="1"/>
          </p:cNvSpPr>
          <p:nvPr>
            <p:ph type="title"/>
          </p:nvPr>
        </p:nvSpPr>
        <p:spPr>
          <a:xfrm>
            <a:off x="1097280" y="286603"/>
            <a:ext cx="10058400" cy="1450757"/>
          </a:xfrm>
        </p:spPr>
        <p:txBody>
          <a:bodyPr>
            <a:normAutofit/>
          </a:bodyPr>
          <a:lstStyle/>
          <a:p>
            <a:r>
              <a:rPr lang="en-US" sz="4000" b="1" dirty="0" smtClean="0">
                <a:solidFill>
                  <a:schemeClr val="accent2"/>
                </a:solidFill>
                <a:effectLst>
                  <a:outerShdw blurRad="38100" dist="38100" dir="2700000" algn="tl">
                    <a:srgbClr val="000000">
                      <a:alpha val="43137"/>
                    </a:srgbClr>
                  </a:outerShdw>
                </a:effectLst>
                <a:latin typeface="Garamond" panose="02020404030301010803" pitchFamily="18" charset="0"/>
              </a:rPr>
              <a:t>Create a New Mindset</a:t>
            </a:r>
            <a:endParaRPr lang="en-US" sz="4000" b="1" dirty="0">
              <a:solidFill>
                <a:schemeClr val="accent2"/>
              </a:solidFill>
              <a:effectLst>
                <a:outerShdw blurRad="38100" dist="38100" dir="2700000" algn="tl">
                  <a:srgbClr val="000000">
                    <a:alpha val="43137"/>
                  </a:srgbClr>
                </a:outerShdw>
              </a:effectLst>
              <a:latin typeface="Garamond" panose="02020404030301010803" pitchFamily="18" charset="0"/>
            </a:endParaRPr>
          </a:p>
        </p:txBody>
      </p:sp>
      <p:sp>
        <p:nvSpPr>
          <p:cNvPr id="6" name="TextBox 5"/>
          <p:cNvSpPr txBox="1"/>
          <p:nvPr/>
        </p:nvSpPr>
        <p:spPr>
          <a:xfrm>
            <a:off x="10671717" y="5958304"/>
            <a:ext cx="1153136" cy="307777"/>
          </a:xfrm>
          <a:prstGeom prst="rect">
            <a:avLst/>
          </a:prstGeom>
          <a:noFill/>
        </p:spPr>
        <p:txBody>
          <a:bodyPr wrap="none" rtlCol="0">
            <a:spAutoFit/>
          </a:bodyPr>
          <a:lstStyle/>
          <a:p>
            <a:r>
              <a:rPr lang="en-US" sz="1400" dirty="0" smtClean="0">
                <a:latin typeface="Garamond" panose="02020404030301010803" pitchFamily="18" charset="0"/>
              </a:rPr>
              <a:t>©Herm Allen</a:t>
            </a:r>
            <a:endParaRPr lang="en-US" sz="1400" dirty="0">
              <a:latin typeface="Garamond" panose="02020404030301010803" pitchFamily="18" charset="0"/>
            </a:endParaRPr>
          </a:p>
        </p:txBody>
      </p:sp>
    </p:spTree>
    <p:extLst>
      <p:ext uri="{BB962C8B-B14F-4D97-AF65-F5344CB8AC3E}">
        <p14:creationId xmlns:p14="http://schemas.microsoft.com/office/powerpoint/2010/main" val="2615580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p:cTn id="7"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8" dur="2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9"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6140" y="1845734"/>
            <a:ext cx="5085803" cy="4023360"/>
          </a:xfrm>
        </p:spPr>
        <p:txBody>
          <a:bodyPr>
            <a:normAutofit/>
          </a:bodyPr>
          <a:lstStyle/>
          <a:p>
            <a:pPr marL="0" indent="0">
              <a:buNone/>
            </a:pPr>
            <a:endParaRPr lang="en-US" sz="2800" b="1" dirty="0" smtClean="0">
              <a:latin typeface="Garamond" panose="02020404030301010803" pitchFamily="18" charset="0"/>
            </a:endParaRPr>
          </a:p>
          <a:p>
            <a:pPr marL="0" indent="0">
              <a:buNone/>
            </a:pPr>
            <a:endParaRPr lang="en-US" sz="2800" b="1" dirty="0" smtClean="0">
              <a:latin typeface="Garamond" panose="02020404030301010803" pitchFamily="18" charset="0"/>
            </a:endParaRPr>
          </a:p>
          <a:p>
            <a:pPr marL="0" indent="0">
              <a:buNone/>
            </a:pPr>
            <a:endParaRPr lang="en-US" sz="2800" b="1" dirty="0">
              <a:latin typeface="Garamond" panose="02020404030301010803" pitchFamily="18" charset="0"/>
            </a:endParaRPr>
          </a:p>
          <a:p>
            <a:pPr marL="0" indent="0">
              <a:buNone/>
            </a:pPr>
            <a:r>
              <a:rPr lang="en-US" sz="5400" b="1" i="1" dirty="0" smtClean="0">
                <a:latin typeface="Garamond" panose="02020404030301010803" pitchFamily="18" charset="0"/>
              </a:rPr>
              <a:t>People</a:t>
            </a:r>
            <a:endParaRPr lang="en-US" sz="5400" b="1" i="1" dirty="0">
              <a:latin typeface="Garamond" panose="02020404030301010803" pitchFamily="18" charset="0"/>
            </a:endParaRPr>
          </a:p>
        </p:txBody>
      </p:sp>
      <p:sp>
        <p:nvSpPr>
          <p:cNvPr id="5" name="Title 1"/>
          <p:cNvSpPr>
            <a:spLocks noGrp="1"/>
          </p:cNvSpPr>
          <p:nvPr>
            <p:ph type="title"/>
          </p:nvPr>
        </p:nvSpPr>
        <p:spPr>
          <a:xfrm>
            <a:off x="1097280" y="286603"/>
            <a:ext cx="10058400" cy="1450757"/>
          </a:xfrm>
        </p:spPr>
        <p:txBody>
          <a:bodyPr>
            <a:normAutofit/>
          </a:bodyPr>
          <a:lstStyle/>
          <a:p>
            <a:r>
              <a:rPr lang="en-US" sz="4000" b="1" dirty="0" smtClean="0">
                <a:solidFill>
                  <a:schemeClr val="accent2"/>
                </a:solidFill>
                <a:effectLst>
                  <a:outerShdw blurRad="38100" dist="38100" dir="2700000" algn="tl">
                    <a:srgbClr val="000000">
                      <a:alpha val="43137"/>
                    </a:srgbClr>
                  </a:outerShdw>
                </a:effectLst>
                <a:latin typeface="Garamond" panose="02020404030301010803" pitchFamily="18" charset="0"/>
              </a:rPr>
              <a:t>Use Your Resources</a:t>
            </a:r>
            <a:endParaRPr lang="en-US" sz="4000" b="1" dirty="0">
              <a:solidFill>
                <a:schemeClr val="accent2"/>
              </a:solidFill>
              <a:effectLst>
                <a:outerShdw blurRad="38100" dist="38100" dir="2700000" algn="tl">
                  <a:srgbClr val="000000">
                    <a:alpha val="43137"/>
                  </a:srgbClr>
                </a:outerShdw>
              </a:effectLst>
              <a:latin typeface="Garamond" panose="02020404030301010803" pitchFamily="18" charset="0"/>
            </a:endParaRPr>
          </a:p>
        </p:txBody>
      </p:sp>
      <p:grpSp>
        <p:nvGrpSpPr>
          <p:cNvPr id="2" name="Group 1"/>
          <p:cNvGrpSpPr/>
          <p:nvPr/>
        </p:nvGrpSpPr>
        <p:grpSpPr>
          <a:xfrm>
            <a:off x="4911498" y="1821864"/>
            <a:ext cx="6277292" cy="4423741"/>
            <a:chOff x="4911498" y="1821864"/>
            <a:chExt cx="6277292" cy="4423741"/>
          </a:xfrm>
        </p:grpSpPr>
        <p:pic>
          <p:nvPicPr>
            <p:cNvPr id="4" name="Picture 3"/>
            <p:cNvPicPr>
              <a:picLocks noChangeAspect="1"/>
            </p:cNvPicPr>
            <p:nvPr/>
          </p:nvPicPr>
          <p:blipFill>
            <a:blip r:embed="rId2"/>
            <a:stretch>
              <a:fillRect/>
            </a:stretch>
          </p:blipFill>
          <p:spPr>
            <a:xfrm>
              <a:off x="4911498" y="2124317"/>
              <a:ext cx="2599645" cy="1733097"/>
            </a:xfrm>
            <a:prstGeom prst="rect">
              <a:avLst/>
            </a:prstGeom>
          </p:spPr>
        </p:pic>
        <p:pic>
          <p:nvPicPr>
            <p:cNvPr id="6" name="Picture 5"/>
            <p:cNvPicPr>
              <a:picLocks noChangeAspect="1"/>
            </p:cNvPicPr>
            <p:nvPr/>
          </p:nvPicPr>
          <p:blipFill>
            <a:blip r:embed="rId3"/>
            <a:stretch>
              <a:fillRect/>
            </a:stretch>
          </p:blipFill>
          <p:spPr>
            <a:xfrm>
              <a:off x="6211320" y="3501571"/>
              <a:ext cx="2650671" cy="1767114"/>
            </a:xfrm>
            <a:prstGeom prst="rect">
              <a:avLst/>
            </a:prstGeom>
          </p:spPr>
        </p:pic>
        <p:pic>
          <p:nvPicPr>
            <p:cNvPr id="8" name="Picture 7"/>
            <p:cNvPicPr>
              <a:picLocks noChangeAspect="1"/>
            </p:cNvPicPr>
            <p:nvPr/>
          </p:nvPicPr>
          <p:blipFill>
            <a:blip r:embed="rId4"/>
            <a:stretch>
              <a:fillRect/>
            </a:stretch>
          </p:blipFill>
          <p:spPr>
            <a:xfrm>
              <a:off x="8861989" y="4144456"/>
              <a:ext cx="2101149" cy="2101149"/>
            </a:xfrm>
            <a:prstGeom prst="rect">
              <a:avLst/>
            </a:prstGeom>
          </p:spPr>
        </p:pic>
        <p:pic>
          <p:nvPicPr>
            <p:cNvPr id="9" name="Picture 8"/>
            <p:cNvPicPr>
              <a:picLocks noChangeAspect="1"/>
            </p:cNvPicPr>
            <p:nvPr/>
          </p:nvPicPr>
          <p:blipFill>
            <a:blip r:embed="rId5"/>
            <a:stretch>
              <a:fillRect/>
            </a:stretch>
          </p:blipFill>
          <p:spPr>
            <a:xfrm>
              <a:off x="7851150" y="1821864"/>
              <a:ext cx="1782195" cy="1334100"/>
            </a:xfrm>
            <a:prstGeom prst="rect">
              <a:avLst/>
            </a:prstGeom>
          </p:spPr>
        </p:pic>
        <p:pic>
          <p:nvPicPr>
            <p:cNvPr id="10" name="Picture 9"/>
            <p:cNvPicPr>
              <a:picLocks noChangeAspect="1"/>
            </p:cNvPicPr>
            <p:nvPr/>
          </p:nvPicPr>
          <p:blipFill>
            <a:blip r:embed="rId6"/>
            <a:stretch>
              <a:fillRect/>
            </a:stretch>
          </p:blipFill>
          <p:spPr>
            <a:xfrm>
              <a:off x="8861990" y="3085828"/>
              <a:ext cx="2326800" cy="1745100"/>
            </a:xfrm>
            <a:prstGeom prst="rect">
              <a:avLst/>
            </a:prstGeom>
          </p:spPr>
        </p:pic>
      </p:grpSp>
      <p:sp>
        <p:nvSpPr>
          <p:cNvPr id="11" name="TextBox 10"/>
          <p:cNvSpPr txBox="1"/>
          <p:nvPr/>
        </p:nvSpPr>
        <p:spPr>
          <a:xfrm>
            <a:off x="10671717" y="5958304"/>
            <a:ext cx="1153136" cy="307777"/>
          </a:xfrm>
          <a:prstGeom prst="rect">
            <a:avLst/>
          </a:prstGeom>
          <a:noFill/>
        </p:spPr>
        <p:txBody>
          <a:bodyPr wrap="none" rtlCol="0">
            <a:spAutoFit/>
          </a:bodyPr>
          <a:lstStyle/>
          <a:p>
            <a:r>
              <a:rPr lang="en-US" sz="1400" dirty="0" smtClean="0">
                <a:latin typeface="Garamond" panose="02020404030301010803" pitchFamily="18" charset="0"/>
              </a:rPr>
              <a:t>©Herm Allen</a:t>
            </a:r>
            <a:endParaRPr lang="en-US" sz="1400" dirty="0">
              <a:latin typeface="Garamond" panose="02020404030301010803" pitchFamily="18" charset="0"/>
            </a:endParaRPr>
          </a:p>
        </p:txBody>
      </p:sp>
    </p:spTree>
    <p:extLst>
      <p:ext uri="{BB962C8B-B14F-4D97-AF65-F5344CB8AC3E}">
        <p14:creationId xmlns:p14="http://schemas.microsoft.com/office/powerpoint/2010/main" val="2534895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ctr"/>
            <a:endParaRPr lang="en-US" sz="4000" b="1" dirty="0" smtClean="0">
              <a:latin typeface="Garamond" panose="02020404030301010803" pitchFamily="18" charset="0"/>
            </a:endParaRPr>
          </a:p>
          <a:p>
            <a:pPr marL="0" indent="0" algn="ctr">
              <a:buNone/>
            </a:pPr>
            <a:r>
              <a:rPr lang="en-US" sz="4000" b="1" i="1" dirty="0" smtClean="0">
                <a:latin typeface="Garamond" panose="02020404030301010803" pitchFamily="18" charset="0"/>
              </a:rPr>
              <a:t>REACHING OUR GOALS SHOULD LEAVE EVIDENCE THAT WE LIVED A LIFE OF SIGNIFICANCE</a:t>
            </a:r>
            <a:r>
              <a:rPr lang="en-US" sz="4000" b="1" dirty="0" smtClean="0">
                <a:latin typeface="Garamond" panose="02020404030301010803" pitchFamily="18" charset="0"/>
              </a:rPr>
              <a:t>.</a:t>
            </a:r>
          </a:p>
          <a:p>
            <a:pPr marL="0" indent="0" algn="ctr">
              <a:buNone/>
            </a:pPr>
            <a:r>
              <a:rPr lang="en-US" sz="4000" b="1" dirty="0" smtClean="0">
                <a:latin typeface="Garamond" panose="02020404030301010803" pitchFamily="18" charset="0"/>
              </a:rPr>
              <a:t>~Herm Allen</a:t>
            </a:r>
            <a:endParaRPr lang="en-US" sz="4000" b="1" dirty="0">
              <a:latin typeface="Garamond" panose="02020404030301010803" pitchFamily="18" charset="0"/>
            </a:endParaRPr>
          </a:p>
        </p:txBody>
      </p:sp>
      <p:sp>
        <p:nvSpPr>
          <p:cNvPr id="2" name="TextBox 1"/>
          <p:cNvSpPr txBox="1"/>
          <p:nvPr/>
        </p:nvSpPr>
        <p:spPr>
          <a:xfrm>
            <a:off x="10671717" y="5958304"/>
            <a:ext cx="1153136" cy="307777"/>
          </a:xfrm>
          <a:prstGeom prst="rect">
            <a:avLst/>
          </a:prstGeom>
          <a:noFill/>
        </p:spPr>
        <p:txBody>
          <a:bodyPr wrap="none" rtlCol="0">
            <a:spAutoFit/>
          </a:bodyPr>
          <a:lstStyle/>
          <a:p>
            <a:r>
              <a:rPr lang="en-US" sz="1400" dirty="0" smtClean="0">
                <a:latin typeface="Garamond" panose="02020404030301010803" pitchFamily="18" charset="0"/>
              </a:rPr>
              <a:t>©Herm Allen</a:t>
            </a:r>
            <a:endParaRPr lang="en-US" sz="1400" dirty="0">
              <a:latin typeface="Garamond" panose="02020404030301010803" pitchFamily="18" charset="0"/>
            </a:endParaRPr>
          </a:p>
        </p:txBody>
      </p:sp>
    </p:spTree>
    <p:extLst>
      <p:ext uri="{BB962C8B-B14F-4D97-AF65-F5344CB8AC3E}">
        <p14:creationId xmlns:p14="http://schemas.microsoft.com/office/powerpoint/2010/main" val="726896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8790" y="1845734"/>
            <a:ext cx="10058400" cy="4023360"/>
          </a:xfrm>
        </p:spPr>
        <p:txBody>
          <a:bodyPr>
            <a:normAutofit/>
          </a:bodyPr>
          <a:lstStyle/>
          <a:p>
            <a:pPr marL="0" indent="0">
              <a:buNone/>
            </a:pPr>
            <a:endParaRPr lang="en-US" sz="2800" b="1" dirty="0" smtClean="0">
              <a:latin typeface="Garamond" panose="02020404030301010803" pitchFamily="18" charset="0"/>
            </a:endParaRPr>
          </a:p>
          <a:p>
            <a:pPr marL="0" indent="0">
              <a:buNone/>
            </a:pPr>
            <a:endParaRPr lang="en-US" sz="2800" b="1" dirty="0">
              <a:latin typeface="Garamond" panose="02020404030301010803" pitchFamily="18" charset="0"/>
            </a:endParaRPr>
          </a:p>
          <a:p>
            <a:pPr marL="0" indent="0">
              <a:buNone/>
            </a:pPr>
            <a:endParaRPr lang="en-US" sz="2800" b="1" dirty="0" smtClean="0">
              <a:latin typeface="Garamond" panose="02020404030301010803" pitchFamily="18" charset="0"/>
            </a:endParaRPr>
          </a:p>
          <a:p>
            <a:pPr marL="0" indent="0">
              <a:buNone/>
            </a:pPr>
            <a:r>
              <a:rPr lang="en-US" sz="5400" b="1" i="1" dirty="0" smtClean="0">
                <a:latin typeface="Garamond" panose="02020404030301010803" pitchFamily="18" charset="0"/>
              </a:rPr>
              <a:t>Print</a:t>
            </a:r>
          </a:p>
          <a:p>
            <a:pPr marL="0" indent="0">
              <a:buNone/>
            </a:pPr>
            <a:endParaRPr lang="en-US" sz="2800" b="1" dirty="0">
              <a:latin typeface="Garamond" panose="02020404030301010803" pitchFamily="18" charset="0"/>
            </a:endParaRPr>
          </a:p>
        </p:txBody>
      </p:sp>
      <p:sp>
        <p:nvSpPr>
          <p:cNvPr id="5" name="Title 1"/>
          <p:cNvSpPr>
            <a:spLocks noGrp="1"/>
          </p:cNvSpPr>
          <p:nvPr>
            <p:ph type="title"/>
          </p:nvPr>
        </p:nvSpPr>
        <p:spPr>
          <a:xfrm>
            <a:off x="1097280" y="286603"/>
            <a:ext cx="10058400" cy="1450757"/>
          </a:xfrm>
        </p:spPr>
        <p:txBody>
          <a:bodyPr>
            <a:normAutofit/>
          </a:bodyPr>
          <a:lstStyle/>
          <a:p>
            <a:r>
              <a:rPr lang="en-US" sz="4000" b="1" dirty="0" smtClean="0">
                <a:solidFill>
                  <a:schemeClr val="accent2"/>
                </a:solidFill>
                <a:effectLst>
                  <a:outerShdw blurRad="38100" dist="38100" dir="2700000" algn="tl">
                    <a:srgbClr val="000000">
                      <a:alpha val="43137"/>
                    </a:srgbClr>
                  </a:outerShdw>
                </a:effectLst>
                <a:latin typeface="Garamond" panose="02020404030301010803" pitchFamily="18" charset="0"/>
              </a:rPr>
              <a:t>Use Your Resources</a:t>
            </a:r>
            <a:endParaRPr lang="en-US" sz="4000" b="1" dirty="0">
              <a:solidFill>
                <a:schemeClr val="accent2"/>
              </a:solidFill>
              <a:effectLst>
                <a:outerShdw blurRad="38100" dist="38100" dir="2700000" algn="tl">
                  <a:srgbClr val="000000">
                    <a:alpha val="43137"/>
                  </a:srgbClr>
                </a:outerShdw>
              </a:effectLst>
              <a:latin typeface="Garamond" panose="02020404030301010803" pitchFamily="18" charset="0"/>
            </a:endParaRPr>
          </a:p>
        </p:txBody>
      </p:sp>
      <p:grpSp>
        <p:nvGrpSpPr>
          <p:cNvPr id="2" name="Group 1"/>
          <p:cNvGrpSpPr/>
          <p:nvPr/>
        </p:nvGrpSpPr>
        <p:grpSpPr>
          <a:xfrm>
            <a:off x="5683999" y="1894300"/>
            <a:ext cx="4616274" cy="4158328"/>
            <a:chOff x="5683999" y="1894300"/>
            <a:chExt cx="4616274" cy="4158328"/>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6935" y="2453460"/>
              <a:ext cx="1569393" cy="203707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4449" y="3687928"/>
              <a:ext cx="1415857" cy="215175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3999" y="4119792"/>
              <a:ext cx="1220450" cy="192831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7377" y="1894300"/>
              <a:ext cx="1209401" cy="1803554"/>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0306" y="4275382"/>
              <a:ext cx="1324656" cy="1777246"/>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56778" y="2103363"/>
              <a:ext cx="1643495" cy="2172019"/>
            </a:xfrm>
            <a:prstGeom prst="rect">
              <a:avLst/>
            </a:prstGeom>
          </p:spPr>
        </p:pic>
      </p:grpSp>
      <p:sp>
        <p:nvSpPr>
          <p:cNvPr id="12" name="TextBox 11"/>
          <p:cNvSpPr txBox="1"/>
          <p:nvPr/>
        </p:nvSpPr>
        <p:spPr>
          <a:xfrm>
            <a:off x="10671717" y="5958304"/>
            <a:ext cx="1153136" cy="307777"/>
          </a:xfrm>
          <a:prstGeom prst="rect">
            <a:avLst/>
          </a:prstGeom>
          <a:noFill/>
        </p:spPr>
        <p:txBody>
          <a:bodyPr wrap="none" rtlCol="0">
            <a:spAutoFit/>
          </a:bodyPr>
          <a:lstStyle/>
          <a:p>
            <a:r>
              <a:rPr lang="en-US" sz="1400" dirty="0" smtClean="0">
                <a:latin typeface="Garamond" panose="02020404030301010803" pitchFamily="18" charset="0"/>
              </a:rPr>
              <a:t>©Herm Allen</a:t>
            </a:r>
            <a:endParaRPr lang="en-US" sz="1400" dirty="0">
              <a:latin typeface="Garamond" panose="02020404030301010803" pitchFamily="18" charset="0"/>
            </a:endParaRPr>
          </a:p>
        </p:txBody>
      </p:sp>
    </p:spTree>
    <p:extLst>
      <p:ext uri="{BB962C8B-B14F-4D97-AF65-F5344CB8AC3E}">
        <p14:creationId xmlns:p14="http://schemas.microsoft.com/office/powerpoint/2010/main" val="311991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8790" y="1845734"/>
            <a:ext cx="10058400" cy="4023360"/>
          </a:xfrm>
        </p:spPr>
        <p:txBody>
          <a:bodyPr>
            <a:normAutofit/>
          </a:bodyPr>
          <a:lstStyle/>
          <a:p>
            <a:pPr marL="0" indent="0">
              <a:buNone/>
            </a:pPr>
            <a:endParaRPr lang="en-US" sz="2800" b="1" dirty="0" smtClean="0">
              <a:latin typeface="Garamond" panose="02020404030301010803" pitchFamily="18" charset="0"/>
            </a:endParaRPr>
          </a:p>
          <a:p>
            <a:pPr marL="0" indent="0">
              <a:buNone/>
            </a:pPr>
            <a:endParaRPr lang="en-US" sz="2800" b="1" dirty="0">
              <a:latin typeface="Garamond" panose="02020404030301010803" pitchFamily="18" charset="0"/>
            </a:endParaRPr>
          </a:p>
          <a:p>
            <a:pPr marL="0" indent="0">
              <a:buNone/>
            </a:pPr>
            <a:endParaRPr lang="en-US" sz="2800" b="1" dirty="0" smtClean="0">
              <a:latin typeface="Garamond" panose="02020404030301010803" pitchFamily="18" charset="0"/>
            </a:endParaRPr>
          </a:p>
          <a:p>
            <a:pPr marL="0" indent="0">
              <a:buNone/>
            </a:pPr>
            <a:r>
              <a:rPr lang="en-US" sz="5400" b="1" i="1" dirty="0" smtClean="0">
                <a:latin typeface="Garamond" panose="02020404030301010803" pitchFamily="18" charset="0"/>
              </a:rPr>
              <a:t>Audio/Video</a:t>
            </a:r>
            <a:endParaRPr lang="en-US" sz="5400" b="1" i="1" dirty="0">
              <a:latin typeface="Garamond" panose="02020404030301010803" pitchFamily="18" charset="0"/>
            </a:endParaRPr>
          </a:p>
        </p:txBody>
      </p:sp>
      <p:sp>
        <p:nvSpPr>
          <p:cNvPr id="5" name="Title 1"/>
          <p:cNvSpPr>
            <a:spLocks noGrp="1"/>
          </p:cNvSpPr>
          <p:nvPr>
            <p:ph type="title"/>
          </p:nvPr>
        </p:nvSpPr>
        <p:spPr>
          <a:xfrm>
            <a:off x="1097280" y="286603"/>
            <a:ext cx="10058400" cy="1450757"/>
          </a:xfrm>
        </p:spPr>
        <p:txBody>
          <a:bodyPr>
            <a:normAutofit/>
          </a:bodyPr>
          <a:lstStyle/>
          <a:p>
            <a:r>
              <a:rPr lang="en-US" sz="4000" b="1" dirty="0" smtClean="0">
                <a:solidFill>
                  <a:schemeClr val="accent2"/>
                </a:solidFill>
                <a:effectLst>
                  <a:outerShdw blurRad="38100" dist="38100" dir="2700000" algn="tl">
                    <a:srgbClr val="000000">
                      <a:alpha val="43137"/>
                    </a:srgbClr>
                  </a:outerShdw>
                </a:effectLst>
                <a:latin typeface="Garamond" panose="02020404030301010803" pitchFamily="18" charset="0"/>
              </a:rPr>
              <a:t>Use Your Resources</a:t>
            </a:r>
            <a:endParaRPr lang="en-US" sz="4000" b="1" dirty="0">
              <a:solidFill>
                <a:schemeClr val="accent2"/>
              </a:solidFill>
              <a:effectLst>
                <a:outerShdw blurRad="38100" dist="38100" dir="2700000" algn="tl">
                  <a:srgbClr val="000000">
                    <a:alpha val="43137"/>
                  </a:srgbClr>
                </a:outerShdw>
              </a:effectLst>
              <a:latin typeface="Garamond" panose="02020404030301010803" pitchFamily="18" charset="0"/>
            </a:endParaRPr>
          </a:p>
        </p:txBody>
      </p:sp>
      <p:sp>
        <p:nvSpPr>
          <p:cNvPr id="8" name="TextBox 7"/>
          <p:cNvSpPr txBox="1"/>
          <p:nvPr/>
        </p:nvSpPr>
        <p:spPr>
          <a:xfrm>
            <a:off x="10671717" y="5958304"/>
            <a:ext cx="1153136" cy="307777"/>
          </a:xfrm>
          <a:prstGeom prst="rect">
            <a:avLst/>
          </a:prstGeom>
          <a:noFill/>
        </p:spPr>
        <p:txBody>
          <a:bodyPr wrap="none" rtlCol="0">
            <a:spAutoFit/>
          </a:bodyPr>
          <a:lstStyle/>
          <a:p>
            <a:r>
              <a:rPr lang="en-US" sz="1400" dirty="0" smtClean="0">
                <a:latin typeface="Garamond" panose="02020404030301010803" pitchFamily="18" charset="0"/>
              </a:rPr>
              <a:t>©Herm Allen</a:t>
            </a:r>
            <a:endParaRPr lang="en-US" sz="1400" dirty="0">
              <a:latin typeface="Garamond" panose="02020404030301010803" pitchFamily="18" charset="0"/>
            </a:endParaRPr>
          </a:p>
        </p:txBody>
      </p:sp>
      <p:grpSp>
        <p:nvGrpSpPr>
          <p:cNvPr id="13" name="Group 12"/>
          <p:cNvGrpSpPr/>
          <p:nvPr/>
        </p:nvGrpSpPr>
        <p:grpSpPr>
          <a:xfrm>
            <a:off x="5617703" y="1806609"/>
            <a:ext cx="6127334" cy="4062485"/>
            <a:chOff x="5617703" y="1806609"/>
            <a:chExt cx="6127334" cy="4062485"/>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7990" y="1806609"/>
              <a:ext cx="2322247" cy="164190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479" y="3259728"/>
              <a:ext cx="2598234" cy="78441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7703" y="3524217"/>
              <a:ext cx="1700096" cy="170009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4503" y="4338972"/>
              <a:ext cx="2426499" cy="153012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1533" y="2060369"/>
              <a:ext cx="1944360" cy="984724"/>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7366" y="3448510"/>
              <a:ext cx="1507671" cy="1507671"/>
            </a:xfrm>
            <a:prstGeom prst="rect">
              <a:avLst/>
            </a:prstGeom>
          </p:spPr>
        </p:pic>
      </p:grpSp>
    </p:spTree>
    <p:extLst>
      <p:ext uri="{BB962C8B-B14F-4D97-AF65-F5344CB8AC3E}">
        <p14:creationId xmlns:p14="http://schemas.microsoft.com/office/powerpoint/2010/main" val="2442102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amond(in)">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8790" y="1845734"/>
            <a:ext cx="10058400" cy="4023360"/>
          </a:xfrm>
        </p:spPr>
        <p:txBody>
          <a:bodyPr>
            <a:normAutofit/>
          </a:bodyPr>
          <a:lstStyle/>
          <a:p>
            <a:pPr marL="0" indent="0">
              <a:buNone/>
            </a:pPr>
            <a:r>
              <a:rPr lang="en-US" sz="2800" b="1" dirty="0" smtClean="0">
                <a:solidFill>
                  <a:schemeClr val="tx1"/>
                </a:solidFill>
                <a:latin typeface="Garamond" panose="02020404030301010803" pitchFamily="18" charset="0"/>
              </a:rPr>
              <a:t>Develop a Keen Sense of Who They Are</a:t>
            </a:r>
          </a:p>
          <a:p>
            <a:pPr>
              <a:lnSpc>
                <a:spcPct val="100000"/>
              </a:lnSpc>
              <a:buFont typeface="Wingdings" panose="05000000000000000000" pitchFamily="2" charset="2"/>
              <a:buChar char="Ø"/>
            </a:pPr>
            <a:r>
              <a:rPr lang="en-US" sz="2800" b="1" dirty="0" smtClean="0">
                <a:solidFill>
                  <a:schemeClr val="tx1"/>
                </a:solidFill>
                <a:latin typeface="Garamond" panose="02020404030301010803" pitchFamily="18" charset="0"/>
              </a:rPr>
              <a:t> </a:t>
            </a:r>
            <a:r>
              <a:rPr lang="en-US" sz="2800" i="1" dirty="0" smtClean="0">
                <a:solidFill>
                  <a:schemeClr val="tx1"/>
                </a:solidFill>
                <a:latin typeface="Garamond" panose="02020404030301010803" pitchFamily="18" charset="0"/>
              </a:rPr>
              <a:t>Beliefs</a:t>
            </a:r>
          </a:p>
          <a:p>
            <a:pPr>
              <a:lnSpc>
                <a:spcPct val="100000"/>
              </a:lnSpc>
              <a:buFont typeface="Wingdings" panose="05000000000000000000" pitchFamily="2" charset="2"/>
              <a:buChar char="Ø"/>
            </a:pPr>
            <a:r>
              <a:rPr lang="en-US" sz="2800" i="1" dirty="0">
                <a:solidFill>
                  <a:schemeClr val="tx1"/>
                </a:solidFill>
                <a:latin typeface="Garamond" panose="02020404030301010803" pitchFamily="18" charset="0"/>
              </a:rPr>
              <a:t> </a:t>
            </a:r>
            <a:r>
              <a:rPr lang="en-US" sz="2800" i="1" dirty="0" smtClean="0">
                <a:solidFill>
                  <a:schemeClr val="tx1"/>
                </a:solidFill>
                <a:latin typeface="Garamond" panose="02020404030301010803" pitchFamily="18" charset="0"/>
              </a:rPr>
              <a:t>Values</a:t>
            </a:r>
          </a:p>
          <a:p>
            <a:pPr>
              <a:lnSpc>
                <a:spcPct val="100000"/>
              </a:lnSpc>
              <a:buFont typeface="Wingdings" panose="05000000000000000000" pitchFamily="2" charset="2"/>
              <a:buChar char="Ø"/>
            </a:pPr>
            <a:r>
              <a:rPr lang="en-US" sz="2800" i="1" dirty="0">
                <a:solidFill>
                  <a:schemeClr val="tx1"/>
                </a:solidFill>
                <a:latin typeface="Garamond" panose="02020404030301010803" pitchFamily="18" charset="0"/>
              </a:rPr>
              <a:t> </a:t>
            </a:r>
            <a:r>
              <a:rPr lang="en-US" sz="2800" i="1" dirty="0" smtClean="0">
                <a:solidFill>
                  <a:schemeClr val="tx1"/>
                </a:solidFill>
                <a:latin typeface="Garamond" panose="02020404030301010803" pitchFamily="18" charset="0"/>
              </a:rPr>
              <a:t>Strengths/Challenges</a:t>
            </a:r>
          </a:p>
          <a:p>
            <a:pPr>
              <a:lnSpc>
                <a:spcPct val="100000"/>
              </a:lnSpc>
              <a:buFont typeface="Wingdings" panose="05000000000000000000" pitchFamily="2" charset="2"/>
              <a:buChar char="Ø"/>
            </a:pPr>
            <a:r>
              <a:rPr lang="en-US" sz="2800" i="1" dirty="0">
                <a:solidFill>
                  <a:schemeClr val="tx1"/>
                </a:solidFill>
                <a:latin typeface="Garamond" panose="02020404030301010803" pitchFamily="18" charset="0"/>
              </a:rPr>
              <a:t> </a:t>
            </a:r>
            <a:r>
              <a:rPr lang="en-US" sz="2800" i="1" dirty="0" smtClean="0">
                <a:solidFill>
                  <a:schemeClr val="tx1"/>
                </a:solidFill>
                <a:latin typeface="Garamond" panose="02020404030301010803" pitchFamily="18" charset="0"/>
              </a:rPr>
              <a:t>Emotional Intelligence</a:t>
            </a:r>
          </a:p>
          <a:p>
            <a:pPr marL="0" indent="0" algn="ctr">
              <a:buNone/>
            </a:pPr>
            <a:endParaRPr lang="en-US" sz="2800" b="1" dirty="0" smtClean="0">
              <a:solidFill>
                <a:schemeClr val="tx1"/>
              </a:solidFill>
              <a:latin typeface="Garamond" panose="02020404030301010803" pitchFamily="18" charset="0"/>
            </a:endParaRPr>
          </a:p>
          <a:p>
            <a:pPr marL="0" indent="0" algn="ctr">
              <a:buNone/>
            </a:pPr>
            <a:r>
              <a:rPr lang="en-US" sz="2800" b="1" u="sng" dirty="0" smtClean="0">
                <a:solidFill>
                  <a:schemeClr val="tx1"/>
                </a:solidFill>
                <a:latin typeface="Garamond" panose="02020404030301010803" pitchFamily="18" charset="0"/>
              </a:rPr>
              <a:t>Who Are You Becoming?</a:t>
            </a:r>
            <a:endParaRPr lang="en-US" sz="2800" b="1" u="sng" dirty="0">
              <a:solidFill>
                <a:schemeClr val="tx1"/>
              </a:solidFill>
              <a:latin typeface="Garamond" panose="02020404030301010803" pitchFamily="18" charset="0"/>
            </a:endParaRPr>
          </a:p>
        </p:txBody>
      </p:sp>
      <p:sp>
        <p:nvSpPr>
          <p:cNvPr id="5" name="Title 1"/>
          <p:cNvSpPr>
            <a:spLocks noGrp="1"/>
          </p:cNvSpPr>
          <p:nvPr>
            <p:ph type="title"/>
          </p:nvPr>
        </p:nvSpPr>
        <p:spPr>
          <a:xfrm>
            <a:off x="1097280" y="286603"/>
            <a:ext cx="10058400" cy="1450757"/>
          </a:xfrm>
        </p:spPr>
        <p:txBody>
          <a:bodyPr>
            <a:normAutofit/>
          </a:bodyPr>
          <a:lstStyle/>
          <a:p>
            <a:r>
              <a:rPr lang="en-US" sz="4000" b="1" dirty="0" smtClean="0">
                <a:solidFill>
                  <a:schemeClr val="accent2"/>
                </a:solidFill>
                <a:effectLst>
                  <a:outerShdw blurRad="38100" dist="38100" dir="2700000" algn="tl">
                    <a:srgbClr val="000000">
                      <a:alpha val="43137"/>
                    </a:srgbClr>
                  </a:outerShdw>
                </a:effectLst>
                <a:latin typeface="Garamond" panose="02020404030301010803" pitchFamily="18" charset="0"/>
              </a:rPr>
              <a:t>Seek Significance</a:t>
            </a:r>
            <a:endParaRPr lang="en-US" sz="4000" b="1" dirty="0">
              <a:solidFill>
                <a:schemeClr val="accent2"/>
              </a:solidFill>
              <a:effectLst>
                <a:outerShdw blurRad="38100" dist="38100" dir="2700000" algn="tl">
                  <a:srgbClr val="000000">
                    <a:alpha val="43137"/>
                  </a:srgbClr>
                </a:outerShdw>
              </a:effectLst>
              <a:latin typeface="Garamond" panose="02020404030301010803" pitchFamily="18" charset="0"/>
            </a:endParaRPr>
          </a:p>
        </p:txBody>
      </p:sp>
      <p:pic>
        <p:nvPicPr>
          <p:cNvPr id="2" name="Picture 1"/>
          <p:cNvPicPr>
            <a:picLocks noChangeAspect="1"/>
          </p:cNvPicPr>
          <p:nvPr/>
        </p:nvPicPr>
        <p:blipFill>
          <a:blip r:embed="rId2"/>
          <a:stretch>
            <a:fillRect/>
          </a:stretch>
        </p:blipFill>
        <p:spPr>
          <a:xfrm>
            <a:off x="8327435" y="2188028"/>
            <a:ext cx="2258678" cy="2539029"/>
          </a:xfrm>
          <a:prstGeom prst="rect">
            <a:avLst/>
          </a:prstGeom>
        </p:spPr>
      </p:pic>
      <p:sp>
        <p:nvSpPr>
          <p:cNvPr id="6" name="TextBox 5"/>
          <p:cNvSpPr txBox="1"/>
          <p:nvPr/>
        </p:nvSpPr>
        <p:spPr>
          <a:xfrm>
            <a:off x="10671717" y="5958304"/>
            <a:ext cx="1153136" cy="307777"/>
          </a:xfrm>
          <a:prstGeom prst="rect">
            <a:avLst/>
          </a:prstGeom>
          <a:noFill/>
        </p:spPr>
        <p:txBody>
          <a:bodyPr wrap="none" rtlCol="0">
            <a:spAutoFit/>
          </a:bodyPr>
          <a:lstStyle/>
          <a:p>
            <a:r>
              <a:rPr lang="en-US" sz="1400" dirty="0" smtClean="0">
                <a:latin typeface="Garamond" panose="02020404030301010803" pitchFamily="18" charset="0"/>
              </a:rPr>
              <a:t>©Herm Allen</a:t>
            </a:r>
            <a:endParaRPr lang="en-US" sz="1400" dirty="0">
              <a:latin typeface="Garamond" panose="02020404030301010803" pitchFamily="18" charset="0"/>
            </a:endParaRPr>
          </a:p>
        </p:txBody>
      </p:sp>
    </p:spTree>
    <p:extLst>
      <p:ext uri="{BB962C8B-B14F-4D97-AF65-F5344CB8AC3E}">
        <p14:creationId xmlns:p14="http://schemas.microsoft.com/office/powerpoint/2010/main" val="3997532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000"/>
                                        <p:tgtEl>
                                          <p:spTgt spid="3">
                                            <p:txEl>
                                              <p:pRg st="6" end="6"/>
                                            </p:txEl>
                                          </p:spTgt>
                                        </p:tgtEl>
                                      </p:cBhvr>
                                    </p:animEffect>
                                    <p:anim calcmode="lin" valueType="num">
                                      <p:cBhvr>
                                        <p:cTn id="3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8790" y="1845734"/>
            <a:ext cx="10058400" cy="4023360"/>
          </a:xfrm>
        </p:spPr>
        <p:txBody>
          <a:bodyPr>
            <a:normAutofit/>
          </a:bodyPr>
          <a:lstStyle/>
          <a:p>
            <a:pPr marL="0" indent="0">
              <a:buNone/>
            </a:pPr>
            <a:r>
              <a:rPr lang="en-US" sz="2800" b="1" dirty="0" smtClean="0">
                <a:latin typeface="Garamond" panose="02020404030301010803" pitchFamily="18" charset="0"/>
              </a:rPr>
              <a:t>Identify What Is Important to Them</a:t>
            </a:r>
            <a:endParaRPr lang="en-US" sz="2800" b="1" dirty="0">
              <a:latin typeface="Garamond" panose="02020404030301010803" pitchFamily="18" charset="0"/>
            </a:endParaRPr>
          </a:p>
        </p:txBody>
      </p:sp>
      <p:sp>
        <p:nvSpPr>
          <p:cNvPr id="5" name="Title 1"/>
          <p:cNvSpPr>
            <a:spLocks noGrp="1"/>
          </p:cNvSpPr>
          <p:nvPr>
            <p:ph type="title"/>
          </p:nvPr>
        </p:nvSpPr>
        <p:spPr>
          <a:xfrm>
            <a:off x="1097280" y="286603"/>
            <a:ext cx="10058400" cy="1450757"/>
          </a:xfrm>
        </p:spPr>
        <p:txBody>
          <a:bodyPr>
            <a:normAutofit/>
          </a:bodyPr>
          <a:lstStyle/>
          <a:p>
            <a:r>
              <a:rPr lang="en-US" sz="4000" b="1" dirty="0" smtClean="0">
                <a:solidFill>
                  <a:schemeClr val="accent2"/>
                </a:solidFill>
                <a:effectLst>
                  <a:outerShdw blurRad="38100" dist="38100" dir="2700000" algn="tl">
                    <a:srgbClr val="000000">
                      <a:alpha val="43137"/>
                    </a:srgbClr>
                  </a:outerShdw>
                </a:effectLst>
                <a:latin typeface="Garamond" panose="02020404030301010803" pitchFamily="18" charset="0"/>
              </a:rPr>
              <a:t>Seek Significance</a:t>
            </a:r>
            <a:endParaRPr lang="en-US" sz="4000" b="1" dirty="0">
              <a:solidFill>
                <a:schemeClr val="accent2"/>
              </a:solidFill>
              <a:effectLst>
                <a:outerShdw blurRad="38100" dist="38100" dir="2700000" algn="tl">
                  <a:srgbClr val="000000">
                    <a:alpha val="43137"/>
                  </a:srgbClr>
                </a:outerShdw>
              </a:effectLst>
              <a:latin typeface="Garamond" panose="02020404030301010803"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2691" y="2434185"/>
            <a:ext cx="2855685" cy="171961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280" y="4483824"/>
            <a:ext cx="2601686" cy="162605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6215" y="2526758"/>
            <a:ext cx="2086586" cy="135944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1333" y="4153804"/>
            <a:ext cx="2491468" cy="170399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0198" y="3102378"/>
            <a:ext cx="1746274" cy="2262414"/>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93351" y="1911640"/>
            <a:ext cx="2505456" cy="1382354"/>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34363" y="4153804"/>
            <a:ext cx="2029968" cy="1682496"/>
          </a:xfrm>
          <a:prstGeom prst="rect">
            <a:avLst/>
          </a:prstGeom>
        </p:spPr>
      </p:pic>
      <p:sp>
        <p:nvSpPr>
          <p:cNvPr id="11" name="TextBox 10"/>
          <p:cNvSpPr txBox="1"/>
          <p:nvPr/>
        </p:nvSpPr>
        <p:spPr>
          <a:xfrm>
            <a:off x="10671717" y="5958304"/>
            <a:ext cx="1153136" cy="307777"/>
          </a:xfrm>
          <a:prstGeom prst="rect">
            <a:avLst/>
          </a:prstGeom>
          <a:noFill/>
        </p:spPr>
        <p:txBody>
          <a:bodyPr wrap="none" rtlCol="0">
            <a:spAutoFit/>
          </a:bodyPr>
          <a:lstStyle/>
          <a:p>
            <a:r>
              <a:rPr lang="en-US" sz="1400" dirty="0" smtClean="0">
                <a:latin typeface="Garamond" panose="02020404030301010803" pitchFamily="18" charset="0"/>
              </a:rPr>
              <a:t>©Herm Allen</a:t>
            </a:r>
            <a:endParaRPr lang="en-US" sz="1400" dirty="0">
              <a:latin typeface="Garamond" panose="02020404030301010803" pitchFamily="18" charset="0"/>
            </a:endParaRPr>
          </a:p>
        </p:txBody>
      </p:sp>
    </p:spTree>
    <p:extLst>
      <p:ext uri="{BB962C8B-B14F-4D97-AF65-F5344CB8AC3E}">
        <p14:creationId xmlns:p14="http://schemas.microsoft.com/office/powerpoint/2010/main" val="1475146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10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1000"/>
                                        <p:tgtEl>
                                          <p:spTgt spid="4"/>
                                        </p:tgtEl>
                                      </p:cBhvr>
                                    </p:animEffect>
                                  </p:childTnLst>
                                </p:cTn>
                              </p:par>
                            </p:childTnLst>
                          </p:cTn>
                        </p:par>
                        <p:par>
                          <p:cTn id="12" fill="hold">
                            <p:stCondLst>
                              <p:cond delay="2000"/>
                            </p:stCondLst>
                            <p:childTnLst>
                              <p:par>
                                <p:cTn id="13" presetID="14" presetClass="entr" presetSubtype="1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1000"/>
                                        <p:tgtEl>
                                          <p:spTgt spid="6"/>
                                        </p:tgtEl>
                                      </p:cBhvr>
                                    </p:animEffect>
                                  </p:childTnLst>
                                </p:cTn>
                              </p:par>
                            </p:childTnLst>
                          </p:cTn>
                        </p:par>
                        <p:par>
                          <p:cTn id="16" fill="hold">
                            <p:stCondLst>
                              <p:cond delay="3000"/>
                            </p:stCondLst>
                            <p:childTnLst>
                              <p:par>
                                <p:cTn id="17" presetID="14" presetClass="entr" presetSubtype="1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1000"/>
                                        <p:tgtEl>
                                          <p:spTgt spid="7"/>
                                        </p:tgtEl>
                                      </p:cBhvr>
                                    </p:animEffect>
                                  </p:childTnLst>
                                </p:cTn>
                              </p:par>
                            </p:childTnLst>
                          </p:cTn>
                        </p:par>
                        <p:par>
                          <p:cTn id="20" fill="hold">
                            <p:stCondLst>
                              <p:cond delay="4000"/>
                            </p:stCondLst>
                            <p:childTnLst>
                              <p:par>
                                <p:cTn id="21" presetID="14" presetClass="entr" presetSubtype="1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1000"/>
                                        <p:tgtEl>
                                          <p:spTgt spid="9"/>
                                        </p:tgtEl>
                                      </p:cBhvr>
                                    </p:animEffect>
                                  </p:childTnLst>
                                </p:cTn>
                              </p:par>
                            </p:childTnLst>
                          </p:cTn>
                        </p:par>
                        <p:par>
                          <p:cTn id="24" fill="hold">
                            <p:stCondLst>
                              <p:cond delay="5000"/>
                            </p:stCondLst>
                            <p:childTnLst>
                              <p:par>
                                <p:cTn id="25" presetID="14" presetClass="entr" presetSubtype="1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1000"/>
                                        <p:tgtEl>
                                          <p:spTgt spid="10"/>
                                        </p:tgtEl>
                                      </p:cBhvr>
                                    </p:animEffect>
                                  </p:childTnLst>
                                </p:cTn>
                              </p:par>
                            </p:childTnLst>
                          </p:cTn>
                        </p:par>
                        <p:par>
                          <p:cTn id="28" fill="hold">
                            <p:stCondLst>
                              <p:cond delay="6000"/>
                            </p:stCondLst>
                            <p:childTnLst>
                              <p:par>
                                <p:cTn id="29" presetID="14" presetClass="entr" presetSubtype="1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95254" y="1845734"/>
            <a:ext cx="10058400" cy="4023360"/>
          </a:xfrm>
        </p:spPr>
        <p:txBody>
          <a:bodyPr>
            <a:normAutofit/>
          </a:bodyPr>
          <a:lstStyle/>
          <a:p>
            <a:pPr marL="0" indent="0">
              <a:buNone/>
            </a:pPr>
            <a:r>
              <a:rPr lang="en-US" sz="2800" b="1" dirty="0" smtClean="0">
                <a:solidFill>
                  <a:schemeClr val="tx1"/>
                </a:solidFill>
                <a:latin typeface="Garamond" panose="02020404030301010803" pitchFamily="18" charset="0"/>
              </a:rPr>
              <a:t>Make a Difference in the Lives of Others</a:t>
            </a:r>
            <a:endParaRPr lang="en-US" sz="2800" b="1" dirty="0">
              <a:solidFill>
                <a:schemeClr val="tx1"/>
              </a:solidFill>
              <a:latin typeface="Garamond" panose="02020404030301010803" pitchFamily="18" charset="0"/>
            </a:endParaRPr>
          </a:p>
        </p:txBody>
      </p:sp>
      <p:sp>
        <p:nvSpPr>
          <p:cNvPr id="5" name="Title 1"/>
          <p:cNvSpPr>
            <a:spLocks noGrp="1"/>
          </p:cNvSpPr>
          <p:nvPr>
            <p:ph type="title"/>
          </p:nvPr>
        </p:nvSpPr>
        <p:spPr>
          <a:xfrm>
            <a:off x="1097280" y="286603"/>
            <a:ext cx="10058400" cy="1450757"/>
          </a:xfrm>
        </p:spPr>
        <p:txBody>
          <a:bodyPr>
            <a:normAutofit/>
          </a:bodyPr>
          <a:lstStyle/>
          <a:p>
            <a:r>
              <a:rPr lang="en-US" sz="4000" b="1" dirty="0" smtClean="0">
                <a:solidFill>
                  <a:schemeClr val="accent2"/>
                </a:solidFill>
                <a:effectLst>
                  <a:outerShdw blurRad="38100" dist="38100" dir="2700000" algn="tl">
                    <a:srgbClr val="000000">
                      <a:alpha val="43137"/>
                    </a:srgbClr>
                  </a:outerShdw>
                </a:effectLst>
                <a:latin typeface="Garamond" panose="02020404030301010803" pitchFamily="18" charset="0"/>
              </a:rPr>
              <a:t>Seek Significance</a:t>
            </a:r>
            <a:endParaRPr lang="en-US" sz="4000" b="1" dirty="0">
              <a:solidFill>
                <a:schemeClr val="accent2"/>
              </a:solidFill>
              <a:effectLst>
                <a:outerShdw blurRad="38100" dist="38100" dir="2700000" algn="tl">
                  <a:srgbClr val="000000">
                    <a:alpha val="43137"/>
                  </a:srgbClr>
                </a:outerShdw>
              </a:effectLst>
              <a:latin typeface="Garamond" panose="02020404030301010803" pitchFamily="18" charset="0"/>
            </a:endParaRPr>
          </a:p>
        </p:txBody>
      </p:sp>
      <p:pic>
        <p:nvPicPr>
          <p:cNvPr id="2" name="Picture 1"/>
          <p:cNvPicPr>
            <a:picLocks noChangeAspect="1"/>
          </p:cNvPicPr>
          <p:nvPr/>
        </p:nvPicPr>
        <p:blipFill>
          <a:blip r:embed="rId2"/>
          <a:stretch>
            <a:fillRect/>
          </a:stretch>
        </p:blipFill>
        <p:spPr>
          <a:xfrm>
            <a:off x="3677065" y="2398072"/>
            <a:ext cx="4898829" cy="3672866"/>
          </a:xfrm>
          <a:prstGeom prst="rect">
            <a:avLst/>
          </a:prstGeom>
        </p:spPr>
      </p:pic>
      <p:sp>
        <p:nvSpPr>
          <p:cNvPr id="6" name="TextBox 5"/>
          <p:cNvSpPr txBox="1"/>
          <p:nvPr/>
        </p:nvSpPr>
        <p:spPr>
          <a:xfrm>
            <a:off x="10671717" y="5958304"/>
            <a:ext cx="1153136" cy="307777"/>
          </a:xfrm>
          <a:prstGeom prst="rect">
            <a:avLst/>
          </a:prstGeom>
          <a:noFill/>
        </p:spPr>
        <p:txBody>
          <a:bodyPr wrap="none" rtlCol="0">
            <a:spAutoFit/>
          </a:bodyPr>
          <a:lstStyle/>
          <a:p>
            <a:r>
              <a:rPr lang="en-US" sz="1400" dirty="0" smtClean="0">
                <a:latin typeface="Garamond" panose="02020404030301010803" pitchFamily="18" charset="0"/>
              </a:rPr>
              <a:t>©Herm Allen</a:t>
            </a:r>
            <a:endParaRPr lang="en-US" sz="1400" dirty="0">
              <a:latin typeface="Garamond" panose="02020404030301010803" pitchFamily="18" charset="0"/>
            </a:endParaRPr>
          </a:p>
        </p:txBody>
      </p:sp>
    </p:spTree>
    <p:extLst>
      <p:ext uri="{BB962C8B-B14F-4D97-AF65-F5344CB8AC3E}">
        <p14:creationId xmlns:p14="http://schemas.microsoft.com/office/powerpoint/2010/main" val="651687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60700" y="2009775"/>
            <a:ext cx="6350000" cy="3695700"/>
          </a:xfrm>
        </p:spPr>
      </p:pic>
      <p:sp>
        <p:nvSpPr>
          <p:cNvPr id="6" name="Title 1"/>
          <p:cNvSpPr>
            <a:spLocks noGrp="1"/>
          </p:cNvSpPr>
          <p:nvPr>
            <p:ph type="title"/>
          </p:nvPr>
        </p:nvSpPr>
        <p:spPr>
          <a:xfrm>
            <a:off x="1097280" y="286603"/>
            <a:ext cx="10058400" cy="1450757"/>
          </a:xfrm>
        </p:spPr>
        <p:txBody>
          <a:bodyPr>
            <a:normAutofit/>
          </a:bodyPr>
          <a:lstStyle/>
          <a:p>
            <a:r>
              <a:rPr lang="en-US" sz="4000" b="1" dirty="0" smtClean="0">
                <a:solidFill>
                  <a:schemeClr val="accent2"/>
                </a:solidFill>
                <a:effectLst>
                  <a:outerShdw blurRad="38100" dist="38100" dir="2700000" algn="tl">
                    <a:srgbClr val="000000">
                      <a:alpha val="43137"/>
                    </a:srgbClr>
                  </a:outerShdw>
                </a:effectLst>
                <a:latin typeface="Garamond" panose="02020404030301010803" pitchFamily="18" charset="0"/>
              </a:rPr>
              <a:t>Any Questions/Comments?</a:t>
            </a:r>
            <a:endParaRPr lang="en-US" sz="4000" b="1" dirty="0">
              <a:solidFill>
                <a:schemeClr val="accent2"/>
              </a:solidFill>
              <a:effectLst>
                <a:outerShdw blurRad="38100" dist="38100" dir="2700000" algn="tl">
                  <a:srgbClr val="000000">
                    <a:alpha val="43137"/>
                  </a:srgbClr>
                </a:outerShdw>
              </a:effectLst>
              <a:latin typeface="Garamond" panose="02020404030301010803" pitchFamily="18" charset="0"/>
            </a:endParaRPr>
          </a:p>
        </p:txBody>
      </p:sp>
      <p:sp>
        <p:nvSpPr>
          <p:cNvPr id="7" name="TextBox 6"/>
          <p:cNvSpPr txBox="1"/>
          <p:nvPr/>
        </p:nvSpPr>
        <p:spPr>
          <a:xfrm>
            <a:off x="10671717" y="5958304"/>
            <a:ext cx="1153136" cy="307777"/>
          </a:xfrm>
          <a:prstGeom prst="rect">
            <a:avLst/>
          </a:prstGeom>
          <a:noFill/>
        </p:spPr>
        <p:txBody>
          <a:bodyPr wrap="none" rtlCol="0">
            <a:spAutoFit/>
          </a:bodyPr>
          <a:lstStyle/>
          <a:p>
            <a:r>
              <a:rPr lang="en-US" sz="1400" dirty="0" smtClean="0">
                <a:latin typeface="Garamond" panose="02020404030301010803" pitchFamily="18" charset="0"/>
              </a:rPr>
              <a:t>©Herm Allen</a:t>
            </a:r>
            <a:endParaRPr lang="en-US" sz="1400" dirty="0">
              <a:latin typeface="Garamond" panose="02020404030301010803" pitchFamily="18" charset="0"/>
            </a:endParaRPr>
          </a:p>
        </p:txBody>
      </p:sp>
    </p:spTree>
    <p:extLst>
      <p:ext uri="{BB962C8B-B14F-4D97-AF65-F5344CB8AC3E}">
        <p14:creationId xmlns:p14="http://schemas.microsoft.com/office/powerpoint/2010/main" val="190020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7026" y="1845733"/>
            <a:ext cx="10058400" cy="4365495"/>
          </a:xfrm>
        </p:spPr>
        <p:txBody>
          <a:bodyPr>
            <a:normAutofit/>
          </a:bodyPr>
          <a:lstStyle/>
          <a:p>
            <a:pPr marL="0" indent="0">
              <a:buNone/>
            </a:pPr>
            <a:r>
              <a:rPr lang="en-US" sz="2800" i="1" dirty="0" smtClean="0">
                <a:solidFill>
                  <a:schemeClr val="tx1"/>
                </a:solidFill>
                <a:latin typeface="Garamond" panose="02020404030301010803" pitchFamily="18" charset="0"/>
              </a:rPr>
              <a:t>“…do not leave this side of the earth with your talents, abilities, and knowledge still within you as they are no good to anyone when you are gone. We all have something to contribute to society and to the world and it is our responsibility to tap into it and give it away…because we can’t take it with us.” </a:t>
            </a:r>
            <a:r>
              <a:rPr lang="en-US" sz="2800" dirty="0" smtClean="0">
                <a:solidFill>
                  <a:schemeClr val="tx1"/>
                </a:solidFill>
                <a:latin typeface="Garamond" panose="02020404030301010803" pitchFamily="18" charset="0"/>
              </a:rPr>
              <a:t>~Excerpt from F.O.C.U.S.</a:t>
            </a:r>
          </a:p>
          <a:p>
            <a:pPr marL="0" indent="0" algn="ctr">
              <a:lnSpc>
                <a:spcPct val="100000"/>
              </a:lnSpc>
              <a:spcBef>
                <a:spcPts val="0"/>
              </a:spcBef>
              <a:spcAft>
                <a:spcPts val="0"/>
              </a:spcAft>
              <a:buNone/>
            </a:pPr>
            <a:endParaRPr lang="en-US" sz="2800" b="1" dirty="0" smtClean="0">
              <a:solidFill>
                <a:schemeClr val="tx1"/>
              </a:solidFill>
              <a:latin typeface="Garamond" panose="02020404030301010803" pitchFamily="18" charset="0"/>
            </a:endParaRPr>
          </a:p>
          <a:p>
            <a:pPr marL="0" indent="0" algn="ctr">
              <a:lnSpc>
                <a:spcPct val="100000"/>
              </a:lnSpc>
              <a:spcBef>
                <a:spcPts val="0"/>
              </a:spcBef>
              <a:spcAft>
                <a:spcPts val="0"/>
              </a:spcAft>
              <a:buNone/>
            </a:pPr>
            <a:r>
              <a:rPr lang="en-US" sz="2800" b="1" dirty="0" smtClean="0">
                <a:solidFill>
                  <a:schemeClr val="tx1"/>
                </a:solidFill>
                <a:latin typeface="Garamond" panose="02020404030301010803" pitchFamily="18" charset="0"/>
              </a:rPr>
              <a:t>Die empty.</a:t>
            </a:r>
          </a:p>
          <a:p>
            <a:pPr marL="0" indent="0" algn="ctr">
              <a:lnSpc>
                <a:spcPct val="100000"/>
              </a:lnSpc>
              <a:spcBef>
                <a:spcPts val="0"/>
              </a:spcBef>
              <a:spcAft>
                <a:spcPts val="0"/>
              </a:spcAft>
              <a:buNone/>
            </a:pPr>
            <a:r>
              <a:rPr lang="en-US" sz="2800" dirty="0" smtClean="0">
                <a:solidFill>
                  <a:schemeClr val="tx1"/>
                </a:solidFill>
                <a:latin typeface="Garamond" panose="02020404030301010803" pitchFamily="18" charset="0"/>
              </a:rPr>
              <a:t>Leave nothing inside.</a:t>
            </a:r>
          </a:p>
          <a:p>
            <a:pPr marL="0" indent="0" algn="ctr">
              <a:lnSpc>
                <a:spcPct val="100000"/>
              </a:lnSpc>
              <a:spcBef>
                <a:spcPts val="0"/>
              </a:spcBef>
              <a:spcAft>
                <a:spcPts val="0"/>
              </a:spcAft>
              <a:buNone/>
            </a:pPr>
            <a:r>
              <a:rPr lang="en-US" sz="2800" b="1" dirty="0" smtClean="0">
                <a:solidFill>
                  <a:schemeClr val="tx1"/>
                </a:solidFill>
                <a:latin typeface="Garamond" panose="02020404030301010803" pitchFamily="18" charset="0"/>
              </a:rPr>
              <a:t>Share with the world what you have.</a:t>
            </a:r>
          </a:p>
          <a:p>
            <a:pPr marL="0" indent="0" algn="ctr">
              <a:lnSpc>
                <a:spcPct val="100000"/>
              </a:lnSpc>
              <a:spcBef>
                <a:spcPts val="0"/>
              </a:spcBef>
              <a:spcAft>
                <a:spcPts val="0"/>
              </a:spcAft>
              <a:buNone/>
            </a:pPr>
            <a:r>
              <a:rPr lang="en-US" sz="2800" dirty="0" smtClean="0">
                <a:solidFill>
                  <a:schemeClr val="tx1"/>
                </a:solidFill>
                <a:latin typeface="Garamond" panose="02020404030301010803" pitchFamily="18" charset="0"/>
              </a:rPr>
              <a:t>Live a life of significance.</a:t>
            </a:r>
          </a:p>
          <a:p>
            <a:pPr marL="0" indent="0" algn="ctr">
              <a:lnSpc>
                <a:spcPct val="100000"/>
              </a:lnSpc>
              <a:spcBef>
                <a:spcPts val="0"/>
              </a:spcBef>
              <a:spcAft>
                <a:spcPts val="0"/>
              </a:spcAft>
              <a:buNone/>
            </a:pPr>
            <a:r>
              <a:rPr lang="en-US" sz="2800" b="1" dirty="0" smtClean="0">
                <a:solidFill>
                  <a:schemeClr val="tx1"/>
                </a:solidFill>
                <a:latin typeface="Garamond" panose="02020404030301010803" pitchFamily="18" charset="0"/>
              </a:rPr>
              <a:t>Leave a legacy.</a:t>
            </a:r>
          </a:p>
        </p:txBody>
      </p:sp>
      <p:sp>
        <p:nvSpPr>
          <p:cNvPr id="5" name="Title 1"/>
          <p:cNvSpPr>
            <a:spLocks noGrp="1"/>
          </p:cNvSpPr>
          <p:nvPr>
            <p:ph type="title"/>
          </p:nvPr>
        </p:nvSpPr>
        <p:spPr>
          <a:xfrm>
            <a:off x="1097280" y="286603"/>
            <a:ext cx="10058400" cy="1450757"/>
          </a:xfrm>
        </p:spPr>
        <p:txBody>
          <a:bodyPr>
            <a:normAutofit/>
          </a:bodyPr>
          <a:lstStyle/>
          <a:p>
            <a:r>
              <a:rPr lang="en-US" sz="4000" b="1" dirty="0" smtClean="0">
                <a:solidFill>
                  <a:schemeClr val="accent2"/>
                </a:solidFill>
                <a:effectLst>
                  <a:outerShdw blurRad="38100" dist="38100" dir="2700000" algn="tl">
                    <a:srgbClr val="000000">
                      <a:alpha val="43137"/>
                    </a:srgbClr>
                  </a:outerShdw>
                </a:effectLst>
                <a:latin typeface="Garamond" panose="02020404030301010803" pitchFamily="18" charset="0"/>
              </a:rPr>
              <a:t>Final Thoughts</a:t>
            </a:r>
            <a:endParaRPr lang="en-US" sz="4000" b="1" dirty="0">
              <a:solidFill>
                <a:schemeClr val="accent2"/>
              </a:solidFill>
              <a:effectLst>
                <a:outerShdw blurRad="38100" dist="38100" dir="2700000" algn="tl">
                  <a:srgbClr val="000000">
                    <a:alpha val="43137"/>
                  </a:srgbClr>
                </a:outerShdw>
              </a:effectLst>
              <a:latin typeface="Garamond" panose="02020404030301010803" pitchFamily="18" charset="0"/>
            </a:endParaRPr>
          </a:p>
        </p:txBody>
      </p:sp>
      <p:sp>
        <p:nvSpPr>
          <p:cNvPr id="4" name="TextBox 3"/>
          <p:cNvSpPr txBox="1"/>
          <p:nvPr/>
        </p:nvSpPr>
        <p:spPr>
          <a:xfrm>
            <a:off x="10671717" y="5958304"/>
            <a:ext cx="1153136" cy="307777"/>
          </a:xfrm>
          <a:prstGeom prst="rect">
            <a:avLst/>
          </a:prstGeom>
          <a:noFill/>
        </p:spPr>
        <p:txBody>
          <a:bodyPr wrap="none" rtlCol="0">
            <a:spAutoFit/>
          </a:bodyPr>
          <a:lstStyle/>
          <a:p>
            <a:r>
              <a:rPr lang="en-US" sz="1400" dirty="0" smtClean="0">
                <a:latin typeface="Garamond" panose="02020404030301010803" pitchFamily="18" charset="0"/>
              </a:rPr>
              <a:t>©Herm Allen</a:t>
            </a:r>
            <a:endParaRPr lang="en-US" sz="1400" dirty="0">
              <a:latin typeface="Garamond" panose="02020404030301010803" pitchFamily="18" charset="0"/>
            </a:endParaRPr>
          </a:p>
        </p:txBody>
      </p:sp>
    </p:spTree>
    <p:extLst>
      <p:ext uri="{BB962C8B-B14F-4D97-AF65-F5344CB8AC3E}">
        <p14:creationId xmlns:p14="http://schemas.microsoft.com/office/powerpoint/2010/main" val="3873584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1000"/>
                                        <p:tgtEl>
                                          <p:spTgt spid="3">
                                            <p:txEl>
                                              <p:pRg st="3" end="3"/>
                                            </p:txEl>
                                          </p:spTgt>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1000"/>
                                        <p:tgtEl>
                                          <p:spTgt spid="3">
                                            <p:txEl>
                                              <p:pRg st="4" end="4"/>
                                            </p:txEl>
                                          </p:spTgt>
                                        </p:tgtEl>
                                      </p:cBhvr>
                                    </p:animEffect>
                                  </p:childTnLst>
                                </p:cTn>
                              </p:par>
                            </p:childTnLst>
                          </p:cTn>
                        </p:par>
                        <p:par>
                          <p:cTn id="21" fill="hold">
                            <p:stCondLst>
                              <p:cond delay="3000"/>
                            </p:stCondLst>
                            <p:childTnLst>
                              <p:par>
                                <p:cTn id="22" presetID="10" presetClass="entr" presetSubtype="0" fill="hold" nodeType="after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1000"/>
                                        <p:tgtEl>
                                          <p:spTgt spid="3">
                                            <p:txEl>
                                              <p:pRg st="5" end="5"/>
                                            </p:txEl>
                                          </p:spTgt>
                                        </p:tgtEl>
                                      </p:cBhvr>
                                    </p:animEffect>
                                  </p:childTnLst>
                                </p:cTn>
                              </p:par>
                            </p:childTnLst>
                          </p:cTn>
                        </p:par>
                        <p:par>
                          <p:cTn id="25" fill="hold">
                            <p:stCondLst>
                              <p:cond delay="4000"/>
                            </p:stCondLst>
                            <p:childTnLst>
                              <p:par>
                                <p:cTn id="26" presetID="10" presetClass="entr" presetSubtype="0" fill="hold" nodeType="after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ctr"/>
            <a:endParaRPr lang="en-US" sz="4000" b="1" dirty="0" smtClean="0">
              <a:latin typeface="Garamond" panose="02020404030301010803" pitchFamily="18" charset="0"/>
            </a:endParaRPr>
          </a:p>
          <a:p>
            <a:pPr marL="0" indent="0" algn="ctr">
              <a:buNone/>
            </a:pPr>
            <a:r>
              <a:rPr lang="en-US" sz="4000" b="1" i="1" dirty="0" smtClean="0">
                <a:latin typeface="Garamond" panose="02020404030301010803" pitchFamily="18" charset="0"/>
              </a:rPr>
              <a:t>REACHING OUR GOALS SHOULD LEAVE EVIDENCE THAT WE LIVED A LIFE OF SIGNIFICANCE</a:t>
            </a:r>
            <a:r>
              <a:rPr lang="en-US" sz="4000" b="1" dirty="0" smtClean="0">
                <a:latin typeface="Garamond" panose="02020404030301010803" pitchFamily="18" charset="0"/>
              </a:rPr>
              <a:t>.</a:t>
            </a:r>
          </a:p>
          <a:p>
            <a:pPr marL="0" indent="0" algn="ctr">
              <a:buNone/>
            </a:pPr>
            <a:r>
              <a:rPr lang="en-US" sz="4000" b="1" dirty="0" smtClean="0">
                <a:latin typeface="Garamond" panose="02020404030301010803" pitchFamily="18" charset="0"/>
              </a:rPr>
              <a:t>~Herm Allen</a:t>
            </a:r>
            <a:endParaRPr lang="en-US" sz="4000" b="1" dirty="0">
              <a:latin typeface="Garamond" panose="02020404030301010803" pitchFamily="18" charset="0"/>
            </a:endParaRPr>
          </a:p>
        </p:txBody>
      </p:sp>
      <p:sp>
        <p:nvSpPr>
          <p:cNvPr id="4" name="TextBox 3"/>
          <p:cNvSpPr txBox="1"/>
          <p:nvPr/>
        </p:nvSpPr>
        <p:spPr>
          <a:xfrm>
            <a:off x="10671717" y="5958304"/>
            <a:ext cx="1153136" cy="307777"/>
          </a:xfrm>
          <a:prstGeom prst="rect">
            <a:avLst/>
          </a:prstGeom>
          <a:noFill/>
        </p:spPr>
        <p:txBody>
          <a:bodyPr wrap="none" rtlCol="0">
            <a:spAutoFit/>
          </a:bodyPr>
          <a:lstStyle/>
          <a:p>
            <a:r>
              <a:rPr lang="en-US" sz="1400" dirty="0" smtClean="0">
                <a:latin typeface="Garamond" panose="02020404030301010803" pitchFamily="18" charset="0"/>
              </a:rPr>
              <a:t>©Herm Allen</a:t>
            </a:r>
            <a:endParaRPr lang="en-US" sz="1400" dirty="0">
              <a:latin typeface="Garamond" panose="02020404030301010803" pitchFamily="18" charset="0"/>
            </a:endParaRPr>
          </a:p>
        </p:txBody>
      </p:sp>
      <p:sp>
        <p:nvSpPr>
          <p:cNvPr id="5" name="Title 1"/>
          <p:cNvSpPr>
            <a:spLocks noGrp="1"/>
          </p:cNvSpPr>
          <p:nvPr>
            <p:ph type="title"/>
          </p:nvPr>
        </p:nvSpPr>
        <p:spPr>
          <a:xfrm>
            <a:off x="1097280" y="286603"/>
            <a:ext cx="10058400" cy="1450757"/>
          </a:xfrm>
        </p:spPr>
        <p:txBody>
          <a:bodyPr>
            <a:normAutofit/>
          </a:bodyPr>
          <a:lstStyle/>
          <a:p>
            <a:r>
              <a:rPr lang="en-US" sz="4000" b="1" dirty="0" smtClean="0">
                <a:solidFill>
                  <a:schemeClr val="accent2"/>
                </a:solidFill>
                <a:effectLst>
                  <a:outerShdw blurRad="38100" dist="38100" dir="2700000" algn="tl">
                    <a:srgbClr val="000000">
                      <a:alpha val="43137"/>
                    </a:srgbClr>
                  </a:outerShdw>
                </a:effectLst>
                <a:latin typeface="Garamond" panose="02020404030301010803" pitchFamily="18" charset="0"/>
              </a:rPr>
              <a:t>REMEMBER…</a:t>
            </a:r>
            <a:endParaRPr lang="en-US" sz="4000" b="1" dirty="0">
              <a:solidFill>
                <a:schemeClr val="accent2"/>
              </a:solidFill>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788716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solidFill>
                  <a:schemeClr val="accent2"/>
                </a:solidFill>
                <a:effectLst>
                  <a:outerShdw blurRad="38100" dist="38100" dir="2700000" algn="tl">
                    <a:srgbClr val="000000">
                      <a:alpha val="43137"/>
                    </a:srgbClr>
                  </a:outerShdw>
                </a:effectLst>
                <a:latin typeface="Garamond" panose="02020404030301010803" pitchFamily="18" charset="0"/>
              </a:rPr>
              <a:t>Life Expectancy</a:t>
            </a:r>
            <a:endParaRPr lang="en-US" sz="4000" b="1" dirty="0">
              <a:solidFill>
                <a:schemeClr val="accent2"/>
              </a:solidFill>
              <a:effectLst>
                <a:outerShdw blurRad="38100" dist="38100" dir="2700000" algn="tl">
                  <a:srgbClr val="000000">
                    <a:alpha val="43137"/>
                  </a:srgbClr>
                </a:outerShdw>
              </a:effectLst>
              <a:latin typeface="Garamond" panose="02020404030301010803" pitchFamily="18" charset="0"/>
            </a:endParaRPr>
          </a:p>
        </p:txBody>
      </p:sp>
      <p:sp>
        <p:nvSpPr>
          <p:cNvPr id="3" name="Content Placeholder 2"/>
          <p:cNvSpPr>
            <a:spLocks noGrp="1"/>
          </p:cNvSpPr>
          <p:nvPr>
            <p:ph idx="1"/>
          </p:nvPr>
        </p:nvSpPr>
        <p:spPr>
          <a:xfrm>
            <a:off x="1119582" y="1845734"/>
            <a:ext cx="10058400" cy="4023360"/>
          </a:xfrm>
        </p:spPr>
        <p:txBody>
          <a:bodyPr/>
          <a:lstStyle/>
          <a:p>
            <a:pPr marL="0" indent="0">
              <a:buNone/>
            </a:pPr>
            <a:r>
              <a:rPr lang="en-US" dirty="0">
                <a:solidFill>
                  <a:schemeClr val="tx1"/>
                </a:solidFill>
              </a:rPr>
              <a:t> </a:t>
            </a:r>
            <a:r>
              <a:rPr lang="en-US" sz="2800" dirty="0" smtClean="0">
                <a:solidFill>
                  <a:schemeClr val="tx1"/>
                </a:solidFill>
                <a:latin typeface="Garamond" panose="02020404030301010803" pitchFamily="18" charset="0"/>
              </a:rPr>
              <a:t>According to the Centers for Disease Control &amp; Prevention (CDC), the life expectancy for Americans today (2012 data) is approximately:</a:t>
            </a:r>
          </a:p>
          <a:p>
            <a:pPr marL="0" indent="0">
              <a:buNone/>
            </a:pPr>
            <a:endParaRPr lang="en-US" sz="2800" dirty="0">
              <a:solidFill>
                <a:schemeClr val="tx1"/>
              </a:solidFill>
              <a:latin typeface="Garamond" panose="02020404030301010803" pitchFamily="18" charset="0"/>
            </a:endParaRPr>
          </a:p>
          <a:p>
            <a:pPr marL="0" indent="0" algn="ctr">
              <a:buNone/>
            </a:pPr>
            <a:r>
              <a:rPr lang="en-US" sz="6000" b="1" u="sng" dirty="0" smtClean="0">
                <a:solidFill>
                  <a:schemeClr val="tx1"/>
                </a:solidFill>
                <a:latin typeface="Garamond" panose="02020404030301010803" pitchFamily="18" charset="0"/>
              </a:rPr>
              <a:t>80 Years</a:t>
            </a:r>
            <a:endParaRPr lang="en-US" sz="6000" b="1" u="sng" dirty="0">
              <a:solidFill>
                <a:schemeClr val="tx1"/>
              </a:solidFill>
            </a:endParaRPr>
          </a:p>
        </p:txBody>
      </p:sp>
      <p:sp>
        <p:nvSpPr>
          <p:cNvPr id="4" name="TextBox 3"/>
          <p:cNvSpPr txBox="1"/>
          <p:nvPr/>
        </p:nvSpPr>
        <p:spPr>
          <a:xfrm>
            <a:off x="10671717" y="5958304"/>
            <a:ext cx="1153136" cy="307777"/>
          </a:xfrm>
          <a:prstGeom prst="rect">
            <a:avLst/>
          </a:prstGeom>
          <a:noFill/>
        </p:spPr>
        <p:txBody>
          <a:bodyPr wrap="none" rtlCol="0">
            <a:spAutoFit/>
          </a:bodyPr>
          <a:lstStyle/>
          <a:p>
            <a:r>
              <a:rPr lang="en-US" sz="1400" dirty="0" smtClean="0">
                <a:latin typeface="Garamond" panose="02020404030301010803" pitchFamily="18" charset="0"/>
              </a:rPr>
              <a:t>©Herm Allen</a:t>
            </a:r>
            <a:endParaRPr lang="en-US" sz="1400" dirty="0">
              <a:latin typeface="Garamond" panose="02020404030301010803" pitchFamily="18" charset="0"/>
            </a:endParaRPr>
          </a:p>
        </p:txBody>
      </p:sp>
    </p:spTree>
    <p:extLst>
      <p:ext uri="{BB962C8B-B14F-4D97-AF65-F5344CB8AC3E}">
        <p14:creationId xmlns:p14="http://schemas.microsoft.com/office/powerpoint/2010/main" val="2142575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6140" y="1845734"/>
            <a:ext cx="10058400" cy="4023360"/>
          </a:xfrm>
        </p:spPr>
        <p:txBody>
          <a:bodyPr>
            <a:normAutofit/>
          </a:bodyPr>
          <a:lstStyle/>
          <a:p>
            <a:pPr marL="0" indent="0">
              <a:buNone/>
            </a:pPr>
            <a:r>
              <a:rPr lang="en-US" sz="2800" b="1" dirty="0" smtClean="0">
                <a:solidFill>
                  <a:schemeClr val="tx1"/>
                </a:solidFill>
                <a:latin typeface="Garamond" panose="02020404030301010803" pitchFamily="18" charset="0"/>
              </a:rPr>
              <a:t>Life Expectancy ~ 80 years</a:t>
            </a:r>
          </a:p>
          <a:p>
            <a:pPr marL="0" indent="0">
              <a:buNone/>
            </a:pPr>
            <a:r>
              <a:rPr lang="en-US" sz="2800" dirty="0" smtClean="0">
                <a:solidFill>
                  <a:schemeClr val="tx1"/>
                </a:solidFill>
                <a:latin typeface="Garamond" panose="02020404030301010803" pitchFamily="18" charset="0"/>
              </a:rPr>
              <a:t>Number of Days Alive = 80 years x 365 = </a:t>
            </a:r>
            <a:r>
              <a:rPr lang="en-US" sz="2800" u="sng" dirty="0" smtClean="0">
                <a:solidFill>
                  <a:schemeClr val="tx1"/>
                </a:solidFill>
                <a:latin typeface="Garamond" panose="02020404030301010803" pitchFamily="18" charset="0"/>
              </a:rPr>
              <a:t>29,200 days</a:t>
            </a:r>
            <a:endParaRPr lang="en-US" sz="2800" dirty="0" smtClean="0">
              <a:solidFill>
                <a:schemeClr val="tx1"/>
              </a:solidFill>
              <a:latin typeface="Garamond" panose="02020404030301010803" pitchFamily="18" charset="0"/>
            </a:endParaRPr>
          </a:p>
          <a:p>
            <a:pPr marL="0" indent="0">
              <a:buNone/>
            </a:pPr>
            <a:r>
              <a:rPr lang="en-US" sz="2800" dirty="0" smtClean="0">
                <a:solidFill>
                  <a:schemeClr val="tx1"/>
                </a:solidFill>
                <a:latin typeface="Garamond" panose="02020404030301010803" pitchFamily="18" charset="0"/>
              </a:rPr>
              <a:t>Calculate #Days Alive = Current Age x 365</a:t>
            </a:r>
          </a:p>
          <a:p>
            <a:pPr marL="0" indent="0">
              <a:buNone/>
            </a:pPr>
            <a:r>
              <a:rPr lang="en-US" sz="2800" dirty="0" smtClean="0">
                <a:solidFill>
                  <a:schemeClr val="tx1"/>
                </a:solidFill>
                <a:latin typeface="Garamond" panose="02020404030301010803" pitchFamily="18" charset="0"/>
              </a:rPr>
              <a:t>Calculate #Days Remaining = 29,200 - #Days Alive</a:t>
            </a:r>
          </a:p>
          <a:p>
            <a:pPr marL="0" indent="0">
              <a:buNone/>
            </a:pPr>
            <a:endParaRPr lang="en-US" sz="2800" dirty="0">
              <a:solidFill>
                <a:schemeClr val="tx1"/>
              </a:solidFill>
              <a:latin typeface="Garamond" panose="02020404030301010803" pitchFamily="18" charset="0"/>
            </a:endParaRPr>
          </a:p>
          <a:p>
            <a:pPr marL="0" indent="0" algn="ctr">
              <a:lnSpc>
                <a:spcPct val="100000"/>
              </a:lnSpc>
              <a:spcBef>
                <a:spcPts val="0"/>
              </a:spcBef>
              <a:spcAft>
                <a:spcPts val="0"/>
              </a:spcAft>
              <a:buNone/>
            </a:pPr>
            <a:r>
              <a:rPr lang="en-US" sz="2800" b="1" dirty="0" smtClean="0">
                <a:solidFill>
                  <a:schemeClr val="tx1"/>
                </a:solidFill>
                <a:latin typeface="Garamond" panose="02020404030301010803" pitchFamily="18" charset="0"/>
              </a:rPr>
              <a:t>What Will You Do With Your</a:t>
            </a:r>
          </a:p>
          <a:p>
            <a:pPr marL="0" indent="0" algn="ctr">
              <a:lnSpc>
                <a:spcPct val="100000"/>
              </a:lnSpc>
              <a:spcBef>
                <a:spcPts val="0"/>
              </a:spcBef>
              <a:spcAft>
                <a:spcPts val="0"/>
              </a:spcAft>
              <a:buNone/>
            </a:pPr>
            <a:r>
              <a:rPr lang="en-US" sz="2800" b="1" dirty="0" smtClean="0">
                <a:solidFill>
                  <a:schemeClr val="tx1"/>
                </a:solidFill>
                <a:latin typeface="Garamond" panose="02020404030301010803" pitchFamily="18" charset="0"/>
              </a:rPr>
              <a:t>Remaining Days?</a:t>
            </a:r>
          </a:p>
          <a:p>
            <a:pPr marL="0" indent="0" algn="ctr">
              <a:buNone/>
            </a:pPr>
            <a:endParaRPr lang="en-US" sz="2800" dirty="0" smtClean="0">
              <a:solidFill>
                <a:schemeClr val="tx1"/>
              </a:solidFill>
              <a:latin typeface="Garamond" panose="02020404030301010803" pitchFamily="18" charset="0"/>
            </a:endParaRPr>
          </a:p>
          <a:p>
            <a:endParaRPr lang="en-US" sz="2800" dirty="0" smtClean="0">
              <a:solidFill>
                <a:schemeClr val="tx1"/>
              </a:solidFill>
              <a:latin typeface="Garamond" panose="02020404030301010803" pitchFamily="18" charset="0"/>
            </a:endParaRPr>
          </a:p>
        </p:txBody>
      </p:sp>
      <p:sp>
        <p:nvSpPr>
          <p:cNvPr id="4" name="Title 1"/>
          <p:cNvSpPr>
            <a:spLocks noGrp="1"/>
          </p:cNvSpPr>
          <p:nvPr>
            <p:ph type="title"/>
          </p:nvPr>
        </p:nvSpPr>
        <p:spPr>
          <a:xfrm>
            <a:off x="1097280" y="286603"/>
            <a:ext cx="10058400" cy="1450757"/>
          </a:xfrm>
        </p:spPr>
        <p:txBody>
          <a:bodyPr>
            <a:normAutofit/>
          </a:bodyPr>
          <a:lstStyle/>
          <a:p>
            <a:r>
              <a:rPr lang="en-US" sz="4000" b="1" dirty="0" smtClean="0">
                <a:solidFill>
                  <a:schemeClr val="accent2"/>
                </a:solidFill>
                <a:effectLst>
                  <a:outerShdw blurRad="38100" dist="38100" dir="2700000" algn="tl">
                    <a:srgbClr val="000000">
                      <a:alpha val="43137"/>
                    </a:srgbClr>
                  </a:outerShdw>
                </a:effectLst>
                <a:latin typeface="Garamond" panose="02020404030301010803" pitchFamily="18" charset="0"/>
              </a:rPr>
              <a:t>Exercise</a:t>
            </a:r>
            <a:endParaRPr lang="en-US" sz="4000" b="1" dirty="0">
              <a:solidFill>
                <a:schemeClr val="accent2"/>
              </a:solidFill>
              <a:effectLst>
                <a:outerShdw blurRad="38100" dist="38100" dir="2700000" algn="tl">
                  <a:srgbClr val="000000">
                    <a:alpha val="43137"/>
                  </a:srgbClr>
                </a:outerShdw>
              </a:effectLst>
              <a:latin typeface="Garamond" panose="02020404030301010803" pitchFamily="18" charset="0"/>
            </a:endParaRPr>
          </a:p>
        </p:txBody>
      </p:sp>
      <p:sp>
        <p:nvSpPr>
          <p:cNvPr id="5" name="TextBox 4"/>
          <p:cNvSpPr txBox="1"/>
          <p:nvPr/>
        </p:nvSpPr>
        <p:spPr>
          <a:xfrm>
            <a:off x="10671717" y="5958304"/>
            <a:ext cx="1153136" cy="307777"/>
          </a:xfrm>
          <a:prstGeom prst="rect">
            <a:avLst/>
          </a:prstGeom>
          <a:noFill/>
        </p:spPr>
        <p:txBody>
          <a:bodyPr wrap="none" rtlCol="0">
            <a:spAutoFit/>
          </a:bodyPr>
          <a:lstStyle/>
          <a:p>
            <a:r>
              <a:rPr lang="en-US" sz="1400" dirty="0" smtClean="0">
                <a:latin typeface="Garamond" panose="02020404030301010803" pitchFamily="18" charset="0"/>
              </a:rPr>
              <a:t>©Herm Allen</a:t>
            </a:r>
            <a:endParaRPr lang="en-US" sz="1400" dirty="0">
              <a:latin typeface="Garamond" panose="02020404030301010803" pitchFamily="18" charset="0"/>
            </a:endParaRPr>
          </a:p>
        </p:txBody>
      </p:sp>
    </p:spTree>
    <p:extLst>
      <p:ext uri="{BB962C8B-B14F-4D97-AF65-F5344CB8AC3E}">
        <p14:creationId xmlns:p14="http://schemas.microsoft.com/office/powerpoint/2010/main" val="1065804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1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dissolve">
                                      <p:cBhvr>
                                        <p:cTn id="12" dur="1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2000"/>
                                        <p:tgtEl>
                                          <p:spTgt spid="3">
                                            <p:txEl>
                                              <p:pRg st="5" end="5"/>
                                            </p:txEl>
                                          </p:spTgt>
                                        </p:tgtEl>
                                      </p:cBhvr>
                                    </p:animEffect>
                                    <p:anim calcmode="lin" valueType="num">
                                      <p:cBhvr>
                                        <p:cTn id="18" dur="2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9" dur="2000" fill="hold"/>
                                        <p:tgtEl>
                                          <p:spTgt spid="3">
                                            <p:txEl>
                                              <p:pRg st="5" end="5"/>
                                            </p:txEl>
                                          </p:spTgt>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2000"/>
                                        <p:tgtEl>
                                          <p:spTgt spid="3">
                                            <p:txEl>
                                              <p:pRg st="6" end="6"/>
                                            </p:txEl>
                                          </p:spTgt>
                                        </p:tgtEl>
                                      </p:cBhvr>
                                    </p:animEffect>
                                    <p:anim calcmode="lin" valueType="num">
                                      <p:cBhvr>
                                        <p:cTn id="23" dur="2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4" dur="2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solidFill>
                  <a:schemeClr val="accent2"/>
                </a:solidFill>
                <a:effectLst>
                  <a:outerShdw blurRad="38100" dist="38100" dir="2700000" algn="tl">
                    <a:srgbClr val="000000">
                      <a:alpha val="43137"/>
                    </a:srgbClr>
                  </a:outerShdw>
                </a:effectLst>
                <a:latin typeface="Garamond" panose="02020404030301010803" pitchFamily="18" charset="0"/>
              </a:rPr>
              <a:t>Free Your Mind</a:t>
            </a:r>
            <a:endParaRPr lang="en-US" sz="4000" b="1" dirty="0">
              <a:solidFill>
                <a:schemeClr val="accent2"/>
              </a:solidFill>
              <a:effectLst>
                <a:outerShdw blurRad="38100" dist="38100" dir="2700000" algn="tl">
                  <a:srgbClr val="000000">
                    <a:alpha val="43137"/>
                  </a:srgbClr>
                </a:outerShdw>
              </a:effectLst>
              <a:latin typeface="Garamond" panose="02020404030301010803" pitchFamily="18" charset="0"/>
            </a:endParaRPr>
          </a:p>
        </p:txBody>
      </p:sp>
      <p:sp>
        <p:nvSpPr>
          <p:cNvPr id="3" name="Content Placeholder 2"/>
          <p:cNvSpPr>
            <a:spLocks noGrp="1"/>
          </p:cNvSpPr>
          <p:nvPr>
            <p:ph idx="1"/>
          </p:nvPr>
        </p:nvSpPr>
        <p:spPr/>
        <p:txBody>
          <a:bodyPr>
            <a:normAutofit/>
          </a:bodyPr>
          <a:lstStyle/>
          <a:p>
            <a:endParaRPr lang="en-US" sz="2800" dirty="0" smtClean="0">
              <a:latin typeface="Garamond" panose="02020404030301010803" pitchFamily="18" charset="0"/>
            </a:endParaRPr>
          </a:p>
          <a:p>
            <a:endParaRPr lang="en-US" sz="2800" dirty="0">
              <a:latin typeface="Garamond" panose="02020404030301010803" pitchFamily="18" charset="0"/>
            </a:endParaRPr>
          </a:p>
          <a:p>
            <a:endParaRPr lang="en-US" sz="2800" dirty="0" smtClean="0">
              <a:latin typeface="Garamond" panose="02020404030301010803" pitchFamily="18" charset="0"/>
            </a:endParaRPr>
          </a:p>
          <a:p>
            <a:r>
              <a:rPr lang="en-US" sz="4800" b="1" i="1" dirty="0" smtClean="0">
                <a:latin typeface="Garamond" panose="02020404030301010803" pitchFamily="18" charset="0"/>
              </a:rPr>
              <a:t>The Past</a:t>
            </a:r>
            <a:endParaRPr lang="en-US" sz="4800" b="1" i="1" dirty="0">
              <a:latin typeface="Garamond" panose="02020404030301010803"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9294" y="2383971"/>
            <a:ext cx="4491137" cy="3485123"/>
          </a:xfrm>
          <a:prstGeom prst="rect">
            <a:avLst/>
          </a:prstGeom>
        </p:spPr>
      </p:pic>
      <p:sp>
        <p:nvSpPr>
          <p:cNvPr id="5" name="TextBox 4"/>
          <p:cNvSpPr txBox="1"/>
          <p:nvPr/>
        </p:nvSpPr>
        <p:spPr>
          <a:xfrm>
            <a:off x="10671717" y="5958304"/>
            <a:ext cx="1153136" cy="307777"/>
          </a:xfrm>
          <a:prstGeom prst="rect">
            <a:avLst/>
          </a:prstGeom>
          <a:noFill/>
        </p:spPr>
        <p:txBody>
          <a:bodyPr wrap="none" rtlCol="0">
            <a:spAutoFit/>
          </a:bodyPr>
          <a:lstStyle/>
          <a:p>
            <a:r>
              <a:rPr lang="en-US" sz="1400" dirty="0" smtClean="0">
                <a:latin typeface="Garamond" panose="02020404030301010803" pitchFamily="18" charset="0"/>
              </a:rPr>
              <a:t>©Herm Allen</a:t>
            </a:r>
            <a:endParaRPr lang="en-US" sz="1400" dirty="0">
              <a:latin typeface="Garamond" panose="02020404030301010803" pitchFamily="18" charset="0"/>
            </a:endParaRPr>
          </a:p>
        </p:txBody>
      </p:sp>
    </p:spTree>
    <p:extLst>
      <p:ext uri="{BB962C8B-B14F-4D97-AF65-F5344CB8AC3E}">
        <p14:creationId xmlns:p14="http://schemas.microsoft.com/office/powerpoint/2010/main" val="1734294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solidFill>
                  <a:schemeClr val="accent2"/>
                </a:solidFill>
                <a:effectLst>
                  <a:outerShdw blurRad="38100" dist="38100" dir="2700000" algn="tl">
                    <a:srgbClr val="000000">
                      <a:alpha val="43137"/>
                    </a:srgbClr>
                  </a:outerShdw>
                </a:effectLst>
                <a:latin typeface="Garamond" panose="02020404030301010803" pitchFamily="18" charset="0"/>
              </a:rPr>
              <a:t>Free Your Mind</a:t>
            </a:r>
            <a:endParaRPr lang="en-US" sz="4000" b="1" dirty="0">
              <a:solidFill>
                <a:schemeClr val="accent2"/>
              </a:solidFill>
              <a:effectLst>
                <a:outerShdw blurRad="38100" dist="38100" dir="2700000" algn="tl">
                  <a:srgbClr val="000000">
                    <a:alpha val="43137"/>
                  </a:srgbClr>
                </a:outerShdw>
              </a:effectLst>
              <a:latin typeface="Garamond" panose="02020404030301010803" pitchFamily="18" charset="0"/>
            </a:endParaRPr>
          </a:p>
        </p:txBody>
      </p:sp>
      <p:sp>
        <p:nvSpPr>
          <p:cNvPr id="3" name="Content Placeholder 2"/>
          <p:cNvSpPr>
            <a:spLocks noGrp="1"/>
          </p:cNvSpPr>
          <p:nvPr>
            <p:ph idx="1"/>
          </p:nvPr>
        </p:nvSpPr>
        <p:spPr/>
        <p:txBody>
          <a:bodyPr>
            <a:normAutofit/>
          </a:bodyPr>
          <a:lstStyle/>
          <a:p>
            <a:endParaRPr lang="en-US" sz="2800" dirty="0" smtClean="0">
              <a:latin typeface="Garamond" panose="02020404030301010803" pitchFamily="18" charset="0"/>
            </a:endParaRPr>
          </a:p>
          <a:p>
            <a:endParaRPr lang="en-US" sz="2800" dirty="0">
              <a:latin typeface="Garamond" panose="02020404030301010803" pitchFamily="18" charset="0"/>
            </a:endParaRPr>
          </a:p>
          <a:p>
            <a:endParaRPr lang="en-US" sz="2800" dirty="0" smtClean="0">
              <a:latin typeface="Garamond" panose="02020404030301010803" pitchFamily="18" charset="0"/>
            </a:endParaRPr>
          </a:p>
          <a:p>
            <a:r>
              <a:rPr lang="en-US" sz="4800" b="1" i="1" dirty="0" smtClean="0">
                <a:latin typeface="Garamond" panose="02020404030301010803" pitchFamily="18" charset="0"/>
              </a:rPr>
              <a:t>The Past</a:t>
            </a:r>
            <a:endParaRPr lang="en-US" sz="4800" b="1" i="1" dirty="0">
              <a:latin typeface="Garamond" panose="02020404030301010803" pitchFamily="18" charset="0"/>
            </a:endParaRPr>
          </a:p>
        </p:txBody>
      </p:sp>
      <p:pic>
        <p:nvPicPr>
          <p:cNvPr id="5" name="Picture 4"/>
          <p:cNvPicPr>
            <a:picLocks noChangeAspect="1"/>
          </p:cNvPicPr>
          <p:nvPr/>
        </p:nvPicPr>
        <p:blipFill>
          <a:blip r:embed="rId2"/>
          <a:stretch>
            <a:fillRect/>
          </a:stretch>
        </p:blipFill>
        <p:spPr>
          <a:xfrm>
            <a:off x="6705600" y="2055109"/>
            <a:ext cx="2547257" cy="3604609"/>
          </a:xfrm>
          <a:prstGeom prst="rect">
            <a:avLst/>
          </a:prstGeom>
        </p:spPr>
      </p:pic>
      <p:sp>
        <p:nvSpPr>
          <p:cNvPr id="6" name="TextBox 5"/>
          <p:cNvSpPr txBox="1"/>
          <p:nvPr/>
        </p:nvSpPr>
        <p:spPr>
          <a:xfrm>
            <a:off x="10671717" y="5958304"/>
            <a:ext cx="1153136" cy="307777"/>
          </a:xfrm>
          <a:prstGeom prst="rect">
            <a:avLst/>
          </a:prstGeom>
          <a:noFill/>
        </p:spPr>
        <p:txBody>
          <a:bodyPr wrap="none" rtlCol="0">
            <a:spAutoFit/>
          </a:bodyPr>
          <a:lstStyle/>
          <a:p>
            <a:r>
              <a:rPr lang="en-US" sz="1400" dirty="0" smtClean="0">
                <a:latin typeface="Garamond" panose="02020404030301010803" pitchFamily="18" charset="0"/>
              </a:rPr>
              <a:t>©Herm Allen</a:t>
            </a:r>
            <a:endParaRPr lang="en-US" sz="1400" dirty="0">
              <a:latin typeface="Garamond" panose="02020404030301010803" pitchFamily="18" charset="0"/>
            </a:endParaRPr>
          </a:p>
        </p:txBody>
      </p:sp>
    </p:spTree>
    <p:extLst>
      <p:ext uri="{BB962C8B-B14F-4D97-AF65-F5344CB8AC3E}">
        <p14:creationId xmlns:p14="http://schemas.microsoft.com/office/powerpoint/2010/main" val="255361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solidFill>
                  <a:schemeClr val="accent2"/>
                </a:solidFill>
                <a:effectLst>
                  <a:outerShdw blurRad="38100" dist="38100" dir="2700000" algn="tl">
                    <a:srgbClr val="000000">
                      <a:alpha val="43137"/>
                    </a:srgbClr>
                  </a:outerShdw>
                </a:effectLst>
                <a:latin typeface="Garamond" panose="02020404030301010803" pitchFamily="18" charset="0"/>
              </a:rPr>
              <a:t>Free Your Mind</a:t>
            </a:r>
            <a:endParaRPr lang="en-US" sz="4000" b="1" dirty="0">
              <a:solidFill>
                <a:schemeClr val="accent2"/>
              </a:solidFill>
              <a:effectLst>
                <a:outerShdw blurRad="38100" dist="38100" dir="2700000" algn="tl">
                  <a:srgbClr val="000000">
                    <a:alpha val="43137"/>
                  </a:srgbClr>
                </a:outerShdw>
              </a:effectLst>
              <a:latin typeface="Garamond" panose="02020404030301010803" pitchFamily="18" charset="0"/>
            </a:endParaRPr>
          </a:p>
        </p:txBody>
      </p:sp>
      <p:sp>
        <p:nvSpPr>
          <p:cNvPr id="3" name="Content Placeholder 2"/>
          <p:cNvSpPr>
            <a:spLocks noGrp="1"/>
          </p:cNvSpPr>
          <p:nvPr>
            <p:ph idx="1"/>
          </p:nvPr>
        </p:nvSpPr>
        <p:spPr/>
        <p:txBody>
          <a:bodyPr>
            <a:normAutofit/>
          </a:bodyPr>
          <a:lstStyle/>
          <a:p>
            <a:endParaRPr lang="en-US" sz="2800" dirty="0" smtClean="0">
              <a:latin typeface="Garamond" panose="02020404030301010803" pitchFamily="18" charset="0"/>
            </a:endParaRPr>
          </a:p>
          <a:p>
            <a:endParaRPr lang="en-US" sz="2800" dirty="0">
              <a:latin typeface="Garamond" panose="02020404030301010803" pitchFamily="18" charset="0"/>
            </a:endParaRPr>
          </a:p>
          <a:p>
            <a:pPr>
              <a:lnSpc>
                <a:spcPct val="100000"/>
              </a:lnSpc>
              <a:spcBef>
                <a:spcPts val="0"/>
              </a:spcBef>
              <a:spcAft>
                <a:spcPts val="0"/>
              </a:spcAft>
            </a:pPr>
            <a:r>
              <a:rPr lang="en-US" sz="4800" b="1" i="1" dirty="0" smtClean="0">
                <a:latin typeface="Garamond" panose="02020404030301010803" pitchFamily="18" charset="0"/>
              </a:rPr>
              <a:t>Hurts/</a:t>
            </a:r>
          </a:p>
          <a:p>
            <a:r>
              <a:rPr lang="en-US" sz="4800" b="1" i="1" dirty="0" smtClean="0">
                <a:latin typeface="Garamond" panose="02020404030301010803" pitchFamily="18" charset="0"/>
              </a:rPr>
              <a:t>Mistreatments</a:t>
            </a:r>
            <a:endParaRPr lang="en-US" sz="4800" b="1" i="1" dirty="0">
              <a:latin typeface="Garamond" panose="02020404030301010803" pitchFamily="18" charset="0"/>
            </a:endParaRPr>
          </a:p>
        </p:txBody>
      </p:sp>
      <p:pic>
        <p:nvPicPr>
          <p:cNvPr id="4" name="Picture 3"/>
          <p:cNvPicPr>
            <a:picLocks noChangeAspect="1"/>
          </p:cNvPicPr>
          <p:nvPr/>
        </p:nvPicPr>
        <p:blipFill>
          <a:blip r:embed="rId2"/>
          <a:stretch>
            <a:fillRect/>
          </a:stretch>
        </p:blipFill>
        <p:spPr>
          <a:xfrm>
            <a:off x="5950404" y="2274472"/>
            <a:ext cx="4216853" cy="3165883"/>
          </a:xfrm>
          <a:prstGeom prst="rect">
            <a:avLst/>
          </a:prstGeom>
        </p:spPr>
      </p:pic>
      <p:sp>
        <p:nvSpPr>
          <p:cNvPr id="5" name="TextBox 4"/>
          <p:cNvSpPr txBox="1"/>
          <p:nvPr/>
        </p:nvSpPr>
        <p:spPr>
          <a:xfrm>
            <a:off x="10671717" y="5958304"/>
            <a:ext cx="1153136" cy="307777"/>
          </a:xfrm>
          <a:prstGeom prst="rect">
            <a:avLst/>
          </a:prstGeom>
          <a:noFill/>
        </p:spPr>
        <p:txBody>
          <a:bodyPr wrap="none" rtlCol="0">
            <a:spAutoFit/>
          </a:bodyPr>
          <a:lstStyle/>
          <a:p>
            <a:r>
              <a:rPr lang="en-US" sz="1400" dirty="0" smtClean="0">
                <a:latin typeface="Garamond" panose="02020404030301010803" pitchFamily="18" charset="0"/>
              </a:rPr>
              <a:t>©Herm Allen</a:t>
            </a:r>
            <a:endParaRPr lang="en-US" sz="1400" dirty="0">
              <a:latin typeface="Garamond" panose="02020404030301010803" pitchFamily="18" charset="0"/>
            </a:endParaRPr>
          </a:p>
        </p:txBody>
      </p:sp>
    </p:spTree>
    <p:extLst>
      <p:ext uri="{BB962C8B-B14F-4D97-AF65-F5344CB8AC3E}">
        <p14:creationId xmlns:p14="http://schemas.microsoft.com/office/powerpoint/2010/main" val="3112954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solidFill>
                  <a:schemeClr val="accent2"/>
                </a:solidFill>
                <a:effectLst>
                  <a:outerShdw blurRad="38100" dist="38100" dir="2700000" algn="tl">
                    <a:srgbClr val="000000">
                      <a:alpha val="43137"/>
                    </a:srgbClr>
                  </a:outerShdw>
                </a:effectLst>
                <a:latin typeface="Garamond" panose="02020404030301010803" pitchFamily="18" charset="0"/>
              </a:rPr>
              <a:t>Free Your Mind</a:t>
            </a:r>
            <a:endParaRPr lang="en-US" sz="4000" b="1" dirty="0">
              <a:solidFill>
                <a:schemeClr val="accent2"/>
              </a:solidFill>
              <a:effectLst>
                <a:outerShdw blurRad="38100" dist="38100" dir="2700000" algn="tl">
                  <a:srgbClr val="000000">
                    <a:alpha val="43137"/>
                  </a:srgbClr>
                </a:outerShdw>
              </a:effectLst>
              <a:latin typeface="Garamond" panose="02020404030301010803" pitchFamily="18" charset="0"/>
            </a:endParaRPr>
          </a:p>
        </p:txBody>
      </p:sp>
      <p:sp>
        <p:nvSpPr>
          <p:cNvPr id="3" name="Content Placeholder 2"/>
          <p:cNvSpPr>
            <a:spLocks noGrp="1"/>
          </p:cNvSpPr>
          <p:nvPr>
            <p:ph idx="1"/>
          </p:nvPr>
        </p:nvSpPr>
        <p:spPr/>
        <p:txBody>
          <a:bodyPr>
            <a:normAutofit/>
          </a:bodyPr>
          <a:lstStyle/>
          <a:p>
            <a:endParaRPr lang="en-US" sz="2800" dirty="0" smtClean="0">
              <a:latin typeface="Garamond" panose="02020404030301010803" pitchFamily="18" charset="0"/>
            </a:endParaRPr>
          </a:p>
          <a:p>
            <a:endParaRPr lang="en-US" sz="2800" dirty="0">
              <a:latin typeface="Garamond" panose="02020404030301010803" pitchFamily="18" charset="0"/>
            </a:endParaRPr>
          </a:p>
          <a:p>
            <a:endParaRPr lang="en-US" sz="2800" dirty="0" smtClean="0">
              <a:latin typeface="Garamond" panose="02020404030301010803" pitchFamily="18" charset="0"/>
            </a:endParaRPr>
          </a:p>
          <a:p>
            <a:r>
              <a:rPr lang="en-US" sz="4800" b="1" i="1" dirty="0" smtClean="0">
                <a:latin typeface="Garamond" panose="02020404030301010803" pitchFamily="18" charset="0"/>
              </a:rPr>
              <a:t>Bad Decisions</a:t>
            </a:r>
            <a:endParaRPr lang="en-US" sz="4800" b="1" i="1" dirty="0">
              <a:latin typeface="Garamond" panose="02020404030301010803" pitchFamily="18" charset="0"/>
            </a:endParaRPr>
          </a:p>
        </p:txBody>
      </p:sp>
      <p:pic>
        <p:nvPicPr>
          <p:cNvPr id="5" name="Picture 4"/>
          <p:cNvPicPr>
            <a:picLocks noChangeAspect="1"/>
          </p:cNvPicPr>
          <p:nvPr/>
        </p:nvPicPr>
        <p:blipFill>
          <a:blip r:embed="rId2"/>
          <a:stretch>
            <a:fillRect/>
          </a:stretch>
        </p:blipFill>
        <p:spPr>
          <a:xfrm>
            <a:off x="5804807" y="2276264"/>
            <a:ext cx="4762500" cy="3162300"/>
          </a:xfrm>
          <a:prstGeom prst="rect">
            <a:avLst/>
          </a:prstGeom>
        </p:spPr>
      </p:pic>
      <p:sp>
        <p:nvSpPr>
          <p:cNvPr id="6" name="TextBox 5"/>
          <p:cNvSpPr txBox="1"/>
          <p:nvPr/>
        </p:nvSpPr>
        <p:spPr>
          <a:xfrm>
            <a:off x="10671717" y="5958304"/>
            <a:ext cx="1153136" cy="307777"/>
          </a:xfrm>
          <a:prstGeom prst="rect">
            <a:avLst/>
          </a:prstGeom>
          <a:noFill/>
        </p:spPr>
        <p:txBody>
          <a:bodyPr wrap="none" rtlCol="0">
            <a:spAutoFit/>
          </a:bodyPr>
          <a:lstStyle/>
          <a:p>
            <a:r>
              <a:rPr lang="en-US" sz="1400" dirty="0" smtClean="0">
                <a:latin typeface="Garamond" panose="02020404030301010803" pitchFamily="18" charset="0"/>
              </a:rPr>
              <a:t>©Herm Allen</a:t>
            </a:r>
            <a:endParaRPr lang="en-US" sz="1400" dirty="0">
              <a:latin typeface="Garamond" panose="02020404030301010803" pitchFamily="18" charset="0"/>
            </a:endParaRPr>
          </a:p>
        </p:txBody>
      </p:sp>
    </p:spTree>
    <p:extLst>
      <p:ext uri="{BB962C8B-B14F-4D97-AF65-F5344CB8AC3E}">
        <p14:creationId xmlns:p14="http://schemas.microsoft.com/office/powerpoint/2010/main" val="2255911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solidFill>
                  <a:schemeClr val="accent2"/>
                </a:solidFill>
                <a:effectLst>
                  <a:outerShdw blurRad="38100" dist="38100" dir="2700000" algn="tl">
                    <a:srgbClr val="000000">
                      <a:alpha val="43137"/>
                    </a:srgbClr>
                  </a:outerShdw>
                </a:effectLst>
                <a:latin typeface="Garamond" panose="02020404030301010803" pitchFamily="18" charset="0"/>
              </a:rPr>
              <a:t>4 Questions to Making Better Decisions</a:t>
            </a:r>
            <a:endParaRPr lang="en-US" sz="4000" b="1" dirty="0">
              <a:solidFill>
                <a:schemeClr val="accent2"/>
              </a:solidFill>
              <a:effectLst>
                <a:outerShdw blurRad="38100" dist="38100" dir="2700000" algn="tl">
                  <a:srgbClr val="000000">
                    <a:alpha val="43137"/>
                  </a:srgbClr>
                </a:outerShdw>
              </a:effectLst>
              <a:latin typeface="Garamond" panose="02020404030301010803" pitchFamily="18" charset="0"/>
            </a:endParaRPr>
          </a:p>
        </p:txBody>
      </p:sp>
      <p:sp>
        <p:nvSpPr>
          <p:cNvPr id="3" name="Content Placeholder 2"/>
          <p:cNvSpPr>
            <a:spLocks noGrp="1"/>
          </p:cNvSpPr>
          <p:nvPr>
            <p:ph idx="1"/>
          </p:nvPr>
        </p:nvSpPr>
        <p:spPr>
          <a:xfrm>
            <a:off x="1151710" y="1845734"/>
            <a:ext cx="10058400" cy="4023360"/>
          </a:xfrm>
        </p:spPr>
        <p:txBody>
          <a:bodyPr>
            <a:normAutofit lnSpcReduction="10000"/>
          </a:bodyPr>
          <a:lstStyle/>
          <a:p>
            <a:r>
              <a:rPr lang="en-US" sz="2800" dirty="0" smtClean="0">
                <a:solidFill>
                  <a:schemeClr val="tx1"/>
                </a:solidFill>
                <a:latin typeface="Garamond" panose="02020404030301010803" pitchFamily="18" charset="0"/>
              </a:rPr>
              <a:t>1. What is the </a:t>
            </a:r>
            <a:r>
              <a:rPr lang="en-US" sz="2800" u="sng" dirty="0" smtClean="0">
                <a:solidFill>
                  <a:schemeClr val="tx1"/>
                </a:solidFill>
                <a:latin typeface="Garamond" panose="02020404030301010803" pitchFamily="18" charset="0"/>
              </a:rPr>
              <a:t>BEST</a:t>
            </a:r>
            <a:r>
              <a:rPr lang="en-US" sz="2800" dirty="0" smtClean="0">
                <a:solidFill>
                  <a:schemeClr val="tx1"/>
                </a:solidFill>
                <a:latin typeface="Garamond" panose="02020404030301010803" pitchFamily="18" charset="0"/>
              </a:rPr>
              <a:t> thing that could happen if I make this decision?</a:t>
            </a:r>
          </a:p>
          <a:p>
            <a:r>
              <a:rPr lang="en-US" sz="2800" dirty="0" smtClean="0">
                <a:solidFill>
                  <a:schemeClr val="tx1"/>
                </a:solidFill>
                <a:latin typeface="Garamond" panose="02020404030301010803" pitchFamily="18" charset="0"/>
              </a:rPr>
              <a:t>2. What is the </a:t>
            </a:r>
            <a:r>
              <a:rPr lang="en-US" sz="2800" u="sng" dirty="0" smtClean="0">
                <a:solidFill>
                  <a:schemeClr val="tx1"/>
                </a:solidFill>
                <a:latin typeface="Garamond" panose="02020404030301010803" pitchFamily="18" charset="0"/>
              </a:rPr>
              <a:t>WORST</a:t>
            </a:r>
            <a:r>
              <a:rPr lang="en-US" sz="2800" dirty="0" smtClean="0">
                <a:solidFill>
                  <a:schemeClr val="tx1"/>
                </a:solidFill>
                <a:latin typeface="Garamond" panose="02020404030301010803" pitchFamily="18" charset="0"/>
              </a:rPr>
              <a:t> thing that could happen if I make this decision?</a:t>
            </a:r>
          </a:p>
          <a:p>
            <a:r>
              <a:rPr lang="en-US" sz="2800" dirty="0" smtClean="0">
                <a:solidFill>
                  <a:schemeClr val="tx1"/>
                </a:solidFill>
                <a:latin typeface="Garamond" panose="02020404030301010803" pitchFamily="18" charset="0"/>
              </a:rPr>
              <a:t>3. Am I willing to </a:t>
            </a:r>
            <a:r>
              <a:rPr lang="en-US" sz="2800" u="sng" dirty="0" smtClean="0">
                <a:solidFill>
                  <a:schemeClr val="tx1"/>
                </a:solidFill>
                <a:latin typeface="Garamond" panose="02020404030301010803" pitchFamily="18" charset="0"/>
              </a:rPr>
              <a:t>RISK</a:t>
            </a:r>
            <a:r>
              <a:rPr lang="en-US" sz="2800" dirty="0" smtClean="0">
                <a:solidFill>
                  <a:schemeClr val="tx1"/>
                </a:solidFill>
                <a:latin typeface="Garamond" panose="02020404030301010803" pitchFamily="18" charset="0"/>
              </a:rPr>
              <a:t> #2 to get #1?</a:t>
            </a:r>
          </a:p>
          <a:p>
            <a:r>
              <a:rPr lang="en-US" sz="2800" dirty="0" smtClean="0">
                <a:solidFill>
                  <a:schemeClr val="tx1"/>
                </a:solidFill>
                <a:latin typeface="Garamond" panose="02020404030301010803" pitchFamily="18" charset="0"/>
              </a:rPr>
              <a:t>4. What will I </a:t>
            </a:r>
            <a:r>
              <a:rPr lang="en-US" sz="2800" u="sng" dirty="0" smtClean="0">
                <a:solidFill>
                  <a:schemeClr val="tx1"/>
                </a:solidFill>
                <a:latin typeface="Garamond" panose="02020404030301010803" pitchFamily="18" charset="0"/>
              </a:rPr>
              <a:t>DO</a:t>
            </a:r>
            <a:r>
              <a:rPr lang="en-US" sz="2800" dirty="0" smtClean="0">
                <a:solidFill>
                  <a:schemeClr val="tx1"/>
                </a:solidFill>
                <a:latin typeface="Garamond" panose="02020404030301010803" pitchFamily="18" charset="0"/>
              </a:rPr>
              <a:t> if #2 happens?</a:t>
            </a:r>
          </a:p>
          <a:p>
            <a:endParaRPr lang="en-US" sz="2800" dirty="0">
              <a:solidFill>
                <a:schemeClr val="tx1"/>
              </a:solidFill>
              <a:latin typeface="Garamond" panose="02020404030301010803" pitchFamily="18" charset="0"/>
            </a:endParaRPr>
          </a:p>
          <a:p>
            <a:pPr>
              <a:lnSpc>
                <a:spcPct val="100000"/>
              </a:lnSpc>
              <a:spcBef>
                <a:spcPts val="0"/>
              </a:spcBef>
              <a:spcAft>
                <a:spcPts val="0"/>
              </a:spcAft>
              <a:buFont typeface="Wingdings" panose="05000000000000000000" pitchFamily="2" charset="2"/>
              <a:buChar char="Ø"/>
            </a:pPr>
            <a:r>
              <a:rPr lang="en-US" sz="2800" dirty="0" smtClean="0">
                <a:solidFill>
                  <a:schemeClr val="tx1"/>
                </a:solidFill>
                <a:latin typeface="Garamond" panose="02020404030301010803" pitchFamily="18" charset="0"/>
              </a:rPr>
              <a:t> Bad/Poor Decisions Paralyzes Us From Making Future Decisions</a:t>
            </a:r>
          </a:p>
          <a:p>
            <a:pPr>
              <a:lnSpc>
                <a:spcPct val="100000"/>
              </a:lnSpc>
              <a:spcBef>
                <a:spcPts val="0"/>
              </a:spcBef>
              <a:spcAft>
                <a:spcPts val="0"/>
              </a:spcAft>
              <a:buFont typeface="Wingdings" panose="05000000000000000000" pitchFamily="2" charset="2"/>
              <a:buChar char="Ø"/>
            </a:pPr>
            <a:r>
              <a:rPr lang="en-US" sz="2800" dirty="0">
                <a:solidFill>
                  <a:schemeClr val="tx1"/>
                </a:solidFill>
                <a:latin typeface="Garamond" panose="02020404030301010803" pitchFamily="18" charset="0"/>
              </a:rPr>
              <a:t> </a:t>
            </a:r>
            <a:r>
              <a:rPr lang="en-US" sz="2800" dirty="0" smtClean="0">
                <a:solidFill>
                  <a:schemeClr val="tx1"/>
                </a:solidFill>
                <a:latin typeface="Garamond" panose="02020404030301010803" pitchFamily="18" charset="0"/>
              </a:rPr>
              <a:t>Bad/Poor Decisions Creates a Fear of Failure or Being Seen as a</a:t>
            </a:r>
          </a:p>
          <a:p>
            <a:pPr marL="0" indent="0">
              <a:lnSpc>
                <a:spcPct val="100000"/>
              </a:lnSpc>
              <a:spcBef>
                <a:spcPts val="0"/>
              </a:spcBef>
              <a:spcAft>
                <a:spcPts val="0"/>
              </a:spcAft>
              <a:buNone/>
            </a:pPr>
            <a:r>
              <a:rPr lang="en-US" sz="2800" dirty="0">
                <a:solidFill>
                  <a:schemeClr val="tx1"/>
                </a:solidFill>
                <a:latin typeface="Garamond" panose="02020404030301010803" pitchFamily="18" charset="0"/>
              </a:rPr>
              <a:t> </a:t>
            </a:r>
            <a:r>
              <a:rPr lang="en-US" sz="2800" dirty="0" smtClean="0">
                <a:solidFill>
                  <a:schemeClr val="tx1"/>
                </a:solidFill>
                <a:latin typeface="Garamond" panose="02020404030301010803" pitchFamily="18" charset="0"/>
              </a:rPr>
              <a:t>   Failure</a:t>
            </a:r>
            <a:endParaRPr lang="en-US" sz="2800" dirty="0">
              <a:solidFill>
                <a:schemeClr val="tx1"/>
              </a:solidFill>
              <a:latin typeface="Garamond" panose="02020404030301010803" pitchFamily="18" charset="0"/>
            </a:endParaRPr>
          </a:p>
        </p:txBody>
      </p:sp>
      <p:sp>
        <p:nvSpPr>
          <p:cNvPr id="4" name="TextBox 3"/>
          <p:cNvSpPr txBox="1"/>
          <p:nvPr/>
        </p:nvSpPr>
        <p:spPr>
          <a:xfrm>
            <a:off x="10671717" y="5958304"/>
            <a:ext cx="1153136" cy="307777"/>
          </a:xfrm>
          <a:prstGeom prst="rect">
            <a:avLst/>
          </a:prstGeom>
          <a:noFill/>
        </p:spPr>
        <p:txBody>
          <a:bodyPr wrap="none" rtlCol="0">
            <a:spAutoFit/>
          </a:bodyPr>
          <a:lstStyle/>
          <a:p>
            <a:r>
              <a:rPr lang="en-US" sz="1400" dirty="0" smtClean="0">
                <a:latin typeface="Garamond" panose="02020404030301010803" pitchFamily="18" charset="0"/>
              </a:rPr>
              <a:t>©Herm Allen</a:t>
            </a:r>
            <a:endParaRPr lang="en-US" sz="1400" dirty="0">
              <a:latin typeface="Garamond" panose="02020404030301010803" pitchFamily="18" charset="0"/>
            </a:endParaRPr>
          </a:p>
        </p:txBody>
      </p:sp>
    </p:spTree>
    <p:extLst>
      <p:ext uri="{BB962C8B-B14F-4D97-AF65-F5344CB8AC3E}">
        <p14:creationId xmlns:p14="http://schemas.microsoft.com/office/powerpoint/2010/main" val="3089921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p:cTn id="2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8" dur="10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29" dur="10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 calcmode="lin" valueType="num">
                                      <p:cBhvr>
                                        <p:cTn id="34"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5" dur="10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6" dur="1000"/>
                                        <p:tgtEl>
                                          <p:spTgt spid="3">
                                            <p:txEl>
                                              <p:pRg st="6" end="6"/>
                                            </p:txEl>
                                          </p:spTgt>
                                        </p:tgtEl>
                                      </p:cBhvr>
                                    </p:animEffect>
                                  </p:childTnLst>
                                </p:cTn>
                              </p:par>
                              <p:par>
                                <p:cTn id="37" presetID="53" presetClass="entr" presetSubtype="16"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p:cTn id="39"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41"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1006</TotalTime>
  <Words>603</Words>
  <Application>Microsoft Office PowerPoint</Application>
  <PresentationFormat>Widescreen</PresentationFormat>
  <Paragraphs>166</Paragraphs>
  <Slides>27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Calibri</vt:lpstr>
      <vt:lpstr>Calibri Light</vt:lpstr>
      <vt:lpstr>Garamond</vt:lpstr>
      <vt:lpstr>Wingdings</vt:lpstr>
      <vt:lpstr>Retrospect</vt:lpstr>
      <vt:lpstr>  Help Your Students to See  Beyond Reaching Their Goals  </vt:lpstr>
      <vt:lpstr>PowerPoint Presentation</vt:lpstr>
      <vt:lpstr>Life Expectancy</vt:lpstr>
      <vt:lpstr>Exercise</vt:lpstr>
      <vt:lpstr>Free Your Mind</vt:lpstr>
      <vt:lpstr>Free Your Mind</vt:lpstr>
      <vt:lpstr>Free Your Mind</vt:lpstr>
      <vt:lpstr>Free Your Mind</vt:lpstr>
      <vt:lpstr>4 Questions to Making Better Decisions</vt:lpstr>
      <vt:lpstr>What It Means to FAIL</vt:lpstr>
      <vt:lpstr>Orient Yourself to Excellence</vt:lpstr>
      <vt:lpstr>Orient Yourself to Excellence</vt:lpstr>
      <vt:lpstr>Orient Yourself to Excellence</vt:lpstr>
      <vt:lpstr>Orient Yourself to Excellence</vt:lpstr>
      <vt:lpstr>Orient Yourself to Excellence</vt:lpstr>
      <vt:lpstr>Create a New Mindset</vt:lpstr>
      <vt:lpstr>Create a New Mindset</vt:lpstr>
      <vt:lpstr>Create a New Mindset</vt:lpstr>
      <vt:lpstr>Use Your Resources</vt:lpstr>
      <vt:lpstr>Use Your Resources</vt:lpstr>
      <vt:lpstr>Use Your Resources</vt:lpstr>
      <vt:lpstr>Seek Significance</vt:lpstr>
      <vt:lpstr>Seek Significance</vt:lpstr>
      <vt:lpstr>Seek Significance</vt:lpstr>
      <vt:lpstr>Any Questions/Comments?</vt:lpstr>
      <vt:lpstr>Final Thoughts</vt:lpstr>
      <vt:lpstr>REMEMBER…</vt:lpstr>
    </vt:vector>
  </TitlesOfParts>
  <Company>TCTC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Help Your Students to See  Beyond Reaching Their Goals</dc:title>
  <dc:creator>Allen, Herman</dc:creator>
  <cp:lastModifiedBy>Allen, Herman</cp:lastModifiedBy>
  <cp:revision>73</cp:revision>
  <dcterms:created xsi:type="dcterms:W3CDTF">2016-01-25T19:56:44Z</dcterms:created>
  <dcterms:modified xsi:type="dcterms:W3CDTF">2016-02-19T17:59:55Z</dcterms:modified>
</cp:coreProperties>
</file>