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9"/>
  </p:notesMasterIdLst>
  <p:handoutMasterIdLst>
    <p:handoutMasterId r:id="rId50"/>
  </p:handoutMasterIdLst>
  <p:sldIdLst>
    <p:sldId id="399" r:id="rId3"/>
    <p:sldId id="416" r:id="rId4"/>
    <p:sldId id="401" r:id="rId5"/>
    <p:sldId id="400" r:id="rId6"/>
    <p:sldId id="407" r:id="rId7"/>
    <p:sldId id="408" r:id="rId8"/>
    <p:sldId id="379" r:id="rId9"/>
    <p:sldId id="409" r:id="rId10"/>
    <p:sldId id="293" r:id="rId11"/>
    <p:sldId id="402" r:id="rId12"/>
    <p:sldId id="340" r:id="rId13"/>
    <p:sldId id="366" r:id="rId14"/>
    <p:sldId id="378" r:id="rId15"/>
    <p:sldId id="411" r:id="rId16"/>
    <p:sldId id="405" r:id="rId17"/>
    <p:sldId id="320" r:id="rId18"/>
    <p:sldId id="355" r:id="rId19"/>
    <p:sldId id="368" r:id="rId20"/>
    <p:sldId id="369" r:id="rId21"/>
    <p:sldId id="380" r:id="rId22"/>
    <p:sldId id="323" r:id="rId23"/>
    <p:sldId id="356" r:id="rId24"/>
    <p:sldId id="342" r:id="rId25"/>
    <p:sldId id="354" r:id="rId26"/>
    <p:sldId id="343" r:id="rId27"/>
    <p:sldId id="339" r:id="rId28"/>
    <p:sldId id="403" r:id="rId29"/>
    <p:sldId id="351" r:id="rId30"/>
    <p:sldId id="345" r:id="rId31"/>
    <p:sldId id="347" r:id="rId32"/>
    <p:sldId id="418" r:id="rId33"/>
    <p:sldId id="348" r:id="rId34"/>
    <p:sldId id="404" r:id="rId35"/>
    <p:sldId id="382" r:id="rId36"/>
    <p:sldId id="387" r:id="rId37"/>
    <p:sldId id="406" r:id="rId38"/>
    <p:sldId id="370" r:id="rId39"/>
    <p:sldId id="413" r:id="rId40"/>
    <p:sldId id="394" r:id="rId41"/>
    <p:sldId id="310" r:id="rId42"/>
    <p:sldId id="414" r:id="rId43"/>
    <p:sldId id="398" r:id="rId44"/>
    <p:sldId id="349" r:id="rId45"/>
    <p:sldId id="419" r:id="rId46"/>
    <p:sldId id="281" r:id="rId47"/>
    <p:sldId id="417" r:id="rId48"/>
  </p:sldIdLst>
  <p:sldSz cx="9144000" cy="6858000" type="screen4x3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D0D0"/>
    <a:srgbClr val="0024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60" autoAdjust="0"/>
    <p:restoredTop sz="92086" autoAdjust="0"/>
  </p:normalViewPr>
  <p:slideViewPr>
    <p:cSldViewPr>
      <p:cViewPr>
        <p:scale>
          <a:sx n="75" d="100"/>
          <a:sy n="75" d="100"/>
        </p:scale>
        <p:origin x="-1416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84"/>
    </p:cViewPr>
  </p:sorterViewPr>
  <p:notesViewPr>
    <p:cSldViewPr>
      <p:cViewPr varScale="1">
        <p:scale>
          <a:sx n="53" d="100"/>
          <a:sy n="53" d="100"/>
        </p:scale>
        <p:origin x="-1824" y="-90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Slimmer_m\AppData\Local\Microsoft\Windows\Temporary%20Internet%20Files\Content.Outlook\D5L9G1UI\Copy%20of%20State%20Budget%20Cuts%20ds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Slimmer_m\AppData\Local\Microsoft\Windows\Temporary%20Internet%20Files\Content.Outlook\D5L9G1UI\Copy%20of%20State%20Budget%20Cuts%20ds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latin typeface="Georgia" pitchFamily="18" charset="0"/>
              </a:rPr>
              <a:t>Enrollment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9.2131087780694093E-2"/>
          <c:y val="0.11884255350739699"/>
          <c:w val="0.89089360357733072"/>
          <c:h val="0.6744739185892596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Enrollment</c:v>
                </c:pt>
              </c:strCache>
            </c:strRef>
          </c:tx>
          <c:spPr>
            <a:ln w="63500" cmpd="sng"/>
          </c:spPr>
          <c:marker>
            <c:symbol val="square"/>
            <c:size val="5"/>
          </c:marker>
          <c:dLbls>
            <c:dLbl>
              <c:idx val="1"/>
              <c:layout>
                <c:manualLayout>
                  <c:x val="-4.5910493827160788E-2"/>
                  <c:y val="-6.45036205554490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5910493827160635E-2"/>
                  <c:y val="-5.0473457250976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2006-2007</c:v>
                </c:pt>
                <c:pt idx="1">
                  <c:v>2007-2008</c:v>
                </c:pt>
                <c:pt idx="2">
                  <c:v>2008-2009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4691</c:v>
                </c:pt>
                <c:pt idx="1">
                  <c:v>4960</c:v>
                </c:pt>
                <c:pt idx="2" formatCode="0">
                  <c:v>5043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324288"/>
        <c:axId val="101325824"/>
      </c:lineChart>
      <c:catAx>
        <c:axId val="101324288"/>
        <c:scaling>
          <c:orientation val="minMax"/>
        </c:scaling>
        <c:delete val="0"/>
        <c:axPos val="b"/>
        <c:majorTickMark val="out"/>
        <c:minorTickMark val="none"/>
        <c:tickLblPos val="nextTo"/>
        <c:crossAx val="101325824"/>
        <c:crosses val="autoZero"/>
        <c:auto val="1"/>
        <c:lblAlgn val="ctr"/>
        <c:lblOffset val="100"/>
        <c:noMultiLvlLbl val="0"/>
      </c:catAx>
      <c:valAx>
        <c:axId val="101325824"/>
        <c:scaling>
          <c:orientation val="minMax"/>
          <c:max val="52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13242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State </a:t>
            </a:r>
            <a:r>
              <a:rPr lang="en-US" dirty="0" smtClean="0"/>
              <a:t>Appropriation Dollars by FY</a:t>
            </a:r>
            <a:endParaRPr lang="en-US" dirty="0"/>
          </a:p>
        </c:rich>
      </c:tx>
      <c:layout>
        <c:manualLayout>
          <c:xMode val="edge"/>
          <c:yMode val="edge"/>
          <c:x val="0.35470466634148695"/>
          <c:y val="7.269417711674951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9502760854060249E-2"/>
          <c:y val="3.995813700332649E-2"/>
          <c:w val="0.86338817909874088"/>
          <c:h val="0.86470972017545389"/>
        </c:manualLayout>
      </c:layout>
      <c:lineChart>
        <c:grouping val="standard"/>
        <c:varyColors val="0"/>
        <c:ser>
          <c:idx val="0"/>
          <c:order val="0"/>
          <c:tx>
            <c:v>State Appropriation</c:v>
          </c:tx>
          <c:spPr>
            <a:ln w="63500">
              <a:solidFill>
                <a:srgbClr val="FF0000"/>
              </a:solidFill>
            </a:ln>
          </c:spPr>
          <c:marker>
            <c:symbol val="square"/>
            <c:size val="5"/>
          </c:marker>
          <c:cat>
            <c:strRef>
              <c:f>Sheet1!$B$16:$B$20</c:f>
              <c:strCache>
                <c:ptCount val="5"/>
                <c:pt idx="0">
                  <c:v>FY 2008</c:v>
                </c:pt>
                <c:pt idx="1">
                  <c:v>FY 2009</c:v>
                </c:pt>
                <c:pt idx="2">
                  <c:v>FY 2010</c:v>
                </c:pt>
                <c:pt idx="3">
                  <c:v>FY 2011</c:v>
                </c:pt>
                <c:pt idx="4">
                  <c:v>FY 2012</c:v>
                </c:pt>
              </c:strCache>
            </c:strRef>
          </c:cat>
          <c:val>
            <c:numRef>
              <c:f>Sheet1!$C$16:$C$20</c:f>
              <c:numCache>
                <c:formatCode>General</c:formatCode>
                <c:ptCount val="5"/>
                <c:pt idx="0">
                  <c:v>9936893</c:v>
                </c:pt>
                <c:pt idx="1">
                  <c:v>7678369.8100000005</c:v>
                </c:pt>
                <c:pt idx="2">
                  <c:v>7060733.8000000007</c:v>
                </c:pt>
                <c:pt idx="3">
                  <c:v>6034287</c:v>
                </c:pt>
                <c:pt idx="4">
                  <c:v>6067741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579840"/>
        <c:axId val="82581376"/>
      </c:lineChart>
      <c:catAx>
        <c:axId val="825798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82581376"/>
        <c:crosses val="autoZero"/>
        <c:auto val="1"/>
        <c:lblAlgn val="ctr"/>
        <c:lblOffset val="100"/>
        <c:noMultiLvlLbl val="0"/>
      </c:catAx>
      <c:valAx>
        <c:axId val="82581376"/>
        <c:scaling>
          <c:orientation val="minMax"/>
          <c:min val="0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crossAx val="825798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State Appropriation</c:v>
          </c:tx>
          <c:spPr>
            <a:ln w="63500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Sheet1!$B$16:$B$20</c:f>
              <c:strCache>
                <c:ptCount val="5"/>
                <c:pt idx="0">
                  <c:v>FY 2008</c:v>
                </c:pt>
                <c:pt idx="1">
                  <c:v>FY 2009</c:v>
                </c:pt>
                <c:pt idx="2">
                  <c:v>FY 2010</c:v>
                </c:pt>
                <c:pt idx="3">
                  <c:v>FY 2011</c:v>
                </c:pt>
                <c:pt idx="4">
                  <c:v>FY 2012</c:v>
                </c:pt>
              </c:strCache>
            </c:strRef>
          </c:cat>
          <c:val>
            <c:numRef>
              <c:f>Sheet1!$C$16:$C$20</c:f>
              <c:numCache>
                <c:formatCode>General</c:formatCode>
                <c:ptCount val="5"/>
                <c:pt idx="0">
                  <c:v>9936893</c:v>
                </c:pt>
                <c:pt idx="1">
                  <c:v>7678369.8100000005</c:v>
                </c:pt>
                <c:pt idx="2">
                  <c:v>7060733.8000000007</c:v>
                </c:pt>
                <c:pt idx="3">
                  <c:v>6034287</c:v>
                </c:pt>
                <c:pt idx="4">
                  <c:v>6067741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639104"/>
        <c:axId val="80236544"/>
      </c:lineChart>
      <c:lineChart>
        <c:grouping val="standard"/>
        <c:varyColors val="0"/>
        <c:ser>
          <c:idx val="1"/>
          <c:order val="1"/>
          <c:tx>
            <c:v>Fall Enrollment</c:v>
          </c:tx>
          <c:spPr>
            <a:ln w="63500">
              <a:solidFill>
                <a:srgbClr val="00245D"/>
              </a:solidFill>
            </a:ln>
          </c:spPr>
          <c:marker>
            <c:symbol val="none"/>
          </c:marker>
          <c:cat>
            <c:strRef>
              <c:f>Sheet1!$B$16:$B$20</c:f>
              <c:strCache>
                <c:ptCount val="5"/>
                <c:pt idx="0">
                  <c:v>FY 2008</c:v>
                </c:pt>
                <c:pt idx="1">
                  <c:v>FY 2009</c:v>
                </c:pt>
                <c:pt idx="2">
                  <c:v>FY 2010</c:v>
                </c:pt>
                <c:pt idx="3">
                  <c:v>FY 2011</c:v>
                </c:pt>
                <c:pt idx="4">
                  <c:v>FY 2012</c:v>
                </c:pt>
              </c:strCache>
            </c:strRef>
          </c:cat>
          <c:val>
            <c:numRef>
              <c:f>Sheet1!$D$16:$D$20</c:f>
              <c:numCache>
                <c:formatCode>General</c:formatCode>
                <c:ptCount val="5"/>
                <c:pt idx="0">
                  <c:v>4960</c:v>
                </c:pt>
                <c:pt idx="1">
                  <c:v>5043</c:v>
                </c:pt>
                <c:pt idx="2">
                  <c:v>5610</c:v>
                </c:pt>
                <c:pt idx="3">
                  <c:v>5770</c:v>
                </c:pt>
                <c:pt idx="4">
                  <c:v>6226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240640"/>
        <c:axId val="80238464"/>
      </c:lineChart>
      <c:catAx>
        <c:axId val="82639104"/>
        <c:scaling>
          <c:orientation val="minMax"/>
        </c:scaling>
        <c:delete val="0"/>
        <c:axPos val="b"/>
        <c:majorTickMark val="out"/>
        <c:minorTickMark val="none"/>
        <c:tickLblPos val="nextTo"/>
        <c:crossAx val="80236544"/>
        <c:crosses val="autoZero"/>
        <c:auto val="1"/>
        <c:lblAlgn val="ctr"/>
        <c:lblOffset val="100"/>
        <c:noMultiLvlLbl val="0"/>
      </c:catAx>
      <c:valAx>
        <c:axId val="80236544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State</a:t>
                </a:r>
                <a:r>
                  <a:rPr lang="en-US" sz="1600" baseline="0"/>
                  <a:t> Appropriation Dollars</a:t>
                </a:r>
                <a:endParaRPr lang="en-US" sz="1600"/>
              </a:p>
            </c:rich>
          </c:tx>
          <c:overlay val="0"/>
        </c:title>
        <c:numFmt formatCode="&quot;$&quot;#,##0" sourceLinked="0"/>
        <c:majorTickMark val="out"/>
        <c:minorTickMark val="none"/>
        <c:tickLblPos val="nextTo"/>
        <c:crossAx val="82639104"/>
        <c:crosses val="autoZero"/>
        <c:crossBetween val="between"/>
      </c:valAx>
      <c:valAx>
        <c:axId val="80238464"/>
        <c:scaling>
          <c:orientation val="minMax"/>
        </c:scaling>
        <c:delete val="0"/>
        <c:axPos val="r"/>
        <c:title>
          <c:tx>
            <c:rich>
              <a:bodyPr rot="5400000" vert="horz"/>
              <a:lstStyle/>
              <a:p>
                <a:pPr>
                  <a:defRPr sz="1600"/>
                </a:pPr>
                <a:r>
                  <a:rPr lang="en-US" sz="1600"/>
                  <a:t>Fall Enrollment numbers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0240640"/>
        <c:crosses val="max"/>
        <c:crossBetween val="between"/>
      </c:valAx>
      <c:catAx>
        <c:axId val="80240640"/>
        <c:scaling>
          <c:orientation val="minMax"/>
        </c:scaling>
        <c:delete val="1"/>
        <c:axPos val="b"/>
        <c:majorTickMark val="out"/>
        <c:minorTickMark val="none"/>
        <c:tickLblPos val="none"/>
        <c:crossAx val="80238464"/>
        <c:crosses val="autoZero"/>
        <c:auto val="1"/>
        <c:lblAlgn val="ctr"/>
        <c:lblOffset val="100"/>
        <c:noMultiLvlLbl val="0"/>
      </c:catAx>
    </c:plotArea>
    <c:legend>
      <c:legendPos val="b"/>
      <c:legendEntry>
        <c:idx val="0"/>
        <c:txPr>
          <a:bodyPr/>
          <a:lstStyle/>
          <a:p>
            <a:pPr>
              <a:defRPr sz="1600" b="1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600" b="1"/>
            </a:pPr>
            <a:endParaRPr lang="en-US"/>
          </a:p>
        </c:txPr>
      </c:legendEntry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Cost per </a:t>
            </a:r>
            <a:r>
              <a:rPr lang="en-US" dirty="0" smtClean="0"/>
              <a:t>Student (Annualized)</a:t>
            </a:r>
            <a:endParaRPr lang="en-US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1954627199377856"/>
          <c:y val="0.1665451087426035"/>
          <c:w val="0.86965125887041894"/>
          <c:h val="0.6492196246412089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Cost per Student</c:v>
                </c:pt>
              </c:strCache>
            </c:strRef>
          </c:tx>
          <c:spPr>
            <a:ln w="63500">
              <a:solidFill>
                <a:srgbClr val="00B050"/>
              </a:solidFill>
            </a:ln>
          </c:spPr>
          <c:marker>
            <c:symbol val="circle"/>
            <c:size val="8"/>
            <c:spPr>
              <a:ln>
                <a:solidFill>
                  <a:srgbClr val="00B050"/>
                </a:solidFill>
              </a:ln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2545.19</c:v>
                </c:pt>
                <c:pt idx="1">
                  <c:v>2706.58</c:v>
                </c:pt>
                <c:pt idx="2">
                  <c:v>2441.2599999999998</c:v>
                </c:pt>
                <c:pt idx="3">
                  <c:v>2340.7599999999998</c:v>
                </c:pt>
                <c:pt idx="4">
                  <c:v>2325.3200000000002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058432"/>
        <c:axId val="103064704"/>
      </c:lineChart>
      <c:catAx>
        <c:axId val="103058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03064704"/>
        <c:crosses val="autoZero"/>
        <c:auto val="1"/>
        <c:lblAlgn val="ctr"/>
        <c:lblOffset val="100"/>
        <c:noMultiLvlLbl val="0"/>
      </c:catAx>
      <c:valAx>
        <c:axId val="103064704"/>
        <c:scaling>
          <c:orientation val="minMax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0305843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Cost per </a:t>
            </a:r>
            <a:r>
              <a:rPr lang="en-US" dirty="0" smtClean="0"/>
              <a:t>Student (Annualized)</a:t>
            </a:r>
            <a:endParaRPr lang="en-US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1954627199377856"/>
          <c:y val="0.1665451087426035"/>
          <c:w val="0.86965125887041894"/>
          <c:h val="0.6492196246412089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Cost per Student</c:v>
                </c:pt>
              </c:strCache>
            </c:strRef>
          </c:tx>
          <c:spPr>
            <a:ln w="63500">
              <a:solidFill>
                <a:srgbClr val="00B050"/>
              </a:solidFill>
            </a:ln>
          </c:spPr>
          <c:marker>
            <c:symbol val="circle"/>
            <c:size val="8"/>
            <c:spPr>
              <a:ln>
                <a:solidFill>
                  <a:srgbClr val="00B050"/>
                </a:solidFill>
              </a:ln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2545.19</c:v>
                </c:pt>
                <c:pt idx="1">
                  <c:v>2706.58</c:v>
                </c:pt>
                <c:pt idx="2">
                  <c:v>2441.2599999999998</c:v>
                </c:pt>
                <c:pt idx="3">
                  <c:v>2340.7599999999998</c:v>
                </c:pt>
                <c:pt idx="4">
                  <c:v>2325.3200000000002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957568"/>
        <c:axId val="94959488"/>
      </c:lineChart>
      <c:catAx>
        <c:axId val="94957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94959488"/>
        <c:crosses val="autoZero"/>
        <c:auto val="1"/>
        <c:lblAlgn val="ctr"/>
        <c:lblOffset val="100"/>
        <c:noMultiLvlLbl val="0"/>
      </c:catAx>
      <c:valAx>
        <c:axId val="94959488"/>
        <c:scaling>
          <c:orientation val="minMax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9495756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514CC9-79EE-410E-ABBF-34ADD3CD68C5}" type="doc">
      <dgm:prSet loTypeId="urn:microsoft.com/office/officeart/2005/8/layout/gear1" loCatId="cycle" qsTypeId="urn:microsoft.com/office/officeart/2005/8/quickstyle/simple4" qsCatId="simple" csTypeId="urn:microsoft.com/office/officeart/2005/8/colors/colorful1#1" csCatId="colorful" phldr="1"/>
      <dgm:spPr/>
    </dgm:pt>
    <dgm:pt modelId="{35B658C8-8183-45EA-A744-D80323E40CD5}">
      <dgm:prSet phldrT="[Text]"/>
      <dgm:spPr/>
      <dgm:t>
        <a:bodyPr/>
        <a:lstStyle/>
        <a:p>
          <a:r>
            <a:rPr lang="en-US" b="1" dirty="0" smtClean="0">
              <a:latin typeface="Georgia" pitchFamily="18" charset="0"/>
            </a:rPr>
            <a:t>IMPACT</a:t>
          </a:r>
        </a:p>
      </dgm:t>
    </dgm:pt>
    <dgm:pt modelId="{61F78550-B9D9-4DD7-8AF5-7ACE443ECBD8}" type="parTrans" cxnId="{D966415C-89BC-4172-8D89-3F28C9A476AC}">
      <dgm:prSet/>
      <dgm:spPr/>
      <dgm:t>
        <a:bodyPr/>
        <a:lstStyle/>
        <a:p>
          <a:endParaRPr lang="en-US"/>
        </a:p>
      </dgm:t>
    </dgm:pt>
    <dgm:pt modelId="{DFEEED38-B7E4-49D5-BC69-0360AB849D39}" type="sibTrans" cxnId="{D966415C-89BC-4172-8D89-3F28C9A476AC}">
      <dgm:prSet/>
      <dgm:spPr/>
      <dgm:t>
        <a:bodyPr/>
        <a:lstStyle/>
        <a:p>
          <a:endParaRPr lang="en-US" dirty="0"/>
        </a:p>
      </dgm:t>
    </dgm:pt>
    <dgm:pt modelId="{2403645E-FFCF-4820-9833-F0E18F413B09}">
      <dgm:prSet phldrT="[Text]" custT="1"/>
      <dgm:spPr/>
      <dgm:t>
        <a:bodyPr/>
        <a:lstStyle/>
        <a:p>
          <a:r>
            <a:rPr lang="en-US" sz="3600" b="1" dirty="0" smtClean="0">
              <a:latin typeface="Georgia" pitchFamily="18" charset="0"/>
            </a:rPr>
            <a:t>HOW</a:t>
          </a:r>
          <a:endParaRPr lang="en-US" sz="3600" dirty="0">
            <a:latin typeface="Georgia" pitchFamily="18" charset="0"/>
          </a:endParaRPr>
        </a:p>
      </dgm:t>
    </dgm:pt>
    <dgm:pt modelId="{F7CF3A70-5879-491F-A151-AA747E690522}" type="parTrans" cxnId="{92ACE9EB-D062-4FC1-8D5F-9EDE553E1282}">
      <dgm:prSet/>
      <dgm:spPr/>
      <dgm:t>
        <a:bodyPr/>
        <a:lstStyle/>
        <a:p>
          <a:endParaRPr lang="en-US"/>
        </a:p>
      </dgm:t>
    </dgm:pt>
    <dgm:pt modelId="{838E6FEF-BB88-4F7B-91CA-C9ED70A33C2F}" type="sibTrans" cxnId="{92ACE9EB-D062-4FC1-8D5F-9EDE553E1282}">
      <dgm:prSet/>
      <dgm:spPr/>
      <dgm:t>
        <a:bodyPr/>
        <a:lstStyle/>
        <a:p>
          <a:endParaRPr lang="en-US" dirty="0"/>
        </a:p>
      </dgm:t>
    </dgm:pt>
    <dgm:pt modelId="{0213DE45-D59E-4006-A0B6-676D8426CCBC}">
      <dgm:prSet phldrT="[Text]" custT="1"/>
      <dgm:spPr/>
      <dgm:t>
        <a:bodyPr/>
        <a:lstStyle/>
        <a:p>
          <a:r>
            <a:rPr lang="en-US" sz="3200" b="1" dirty="0" smtClean="0">
              <a:latin typeface="Georgia" pitchFamily="18" charset="0"/>
            </a:rPr>
            <a:t>WHY</a:t>
          </a:r>
        </a:p>
      </dgm:t>
    </dgm:pt>
    <dgm:pt modelId="{23CA3913-C0AF-49CE-B64C-3FFB64758C85}" type="parTrans" cxnId="{0C7DB9D0-1038-4ACD-9B94-DB91CA1081A5}">
      <dgm:prSet/>
      <dgm:spPr/>
      <dgm:t>
        <a:bodyPr/>
        <a:lstStyle/>
        <a:p>
          <a:endParaRPr lang="en-US"/>
        </a:p>
      </dgm:t>
    </dgm:pt>
    <dgm:pt modelId="{C7E3BDEF-0BE6-418B-9964-42111AD06079}" type="sibTrans" cxnId="{0C7DB9D0-1038-4ACD-9B94-DB91CA1081A5}">
      <dgm:prSet/>
      <dgm:spPr/>
      <dgm:t>
        <a:bodyPr/>
        <a:lstStyle/>
        <a:p>
          <a:endParaRPr lang="en-US" dirty="0"/>
        </a:p>
      </dgm:t>
    </dgm:pt>
    <dgm:pt modelId="{2CE419CB-2894-4AEC-BBB4-045B26E9866B}" type="pres">
      <dgm:prSet presAssocID="{40514CC9-79EE-410E-ABBF-34ADD3CD68C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C5A985D-D81D-44FF-9EBD-DEF0BF19C460}" type="pres">
      <dgm:prSet presAssocID="{35B658C8-8183-45EA-A744-D80323E40CD5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3D8931-CD6B-472E-A725-6FEA909EF890}" type="pres">
      <dgm:prSet presAssocID="{35B658C8-8183-45EA-A744-D80323E40CD5}" presName="gear1srcNode" presStyleLbl="node1" presStyleIdx="0" presStyleCnt="3"/>
      <dgm:spPr/>
      <dgm:t>
        <a:bodyPr/>
        <a:lstStyle/>
        <a:p>
          <a:endParaRPr lang="en-US"/>
        </a:p>
      </dgm:t>
    </dgm:pt>
    <dgm:pt modelId="{6A280F4F-B774-47FB-A408-E5EA5272BE81}" type="pres">
      <dgm:prSet presAssocID="{35B658C8-8183-45EA-A744-D80323E40CD5}" presName="gear1dstNode" presStyleLbl="node1" presStyleIdx="0" presStyleCnt="3"/>
      <dgm:spPr/>
      <dgm:t>
        <a:bodyPr/>
        <a:lstStyle/>
        <a:p>
          <a:endParaRPr lang="en-US"/>
        </a:p>
      </dgm:t>
    </dgm:pt>
    <dgm:pt modelId="{D14E52AD-1370-4DDA-86CE-D2DD35918F88}" type="pres">
      <dgm:prSet presAssocID="{2403645E-FFCF-4820-9833-F0E18F413B09}" presName="gear2" presStyleLbl="node1" presStyleIdx="1" presStyleCnt="3" custScaleX="118571" custScaleY="11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1B1607-BD45-4BED-8247-5B659373C090}" type="pres">
      <dgm:prSet presAssocID="{2403645E-FFCF-4820-9833-F0E18F413B09}" presName="gear2srcNode" presStyleLbl="node1" presStyleIdx="1" presStyleCnt="3"/>
      <dgm:spPr/>
      <dgm:t>
        <a:bodyPr/>
        <a:lstStyle/>
        <a:p>
          <a:endParaRPr lang="en-US"/>
        </a:p>
      </dgm:t>
    </dgm:pt>
    <dgm:pt modelId="{06184019-980C-4F90-AF5E-B847B5DC335B}" type="pres">
      <dgm:prSet presAssocID="{2403645E-FFCF-4820-9833-F0E18F413B09}" presName="gear2dstNode" presStyleLbl="node1" presStyleIdx="1" presStyleCnt="3"/>
      <dgm:spPr/>
      <dgm:t>
        <a:bodyPr/>
        <a:lstStyle/>
        <a:p>
          <a:endParaRPr lang="en-US"/>
        </a:p>
      </dgm:t>
    </dgm:pt>
    <dgm:pt modelId="{34949FA4-0823-47E9-A2D7-04712AFE2F49}" type="pres">
      <dgm:prSet presAssocID="{0213DE45-D59E-4006-A0B6-676D8426CCBC}" presName="gear3" presStyleLbl="node1" presStyleIdx="2" presStyleCnt="3"/>
      <dgm:spPr/>
      <dgm:t>
        <a:bodyPr/>
        <a:lstStyle/>
        <a:p>
          <a:endParaRPr lang="en-US"/>
        </a:p>
      </dgm:t>
    </dgm:pt>
    <dgm:pt modelId="{EBAF5ED1-D7FF-444A-97D0-E34431708FDD}" type="pres">
      <dgm:prSet presAssocID="{0213DE45-D59E-4006-A0B6-676D8426CCBC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4D3D17-9AD6-47A5-92BE-EAA9EE369822}" type="pres">
      <dgm:prSet presAssocID="{0213DE45-D59E-4006-A0B6-676D8426CCBC}" presName="gear3srcNode" presStyleLbl="node1" presStyleIdx="2" presStyleCnt="3"/>
      <dgm:spPr/>
      <dgm:t>
        <a:bodyPr/>
        <a:lstStyle/>
        <a:p>
          <a:endParaRPr lang="en-US"/>
        </a:p>
      </dgm:t>
    </dgm:pt>
    <dgm:pt modelId="{F3499692-E0FA-4D30-AF4A-B465B5F4428B}" type="pres">
      <dgm:prSet presAssocID="{0213DE45-D59E-4006-A0B6-676D8426CCBC}" presName="gear3dstNode" presStyleLbl="node1" presStyleIdx="2" presStyleCnt="3"/>
      <dgm:spPr/>
      <dgm:t>
        <a:bodyPr/>
        <a:lstStyle/>
        <a:p>
          <a:endParaRPr lang="en-US"/>
        </a:p>
      </dgm:t>
    </dgm:pt>
    <dgm:pt modelId="{A4F19F2C-14EC-4235-87C6-966CA00DECBA}" type="pres">
      <dgm:prSet presAssocID="{DFEEED38-B7E4-49D5-BC69-0360AB849D39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162053D5-063A-47D1-8CE9-A9652FDCB5C6}" type="pres">
      <dgm:prSet presAssocID="{838E6FEF-BB88-4F7B-91CA-C9ED70A33C2F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15A70316-53B3-4CF9-9C46-20FA1E45A441}" type="pres">
      <dgm:prSet presAssocID="{C7E3BDEF-0BE6-418B-9964-42111AD06079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AA5F39C1-659D-442B-BE27-C39493202554}" type="presOf" srcId="{2403645E-FFCF-4820-9833-F0E18F413B09}" destId="{D14E52AD-1370-4DDA-86CE-D2DD35918F88}" srcOrd="0" destOrd="0" presId="urn:microsoft.com/office/officeart/2005/8/layout/gear1"/>
    <dgm:cxn modelId="{9CD56480-C5DA-4345-8E9A-E6C67B037BB6}" type="presOf" srcId="{40514CC9-79EE-410E-ABBF-34ADD3CD68C5}" destId="{2CE419CB-2894-4AEC-BBB4-045B26E9866B}" srcOrd="0" destOrd="0" presId="urn:microsoft.com/office/officeart/2005/8/layout/gear1"/>
    <dgm:cxn modelId="{CE439C40-9E06-4355-B2E1-DBFA53258274}" type="presOf" srcId="{C7E3BDEF-0BE6-418B-9964-42111AD06079}" destId="{15A70316-53B3-4CF9-9C46-20FA1E45A441}" srcOrd="0" destOrd="0" presId="urn:microsoft.com/office/officeart/2005/8/layout/gear1"/>
    <dgm:cxn modelId="{FC250BDB-8602-4CEE-9C28-FC3411A0A142}" type="presOf" srcId="{2403645E-FFCF-4820-9833-F0E18F413B09}" destId="{06184019-980C-4F90-AF5E-B847B5DC335B}" srcOrd="2" destOrd="0" presId="urn:microsoft.com/office/officeart/2005/8/layout/gear1"/>
    <dgm:cxn modelId="{0387850F-40AB-40D5-85F5-040342993A79}" type="presOf" srcId="{2403645E-FFCF-4820-9833-F0E18F413B09}" destId="{9D1B1607-BD45-4BED-8247-5B659373C090}" srcOrd="1" destOrd="0" presId="urn:microsoft.com/office/officeart/2005/8/layout/gear1"/>
    <dgm:cxn modelId="{9FF8DBFE-68AD-4DA7-93CB-38EE90F2B0E4}" type="presOf" srcId="{35B658C8-8183-45EA-A744-D80323E40CD5}" destId="{6A280F4F-B774-47FB-A408-E5EA5272BE81}" srcOrd="2" destOrd="0" presId="urn:microsoft.com/office/officeart/2005/8/layout/gear1"/>
    <dgm:cxn modelId="{D966415C-89BC-4172-8D89-3F28C9A476AC}" srcId="{40514CC9-79EE-410E-ABBF-34ADD3CD68C5}" destId="{35B658C8-8183-45EA-A744-D80323E40CD5}" srcOrd="0" destOrd="0" parTransId="{61F78550-B9D9-4DD7-8AF5-7ACE443ECBD8}" sibTransId="{DFEEED38-B7E4-49D5-BC69-0360AB849D39}"/>
    <dgm:cxn modelId="{7B1F2123-A511-4449-8E90-0BBBBB7EF4F2}" type="presOf" srcId="{35B658C8-8183-45EA-A744-D80323E40CD5}" destId="{AC5A985D-D81D-44FF-9EBD-DEF0BF19C460}" srcOrd="0" destOrd="0" presId="urn:microsoft.com/office/officeart/2005/8/layout/gear1"/>
    <dgm:cxn modelId="{50E12E93-A782-4925-9225-8E8FFFB57924}" type="presOf" srcId="{0213DE45-D59E-4006-A0B6-676D8426CCBC}" destId="{0F4D3D17-9AD6-47A5-92BE-EAA9EE369822}" srcOrd="2" destOrd="0" presId="urn:microsoft.com/office/officeart/2005/8/layout/gear1"/>
    <dgm:cxn modelId="{7B1BC479-5878-498F-A234-11E0C25F0FD6}" type="presOf" srcId="{838E6FEF-BB88-4F7B-91CA-C9ED70A33C2F}" destId="{162053D5-063A-47D1-8CE9-A9652FDCB5C6}" srcOrd="0" destOrd="0" presId="urn:microsoft.com/office/officeart/2005/8/layout/gear1"/>
    <dgm:cxn modelId="{92ACE9EB-D062-4FC1-8D5F-9EDE553E1282}" srcId="{40514CC9-79EE-410E-ABBF-34ADD3CD68C5}" destId="{2403645E-FFCF-4820-9833-F0E18F413B09}" srcOrd="1" destOrd="0" parTransId="{F7CF3A70-5879-491F-A151-AA747E690522}" sibTransId="{838E6FEF-BB88-4F7B-91CA-C9ED70A33C2F}"/>
    <dgm:cxn modelId="{A6ED31F1-AC91-46B3-BDC6-F9D05F4C40F6}" type="presOf" srcId="{0213DE45-D59E-4006-A0B6-676D8426CCBC}" destId="{F3499692-E0FA-4D30-AF4A-B465B5F4428B}" srcOrd="3" destOrd="0" presId="urn:microsoft.com/office/officeart/2005/8/layout/gear1"/>
    <dgm:cxn modelId="{3F01532D-2A36-443A-8B03-512DEA51D55F}" type="presOf" srcId="{0213DE45-D59E-4006-A0B6-676D8426CCBC}" destId="{34949FA4-0823-47E9-A2D7-04712AFE2F49}" srcOrd="0" destOrd="0" presId="urn:microsoft.com/office/officeart/2005/8/layout/gear1"/>
    <dgm:cxn modelId="{0C7DB9D0-1038-4ACD-9B94-DB91CA1081A5}" srcId="{40514CC9-79EE-410E-ABBF-34ADD3CD68C5}" destId="{0213DE45-D59E-4006-A0B6-676D8426CCBC}" srcOrd="2" destOrd="0" parTransId="{23CA3913-C0AF-49CE-B64C-3FFB64758C85}" sibTransId="{C7E3BDEF-0BE6-418B-9964-42111AD06079}"/>
    <dgm:cxn modelId="{0E85CE9A-D6BB-4999-9350-4F872BB0696A}" type="presOf" srcId="{DFEEED38-B7E4-49D5-BC69-0360AB849D39}" destId="{A4F19F2C-14EC-4235-87C6-966CA00DECBA}" srcOrd="0" destOrd="0" presId="urn:microsoft.com/office/officeart/2005/8/layout/gear1"/>
    <dgm:cxn modelId="{039B93A4-28A2-4EB1-B20B-594D14AC3E69}" type="presOf" srcId="{35B658C8-8183-45EA-A744-D80323E40CD5}" destId="{213D8931-CD6B-472E-A725-6FEA909EF890}" srcOrd="1" destOrd="0" presId="urn:microsoft.com/office/officeart/2005/8/layout/gear1"/>
    <dgm:cxn modelId="{425A99D2-5285-4732-8096-B1A8E269A7F7}" type="presOf" srcId="{0213DE45-D59E-4006-A0B6-676D8426CCBC}" destId="{EBAF5ED1-D7FF-444A-97D0-E34431708FDD}" srcOrd="1" destOrd="0" presId="urn:microsoft.com/office/officeart/2005/8/layout/gear1"/>
    <dgm:cxn modelId="{5BB998C0-2791-4DAE-8560-8FD899237BE7}" type="presParOf" srcId="{2CE419CB-2894-4AEC-BBB4-045B26E9866B}" destId="{AC5A985D-D81D-44FF-9EBD-DEF0BF19C460}" srcOrd="0" destOrd="0" presId="urn:microsoft.com/office/officeart/2005/8/layout/gear1"/>
    <dgm:cxn modelId="{85FD4598-C058-418E-8D2F-77B5611744B0}" type="presParOf" srcId="{2CE419CB-2894-4AEC-BBB4-045B26E9866B}" destId="{213D8931-CD6B-472E-A725-6FEA909EF890}" srcOrd="1" destOrd="0" presId="urn:microsoft.com/office/officeart/2005/8/layout/gear1"/>
    <dgm:cxn modelId="{591AE504-D45A-48E9-B2C8-DC351217ECF8}" type="presParOf" srcId="{2CE419CB-2894-4AEC-BBB4-045B26E9866B}" destId="{6A280F4F-B774-47FB-A408-E5EA5272BE81}" srcOrd="2" destOrd="0" presId="urn:microsoft.com/office/officeart/2005/8/layout/gear1"/>
    <dgm:cxn modelId="{09061FAF-5A45-487E-B55C-533E53566ADC}" type="presParOf" srcId="{2CE419CB-2894-4AEC-BBB4-045B26E9866B}" destId="{D14E52AD-1370-4DDA-86CE-D2DD35918F88}" srcOrd="3" destOrd="0" presId="urn:microsoft.com/office/officeart/2005/8/layout/gear1"/>
    <dgm:cxn modelId="{3ABC66C3-B0DF-41F5-9ED4-81F9D92ED1BD}" type="presParOf" srcId="{2CE419CB-2894-4AEC-BBB4-045B26E9866B}" destId="{9D1B1607-BD45-4BED-8247-5B659373C090}" srcOrd="4" destOrd="0" presId="urn:microsoft.com/office/officeart/2005/8/layout/gear1"/>
    <dgm:cxn modelId="{BE38BEB7-C909-4852-A709-7883D2223605}" type="presParOf" srcId="{2CE419CB-2894-4AEC-BBB4-045B26E9866B}" destId="{06184019-980C-4F90-AF5E-B847B5DC335B}" srcOrd="5" destOrd="0" presId="urn:microsoft.com/office/officeart/2005/8/layout/gear1"/>
    <dgm:cxn modelId="{706C093D-4587-42BD-AD30-BD755258158A}" type="presParOf" srcId="{2CE419CB-2894-4AEC-BBB4-045B26E9866B}" destId="{34949FA4-0823-47E9-A2D7-04712AFE2F49}" srcOrd="6" destOrd="0" presId="urn:microsoft.com/office/officeart/2005/8/layout/gear1"/>
    <dgm:cxn modelId="{27944CC9-1DD0-4917-B9A3-35712554081C}" type="presParOf" srcId="{2CE419CB-2894-4AEC-BBB4-045B26E9866B}" destId="{EBAF5ED1-D7FF-444A-97D0-E34431708FDD}" srcOrd="7" destOrd="0" presId="urn:microsoft.com/office/officeart/2005/8/layout/gear1"/>
    <dgm:cxn modelId="{3EBA6F3D-5B54-46E8-9A50-4C7364ED30F8}" type="presParOf" srcId="{2CE419CB-2894-4AEC-BBB4-045B26E9866B}" destId="{0F4D3D17-9AD6-47A5-92BE-EAA9EE369822}" srcOrd="8" destOrd="0" presId="urn:microsoft.com/office/officeart/2005/8/layout/gear1"/>
    <dgm:cxn modelId="{66B5E2EB-20BA-47E5-8BD4-EC74D3B9C793}" type="presParOf" srcId="{2CE419CB-2894-4AEC-BBB4-045B26E9866B}" destId="{F3499692-E0FA-4D30-AF4A-B465B5F4428B}" srcOrd="9" destOrd="0" presId="urn:microsoft.com/office/officeart/2005/8/layout/gear1"/>
    <dgm:cxn modelId="{CC339431-A067-41DA-9F58-B276E99D7B7A}" type="presParOf" srcId="{2CE419CB-2894-4AEC-BBB4-045B26E9866B}" destId="{A4F19F2C-14EC-4235-87C6-966CA00DECBA}" srcOrd="10" destOrd="0" presId="urn:microsoft.com/office/officeart/2005/8/layout/gear1"/>
    <dgm:cxn modelId="{A04B6FD6-A684-4C0A-A564-33DDAB247B79}" type="presParOf" srcId="{2CE419CB-2894-4AEC-BBB4-045B26E9866B}" destId="{162053D5-063A-47D1-8CE9-A9652FDCB5C6}" srcOrd="11" destOrd="0" presId="urn:microsoft.com/office/officeart/2005/8/layout/gear1"/>
    <dgm:cxn modelId="{6F66B6FE-4C37-48D8-A21B-FD03DC3604DF}" type="presParOf" srcId="{2CE419CB-2894-4AEC-BBB4-045B26E9866B}" destId="{15A70316-53B3-4CF9-9C46-20FA1E45A441}" srcOrd="12" destOrd="0" presId="urn:microsoft.com/office/officeart/2005/8/layout/gear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8A21E9-AA43-41F6-86F5-89618CCBB975}" type="doc">
      <dgm:prSet loTypeId="urn:microsoft.com/office/officeart/2011/layout/HexagonRadial" loCatId="cycle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30A11EE5-ABCB-4FB4-9AD5-559341A8902D}">
      <dgm:prSet phldrT="[Text]"/>
      <dgm:spPr/>
      <dgm:t>
        <a:bodyPr/>
        <a:lstStyle/>
        <a:p>
          <a:r>
            <a:rPr lang="en-US" b="1" dirty="0" smtClean="0"/>
            <a:t>Reduce Waste; Improve Processes; Delight Customers</a:t>
          </a:r>
          <a:endParaRPr lang="en-US" b="1" dirty="0"/>
        </a:p>
      </dgm:t>
    </dgm:pt>
    <dgm:pt modelId="{1A1BA8B7-8FC0-4CB8-9E59-403CD5991B6C}" type="parTrans" cxnId="{90F2512B-6A14-4EB9-9B88-D0C7A643B061}">
      <dgm:prSet/>
      <dgm:spPr/>
      <dgm:t>
        <a:bodyPr/>
        <a:lstStyle/>
        <a:p>
          <a:endParaRPr lang="en-US"/>
        </a:p>
      </dgm:t>
    </dgm:pt>
    <dgm:pt modelId="{FB1266EE-FDEC-417B-B860-F2E16784ACFD}" type="sibTrans" cxnId="{90F2512B-6A14-4EB9-9B88-D0C7A643B061}">
      <dgm:prSet/>
      <dgm:spPr/>
      <dgm:t>
        <a:bodyPr/>
        <a:lstStyle/>
        <a:p>
          <a:endParaRPr lang="en-US"/>
        </a:p>
      </dgm:t>
    </dgm:pt>
    <dgm:pt modelId="{330679D2-E500-4DB9-99BC-84DA1B35EEE8}">
      <dgm:prSet phldrT="[Text]"/>
      <dgm:spPr/>
      <dgm:t>
        <a:bodyPr/>
        <a:lstStyle/>
        <a:p>
          <a:r>
            <a:rPr lang="en-US" b="1" dirty="0" smtClean="0"/>
            <a:t>Define, Articulate Aim of Lean in Your Org.</a:t>
          </a:r>
          <a:endParaRPr lang="en-US" b="1" dirty="0"/>
        </a:p>
      </dgm:t>
    </dgm:pt>
    <dgm:pt modelId="{BF1D6DDF-9B9A-40A6-B45B-9C85ECF2D0C2}" type="parTrans" cxnId="{15858E17-BA8F-44E5-A207-67D75BC0DE46}">
      <dgm:prSet/>
      <dgm:spPr/>
      <dgm:t>
        <a:bodyPr/>
        <a:lstStyle/>
        <a:p>
          <a:endParaRPr lang="en-US"/>
        </a:p>
      </dgm:t>
    </dgm:pt>
    <dgm:pt modelId="{07B0F083-36E6-4ADE-9887-E73E7DA0908B}" type="sibTrans" cxnId="{15858E17-BA8F-44E5-A207-67D75BC0DE46}">
      <dgm:prSet/>
      <dgm:spPr/>
      <dgm:t>
        <a:bodyPr/>
        <a:lstStyle/>
        <a:p>
          <a:endParaRPr lang="en-US"/>
        </a:p>
      </dgm:t>
    </dgm:pt>
    <dgm:pt modelId="{DBDEDD08-98FF-43CD-AF06-68B9A62A93EB}">
      <dgm:prSet phldrT="[Text]"/>
      <dgm:spPr/>
      <dgm:t>
        <a:bodyPr/>
        <a:lstStyle/>
        <a:p>
          <a:r>
            <a:rPr lang="en-US" b="1" dirty="0" smtClean="0"/>
            <a:t>Develop </a:t>
          </a:r>
          <a:r>
            <a:rPr lang="en-US" b="1" dirty="0" err="1" smtClean="0"/>
            <a:t>Impl</a:t>
          </a:r>
          <a:r>
            <a:rPr lang="en-US" b="1" dirty="0" smtClean="0"/>
            <a:t>. Plan; Provide Training</a:t>
          </a:r>
          <a:endParaRPr lang="en-US" b="1" dirty="0"/>
        </a:p>
      </dgm:t>
    </dgm:pt>
    <dgm:pt modelId="{8D89CDB4-E3EF-4C31-9E75-885C905D8A8F}" type="parTrans" cxnId="{638851BD-F38E-40F9-B2B6-42DFD64A989E}">
      <dgm:prSet/>
      <dgm:spPr/>
      <dgm:t>
        <a:bodyPr/>
        <a:lstStyle/>
        <a:p>
          <a:endParaRPr lang="en-US"/>
        </a:p>
      </dgm:t>
    </dgm:pt>
    <dgm:pt modelId="{ADC957A6-4E64-404C-B0EB-7080666ABF3F}" type="sibTrans" cxnId="{638851BD-F38E-40F9-B2B6-42DFD64A989E}">
      <dgm:prSet/>
      <dgm:spPr/>
      <dgm:t>
        <a:bodyPr/>
        <a:lstStyle/>
        <a:p>
          <a:endParaRPr lang="en-US"/>
        </a:p>
      </dgm:t>
    </dgm:pt>
    <dgm:pt modelId="{111F9895-6617-40D7-860B-321306B04ACF}">
      <dgm:prSet phldrT="[Text]"/>
      <dgm:spPr/>
      <dgm:t>
        <a:bodyPr/>
        <a:lstStyle/>
        <a:p>
          <a:r>
            <a:rPr lang="en-US" b="1" dirty="0" smtClean="0"/>
            <a:t>Apply Training to Real World Situations</a:t>
          </a:r>
          <a:endParaRPr lang="en-US" b="1" dirty="0"/>
        </a:p>
      </dgm:t>
    </dgm:pt>
    <dgm:pt modelId="{71FDAC6C-8508-4987-9889-0DA25849989C}" type="parTrans" cxnId="{D81D2CEF-6E05-4512-BA9B-FF78EB474EFC}">
      <dgm:prSet/>
      <dgm:spPr/>
      <dgm:t>
        <a:bodyPr/>
        <a:lstStyle/>
        <a:p>
          <a:endParaRPr lang="en-US"/>
        </a:p>
      </dgm:t>
    </dgm:pt>
    <dgm:pt modelId="{94FB1E61-130B-4EA5-BCB8-9400149E11AD}" type="sibTrans" cxnId="{D81D2CEF-6E05-4512-BA9B-FF78EB474EFC}">
      <dgm:prSet/>
      <dgm:spPr/>
      <dgm:t>
        <a:bodyPr/>
        <a:lstStyle/>
        <a:p>
          <a:endParaRPr lang="en-US"/>
        </a:p>
      </dgm:t>
    </dgm:pt>
    <dgm:pt modelId="{29364CCA-91E1-4BD3-80CB-07A4220AFA88}">
      <dgm:prSet phldrT="[Text]"/>
      <dgm:spPr/>
      <dgm:t>
        <a:bodyPr/>
        <a:lstStyle/>
        <a:p>
          <a:r>
            <a:rPr lang="en-US" b="1" dirty="0" smtClean="0"/>
            <a:t>Coach/ Mentor; Modify as Necessary</a:t>
          </a:r>
          <a:endParaRPr lang="en-US" b="1" dirty="0"/>
        </a:p>
      </dgm:t>
    </dgm:pt>
    <dgm:pt modelId="{D527E54E-3820-4CE9-80CE-CCE2E92338D5}" type="parTrans" cxnId="{7D157E44-822A-42B6-BAFB-F424C234ED72}">
      <dgm:prSet/>
      <dgm:spPr/>
      <dgm:t>
        <a:bodyPr/>
        <a:lstStyle/>
        <a:p>
          <a:endParaRPr lang="en-US"/>
        </a:p>
      </dgm:t>
    </dgm:pt>
    <dgm:pt modelId="{E7C53016-D18C-454A-B3C9-8C84F1C55A7D}" type="sibTrans" cxnId="{7D157E44-822A-42B6-BAFB-F424C234ED72}">
      <dgm:prSet/>
      <dgm:spPr/>
      <dgm:t>
        <a:bodyPr/>
        <a:lstStyle/>
        <a:p>
          <a:endParaRPr lang="en-US"/>
        </a:p>
      </dgm:t>
    </dgm:pt>
    <dgm:pt modelId="{09B7BF72-96D7-4A4F-B7D4-2C6691F24EBA}">
      <dgm:prSet phldrT="[Text]"/>
      <dgm:spPr/>
      <dgm:t>
        <a:bodyPr/>
        <a:lstStyle/>
        <a:p>
          <a:r>
            <a:rPr lang="en-US" b="1" dirty="0" smtClean="0"/>
            <a:t>Measure Results; Continuously Improve</a:t>
          </a:r>
          <a:endParaRPr lang="en-US" b="1" dirty="0"/>
        </a:p>
      </dgm:t>
    </dgm:pt>
    <dgm:pt modelId="{76D6CE20-526F-4563-BEC0-C9FC1A8B676E}" type="parTrans" cxnId="{D3F781EA-86E0-43B1-A13E-6DE5E80B3582}">
      <dgm:prSet/>
      <dgm:spPr/>
      <dgm:t>
        <a:bodyPr/>
        <a:lstStyle/>
        <a:p>
          <a:endParaRPr lang="en-US"/>
        </a:p>
      </dgm:t>
    </dgm:pt>
    <dgm:pt modelId="{6CB42EF4-E02A-403A-8A42-3574FE2A69E8}" type="sibTrans" cxnId="{D3F781EA-86E0-43B1-A13E-6DE5E80B3582}">
      <dgm:prSet/>
      <dgm:spPr/>
      <dgm:t>
        <a:bodyPr/>
        <a:lstStyle/>
        <a:p>
          <a:endParaRPr lang="en-US"/>
        </a:p>
      </dgm:t>
    </dgm:pt>
    <dgm:pt modelId="{02CCC142-CFAF-47E4-938A-20E8FA6A2E00}">
      <dgm:prSet phldrT="[Text]"/>
      <dgm:spPr/>
      <dgm:t>
        <a:bodyPr/>
        <a:lstStyle/>
        <a:p>
          <a:r>
            <a:rPr lang="en-US" b="1" dirty="0" smtClean="0"/>
            <a:t>Lead by Example</a:t>
          </a:r>
          <a:endParaRPr lang="en-US" b="1" dirty="0"/>
        </a:p>
      </dgm:t>
    </dgm:pt>
    <dgm:pt modelId="{293414AD-1C80-46BB-8BD7-DBBBA684D473}" type="parTrans" cxnId="{965E2866-2BBC-444B-99C5-6CFE7EA2C022}">
      <dgm:prSet/>
      <dgm:spPr/>
      <dgm:t>
        <a:bodyPr/>
        <a:lstStyle/>
        <a:p>
          <a:endParaRPr lang="en-US"/>
        </a:p>
      </dgm:t>
    </dgm:pt>
    <dgm:pt modelId="{9BF5EFF4-1FED-49F8-AF34-196A4A9003D2}" type="sibTrans" cxnId="{965E2866-2BBC-444B-99C5-6CFE7EA2C022}">
      <dgm:prSet/>
      <dgm:spPr/>
      <dgm:t>
        <a:bodyPr/>
        <a:lstStyle/>
        <a:p>
          <a:endParaRPr lang="en-US"/>
        </a:p>
      </dgm:t>
    </dgm:pt>
    <dgm:pt modelId="{C4024BFB-F863-4B5C-9CF8-859ED554CC8A}" type="pres">
      <dgm:prSet presAssocID="{E78A21E9-AA43-41F6-86F5-89618CCBB97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E8E814A-994D-4ED4-80B9-E7F7FF32FF8E}" type="pres">
      <dgm:prSet presAssocID="{30A11EE5-ABCB-4FB4-9AD5-559341A8902D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6B993D20-F634-4D63-9DF4-F0F262AEBB94}" type="pres">
      <dgm:prSet presAssocID="{330679D2-E500-4DB9-99BC-84DA1B35EEE8}" presName="Accent1" presStyleCnt="0"/>
      <dgm:spPr/>
      <dgm:t>
        <a:bodyPr/>
        <a:lstStyle/>
        <a:p>
          <a:endParaRPr lang="en-US"/>
        </a:p>
      </dgm:t>
    </dgm:pt>
    <dgm:pt modelId="{6B4B53A8-4A4D-49B8-A493-C37A8C56F8D1}" type="pres">
      <dgm:prSet presAssocID="{330679D2-E500-4DB9-99BC-84DA1B35EEE8}" presName="Accent" presStyleLbl="bgShp" presStyleIdx="0" presStyleCnt="6"/>
      <dgm:spPr/>
      <dgm:t>
        <a:bodyPr/>
        <a:lstStyle/>
        <a:p>
          <a:endParaRPr lang="en-US"/>
        </a:p>
      </dgm:t>
    </dgm:pt>
    <dgm:pt modelId="{7EA881E5-B64B-43E3-A9B8-0EE9EBC441F8}" type="pres">
      <dgm:prSet presAssocID="{330679D2-E500-4DB9-99BC-84DA1B35EEE8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397909-2709-41A4-9BC0-741EE3BC29E4}" type="pres">
      <dgm:prSet presAssocID="{DBDEDD08-98FF-43CD-AF06-68B9A62A93EB}" presName="Accent2" presStyleCnt="0"/>
      <dgm:spPr/>
      <dgm:t>
        <a:bodyPr/>
        <a:lstStyle/>
        <a:p>
          <a:endParaRPr lang="en-US"/>
        </a:p>
      </dgm:t>
    </dgm:pt>
    <dgm:pt modelId="{9B9BD38D-CAFB-4BA7-9D30-03A9A724536E}" type="pres">
      <dgm:prSet presAssocID="{DBDEDD08-98FF-43CD-AF06-68B9A62A93EB}" presName="Accent" presStyleLbl="bgShp" presStyleIdx="1" presStyleCnt="6"/>
      <dgm:spPr/>
      <dgm:t>
        <a:bodyPr/>
        <a:lstStyle/>
        <a:p>
          <a:endParaRPr lang="en-US"/>
        </a:p>
      </dgm:t>
    </dgm:pt>
    <dgm:pt modelId="{8D7CEAC3-69E0-48BB-9E84-F553CE593047}" type="pres">
      <dgm:prSet presAssocID="{DBDEDD08-98FF-43CD-AF06-68B9A62A93EB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F58E7F-A611-4D6B-9BA7-54CA498E3F77}" type="pres">
      <dgm:prSet presAssocID="{111F9895-6617-40D7-860B-321306B04ACF}" presName="Accent3" presStyleCnt="0"/>
      <dgm:spPr/>
      <dgm:t>
        <a:bodyPr/>
        <a:lstStyle/>
        <a:p>
          <a:endParaRPr lang="en-US"/>
        </a:p>
      </dgm:t>
    </dgm:pt>
    <dgm:pt modelId="{6CA9591A-6634-454C-A52C-A1A13FB1E766}" type="pres">
      <dgm:prSet presAssocID="{111F9895-6617-40D7-860B-321306B04ACF}" presName="Accent" presStyleLbl="bgShp" presStyleIdx="2" presStyleCnt="6"/>
      <dgm:spPr/>
      <dgm:t>
        <a:bodyPr/>
        <a:lstStyle/>
        <a:p>
          <a:endParaRPr lang="en-US"/>
        </a:p>
      </dgm:t>
    </dgm:pt>
    <dgm:pt modelId="{6745A60F-3A9E-4A36-BDCD-993C985670A7}" type="pres">
      <dgm:prSet presAssocID="{111F9895-6617-40D7-860B-321306B04ACF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C3C3D2-C1EB-4A38-BE71-F124AC7CDD6D}" type="pres">
      <dgm:prSet presAssocID="{29364CCA-91E1-4BD3-80CB-07A4220AFA88}" presName="Accent4" presStyleCnt="0"/>
      <dgm:spPr/>
      <dgm:t>
        <a:bodyPr/>
        <a:lstStyle/>
        <a:p>
          <a:endParaRPr lang="en-US"/>
        </a:p>
      </dgm:t>
    </dgm:pt>
    <dgm:pt modelId="{8A66094B-1F18-457B-ACE2-9FAD4BE88BB2}" type="pres">
      <dgm:prSet presAssocID="{29364CCA-91E1-4BD3-80CB-07A4220AFA88}" presName="Accent" presStyleLbl="bgShp" presStyleIdx="3" presStyleCnt="6"/>
      <dgm:spPr/>
      <dgm:t>
        <a:bodyPr/>
        <a:lstStyle/>
        <a:p>
          <a:endParaRPr lang="en-US"/>
        </a:p>
      </dgm:t>
    </dgm:pt>
    <dgm:pt modelId="{B6270E2B-4EA6-40EC-8F44-680902660B66}" type="pres">
      <dgm:prSet presAssocID="{29364CCA-91E1-4BD3-80CB-07A4220AFA88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0E4114-43A6-42C2-AF15-3974BEF65D7E}" type="pres">
      <dgm:prSet presAssocID="{09B7BF72-96D7-4A4F-B7D4-2C6691F24EBA}" presName="Accent5" presStyleCnt="0"/>
      <dgm:spPr/>
      <dgm:t>
        <a:bodyPr/>
        <a:lstStyle/>
        <a:p>
          <a:endParaRPr lang="en-US"/>
        </a:p>
      </dgm:t>
    </dgm:pt>
    <dgm:pt modelId="{858A738E-AECF-4173-B23A-784E7E3BE358}" type="pres">
      <dgm:prSet presAssocID="{09B7BF72-96D7-4A4F-B7D4-2C6691F24EBA}" presName="Accent" presStyleLbl="bgShp" presStyleIdx="4" presStyleCnt="6"/>
      <dgm:spPr/>
      <dgm:t>
        <a:bodyPr/>
        <a:lstStyle/>
        <a:p>
          <a:endParaRPr lang="en-US"/>
        </a:p>
      </dgm:t>
    </dgm:pt>
    <dgm:pt modelId="{3E164900-F17A-45CD-89FC-516EEE2EAC0C}" type="pres">
      <dgm:prSet presAssocID="{09B7BF72-96D7-4A4F-B7D4-2C6691F24EBA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21B94A-4624-4765-A84C-CED8106A4641}" type="pres">
      <dgm:prSet presAssocID="{02CCC142-CFAF-47E4-938A-20E8FA6A2E00}" presName="Accent6" presStyleCnt="0"/>
      <dgm:spPr/>
      <dgm:t>
        <a:bodyPr/>
        <a:lstStyle/>
        <a:p>
          <a:endParaRPr lang="en-US"/>
        </a:p>
      </dgm:t>
    </dgm:pt>
    <dgm:pt modelId="{A7A89CCE-DA68-4002-9577-2385DD1B46A6}" type="pres">
      <dgm:prSet presAssocID="{02CCC142-CFAF-47E4-938A-20E8FA6A2E00}" presName="Accent" presStyleLbl="bgShp" presStyleIdx="5" presStyleCnt="6"/>
      <dgm:spPr>
        <a:solidFill>
          <a:srgbClr val="E8D0D0"/>
        </a:solidFill>
      </dgm:spPr>
      <dgm:t>
        <a:bodyPr/>
        <a:lstStyle/>
        <a:p>
          <a:endParaRPr lang="en-US"/>
        </a:p>
      </dgm:t>
    </dgm:pt>
    <dgm:pt modelId="{C6691BD5-79A1-4E67-9660-6F80D4B4A144}" type="pres">
      <dgm:prSet presAssocID="{02CCC142-CFAF-47E4-938A-20E8FA6A2E00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3107B17-FA67-4D16-9A96-0A238C59FF50}" type="presOf" srcId="{02CCC142-CFAF-47E4-938A-20E8FA6A2E00}" destId="{C6691BD5-79A1-4E67-9660-6F80D4B4A144}" srcOrd="0" destOrd="0" presId="urn:microsoft.com/office/officeart/2011/layout/HexagonRadial"/>
    <dgm:cxn modelId="{D81D2CEF-6E05-4512-BA9B-FF78EB474EFC}" srcId="{30A11EE5-ABCB-4FB4-9AD5-559341A8902D}" destId="{111F9895-6617-40D7-860B-321306B04ACF}" srcOrd="2" destOrd="0" parTransId="{71FDAC6C-8508-4987-9889-0DA25849989C}" sibTransId="{94FB1E61-130B-4EA5-BCB8-9400149E11AD}"/>
    <dgm:cxn modelId="{43729278-A58D-4E2C-8C5A-A3C3F391292A}" type="presOf" srcId="{09B7BF72-96D7-4A4F-B7D4-2C6691F24EBA}" destId="{3E164900-F17A-45CD-89FC-516EEE2EAC0C}" srcOrd="0" destOrd="0" presId="urn:microsoft.com/office/officeart/2011/layout/HexagonRadial"/>
    <dgm:cxn modelId="{D3F781EA-86E0-43B1-A13E-6DE5E80B3582}" srcId="{30A11EE5-ABCB-4FB4-9AD5-559341A8902D}" destId="{09B7BF72-96D7-4A4F-B7D4-2C6691F24EBA}" srcOrd="4" destOrd="0" parTransId="{76D6CE20-526F-4563-BEC0-C9FC1A8B676E}" sibTransId="{6CB42EF4-E02A-403A-8A42-3574FE2A69E8}"/>
    <dgm:cxn modelId="{E9DA90AB-2BAE-42CB-9E10-0939B4F64E8E}" type="presOf" srcId="{29364CCA-91E1-4BD3-80CB-07A4220AFA88}" destId="{B6270E2B-4EA6-40EC-8F44-680902660B66}" srcOrd="0" destOrd="0" presId="urn:microsoft.com/office/officeart/2011/layout/HexagonRadial"/>
    <dgm:cxn modelId="{965E2866-2BBC-444B-99C5-6CFE7EA2C022}" srcId="{30A11EE5-ABCB-4FB4-9AD5-559341A8902D}" destId="{02CCC142-CFAF-47E4-938A-20E8FA6A2E00}" srcOrd="5" destOrd="0" parTransId="{293414AD-1C80-46BB-8BD7-DBBBA684D473}" sibTransId="{9BF5EFF4-1FED-49F8-AF34-196A4A9003D2}"/>
    <dgm:cxn modelId="{15858E17-BA8F-44E5-A207-67D75BC0DE46}" srcId="{30A11EE5-ABCB-4FB4-9AD5-559341A8902D}" destId="{330679D2-E500-4DB9-99BC-84DA1B35EEE8}" srcOrd="0" destOrd="0" parTransId="{BF1D6DDF-9B9A-40A6-B45B-9C85ECF2D0C2}" sibTransId="{07B0F083-36E6-4ADE-9887-E73E7DA0908B}"/>
    <dgm:cxn modelId="{7D157E44-822A-42B6-BAFB-F424C234ED72}" srcId="{30A11EE5-ABCB-4FB4-9AD5-559341A8902D}" destId="{29364CCA-91E1-4BD3-80CB-07A4220AFA88}" srcOrd="3" destOrd="0" parTransId="{D527E54E-3820-4CE9-80CE-CCE2E92338D5}" sibTransId="{E7C53016-D18C-454A-B3C9-8C84F1C55A7D}"/>
    <dgm:cxn modelId="{C1CFDABF-83C1-479E-837F-B3B74CAB5EF7}" type="presOf" srcId="{111F9895-6617-40D7-860B-321306B04ACF}" destId="{6745A60F-3A9E-4A36-BDCD-993C985670A7}" srcOrd="0" destOrd="0" presId="urn:microsoft.com/office/officeart/2011/layout/HexagonRadial"/>
    <dgm:cxn modelId="{372705ED-EC20-4087-85E3-9C67397A8947}" type="presOf" srcId="{E78A21E9-AA43-41F6-86F5-89618CCBB975}" destId="{C4024BFB-F863-4B5C-9CF8-859ED554CC8A}" srcOrd="0" destOrd="0" presId="urn:microsoft.com/office/officeart/2011/layout/HexagonRadial"/>
    <dgm:cxn modelId="{D0A90DE5-6DAE-4FE3-9A9A-D177D4C5F4F0}" type="presOf" srcId="{DBDEDD08-98FF-43CD-AF06-68B9A62A93EB}" destId="{8D7CEAC3-69E0-48BB-9E84-F553CE593047}" srcOrd="0" destOrd="0" presId="urn:microsoft.com/office/officeart/2011/layout/HexagonRadial"/>
    <dgm:cxn modelId="{638851BD-F38E-40F9-B2B6-42DFD64A989E}" srcId="{30A11EE5-ABCB-4FB4-9AD5-559341A8902D}" destId="{DBDEDD08-98FF-43CD-AF06-68B9A62A93EB}" srcOrd="1" destOrd="0" parTransId="{8D89CDB4-E3EF-4C31-9E75-885C905D8A8F}" sibTransId="{ADC957A6-4E64-404C-B0EB-7080666ABF3F}"/>
    <dgm:cxn modelId="{04387D8A-6D54-4272-811A-2FC206AC1E65}" type="presOf" srcId="{30A11EE5-ABCB-4FB4-9AD5-559341A8902D}" destId="{0E8E814A-994D-4ED4-80B9-E7F7FF32FF8E}" srcOrd="0" destOrd="0" presId="urn:microsoft.com/office/officeart/2011/layout/HexagonRadial"/>
    <dgm:cxn modelId="{E6041FF8-E2DB-4B73-93F9-EADD19AE8A37}" type="presOf" srcId="{330679D2-E500-4DB9-99BC-84DA1B35EEE8}" destId="{7EA881E5-B64B-43E3-A9B8-0EE9EBC441F8}" srcOrd="0" destOrd="0" presId="urn:microsoft.com/office/officeart/2011/layout/HexagonRadial"/>
    <dgm:cxn modelId="{90F2512B-6A14-4EB9-9B88-D0C7A643B061}" srcId="{E78A21E9-AA43-41F6-86F5-89618CCBB975}" destId="{30A11EE5-ABCB-4FB4-9AD5-559341A8902D}" srcOrd="0" destOrd="0" parTransId="{1A1BA8B7-8FC0-4CB8-9E59-403CD5991B6C}" sibTransId="{FB1266EE-FDEC-417B-B860-F2E16784ACFD}"/>
    <dgm:cxn modelId="{4B3D49F1-B412-4121-9706-25BD7121660F}" type="presParOf" srcId="{C4024BFB-F863-4B5C-9CF8-859ED554CC8A}" destId="{0E8E814A-994D-4ED4-80B9-E7F7FF32FF8E}" srcOrd="0" destOrd="0" presId="urn:microsoft.com/office/officeart/2011/layout/HexagonRadial"/>
    <dgm:cxn modelId="{859693B5-ED6F-4671-866D-6A42847A60A5}" type="presParOf" srcId="{C4024BFB-F863-4B5C-9CF8-859ED554CC8A}" destId="{6B993D20-F634-4D63-9DF4-F0F262AEBB94}" srcOrd="1" destOrd="0" presId="urn:microsoft.com/office/officeart/2011/layout/HexagonRadial"/>
    <dgm:cxn modelId="{BE648245-A133-44FD-B863-70A83A1D3C21}" type="presParOf" srcId="{6B993D20-F634-4D63-9DF4-F0F262AEBB94}" destId="{6B4B53A8-4A4D-49B8-A493-C37A8C56F8D1}" srcOrd="0" destOrd="0" presId="urn:microsoft.com/office/officeart/2011/layout/HexagonRadial"/>
    <dgm:cxn modelId="{0418FB01-8FAF-401C-9CA8-62A3B35726A2}" type="presParOf" srcId="{C4024BFB-F863-4B5C-9CF8-859ED554CC8A}" destId="{7EA881E5-B64B-43E3-A9B8-0EE9EBC441F8}" srcOrd="2" destOrd="0" presId="urn:microsoft.com/office/officeart/2011/layout/HexagonRadial"/>
    <dgm:cxn modelId="{B3F15198-BC09-433D-BF09-8B3E24989C5C}" type="presParOf" srcId="{C4024BFB-F863-4B5C-9CF8-859ED554CC8A}" destId="{2A397909-2709-41A4-9BC0-741EE3BC29E4}" srcOrd="3" destOrd="0" presId="urn:microsoft.com/office/officeart/2011/layout/HexagonRadial"/>
    <dgm:cxn modelId="{B93F4BA4-D5AF-4276-8BE3-A477FA244B03}" type="presParOf" srcId="{2A397909-2709-41A4-9BC0-741EE3BC29E4}" destId="{9B9BD38D-CAFB-4BA7-9D30-03A9A724536E}" srcOrd="0" destOrd="0" presId="urn:microsoft.com/office/officeart/2011/layout/HexagonRadial"/>
    <dgm:cxn modelId="{62E3D1E1-D3AE-4AD5-A219-A1A99C23D067}" type="presParOf" srcId="{C4024BFB-F863-4B5C-9CF8-859ED554CC8A}" destId="{8D7CEAC3-69E0-48BB-9E84-F553CE593047}" srcOrd="4" destOrd="0" presId="urn:microsoft.com/office/officeart/2011/layout/HexagonRadial"/>
    <dgm:cxn modelId="{480EE2BC-B8C6-4EA5-BB21-066DBE631ED2}" type="presParOf" srcId="{C4024BFB-F863-4B5C-9CF8-859ED554CC8A}" destId="{7AF58E7F-A611-4D6B-9BA7-54CA498E3F77}" srcOrd="5" destOrd="0" presId="urn:microsoft.com/office/officeart/2011/layout/HexagonRadial"/>
    <dgm:cxn modelId="{6B0990D9-FB3B-4EE5-B7BC-0F1FA78283EA}" type="presParOf" srcId="{7AF58E7F-A611-4D6B-9BA7-54CA498E3F77}" destId="{6CA9591A-6634-454C-A52C-A1A13FB1E766}" srcOrd="0" destOrd="0" presId="urn:microsoft.com/office/officeart/2011/layout/HexagonRadial"/>
    <dgm:cxn modelId="{2808F66C-E00A-489C-B498-5DFA9A40B30A}" type="presParOf" srcId="{C4024BFB-F863-4B5C-9CF8-859ED554CC8A}" destId="{6745A60F-3A9E-4A36-BDCD-993C985670A7}" srcOrd="6" destOrd="0" presId="urn:microsoft.com/office/officeart/2011/layout/HexagonRadial"/>
    <dgm:cxn modelId="{C6FA5E70-F09E-4B2C-A6BF-369F75F4F2A4}" type="presParOf" srcId="{C4024BFB-F863-4B5C-9CF8-859ED554CC8A}" destId="{AFC3C3D2-C1EB-4A38-BE71-F124AC7CDD6D}" srcOrd="7" destOrd="0" presId="urn:microsoft.com/office/officeart/2011/layout/HexagonRadial"/>
    <dgm:cxn modelId="{0F04111D-2694-4855-B8E9-6664B9650600}" type="presParOf" srcId="{AFC3C3D2-C1EB-4A38-BE71-F124AC7CDD6D}" destId="{8A66094B-1F18-457B-ACE2-9FAD4BE88BB2}" srcOrd="0" destOrd="0" presId="urn:microsoft.com/office/officeart/2011/layout/HexagonRadial"/>
    <dgm:cxn modelId="{EC87346A-2F95-4B93-9BBB-9E6EBEC94B44}" type="presParOf" srcId="{C4024BFB-F863-4B5C-9CF8-859ED554CC8A}" destId="{B6270E2B-4EA6-40EC-8F44-680902660B66}" srcOrd="8" destOrd="0" presId="urn:microsoft.com/office/officeart/2011/layout/HexagonRadial"/>
    <dgm:cxn modelId="{C7D6D1CC-067F-4037-A36D-643BBEA94B89}" type="presParOf" srcId="{C4024BFB-F863-4B5C-9CF8-859ED554CC8A}" destId="{F60E4114-43A6-42C2-AF15-3974BEF65D7E}" srcOrd="9" destOrd="0" presId="urn:microsoft.com/office/officeart/2011/layout/HexagonRadial"/>
    <dgm:cxn modelId="{E35FAB28-04EE-468A-93C6-BFB4A8817081}" type="presParOf" srcId="{F60E4114-43A6-42C2-AF15-3974BEF65D7E}" destId="{858A738E-AECF-4173-B23A-784E7E3BE358}" srcOrd="0" destOrd="0" presId="urn:microsoft.com/office/officeart/2011/layout/HexagonRadial"/>
    <dgm:cxn modelId="{11623749-434A-407C-8A4E-1F48AA66585A}" type="presParOf" srcId="{C4024BFB-F863-4B5C-9CF8-859ED554CC8A}" destId="{3E164900-F17A-45CD-89FC-516EEE2EAC0C}" srcOrd="10" destOrd="0" presId="urn:microsoft.com/office/officeart/2011/layout/HexagonRadial"/>
    <dgm:cxn modelId="{A0AA1CDE-D000-46A1-B885-CBC86D80C437}" type="presParOf" srcId="{C4024BFB-F863-4B5C-9CF8-859ED554CC8A}" destId="{3E21B94A-4624-4765-A84C-CED8106A4641}" srcOrd="11" destOrd="0" presId="urn:microsoft.com/office/officeart/2011/layout/HexagonRadial"/>
    <dgm:cxn modelId="{35E604CA-B6EE-4CB3-B528-099FC2BC5EB3}" type="presParOf" srcId="{3E21B94A-4624-4765-A84C-CED8106A4641}" destId="{A7A89CCE-DA68-4002-9577-2385DD1B46A6}" srcOrd="0" destOrd="0" presId="urn:microsoft.com/office/officeart/2011/layout/HexagonRadial"/>
    <dgm:cxn modelId="{C7CA415F-F432-41F0-9693-C76AB5A918FA}" type="presParOf" srcId="{C4024BFB-F863-4B5C-9CF8-859ED554CC8A}" destId="{C6691BD5-79A1-4E67-9660-6F80D4B4A144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0.88136</cdr:x>
      <cdr:y>0.28637</cdr:y>
    </cdr:from>
    <cdr:to>
      <cdr:x>1</cdr:x>
      <cdr:y>0.37825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943599" y="890589"/>
          <a:ext cx="800100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0.88136</cdr:x>
      <cdr:y>0.28637</cdr:y>
    </cdr:from>
    <cdr:to>
      <cdr:x>1</cdr:x>
      <cdr:y>0.37825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943599" y="890589"/>
          <a:ext cx="800100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0.73475</cdr:x>
      <cdr:y>0.17817</cdr:y>
    </cdr:from>
    <cdr:to>
      <cdr:x>0.8308</cdr:x>
      <cdr:y>0.24249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276850" y="792957"/>
          <a:ext cx="689816" cy="286260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>
              <a:solidFill>
                <a:srgbClr val="00245D"/>
              </a:solidFill>
            </a:rPr>
            <a:t>+ 25.5%</a:t>
          </a:r>
        </a:p>
      </cdr:txBody>
    </cdr:sp>
  </cdr:relSizeAnchor>
  <cdr:relSizeAnchor xmlns:cdr="http://schemas.openxmlformats.org/drawingml/2006/chartDrawing">
    <cdr:from>
      <cdr:x>0.72414</cdr:x>
      <cdr:y>0.46923</cdr:y>
    </cdr:from>
    <cdr:to>
      <cdr:x>0.85343</cdr:x>
      <cdr:y>0.55193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5200650" y="2088357"/>
          <a:ext cx="928544" cy="3680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>
              <a:solidFill>
                <a:srgbClr val="FF0000"/>
              </a:solidFill>
            </a:rPr>
            <a:t>- 38.9%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0.68519</cdr:x>
      <cdr:y>0.13469</cdr:y>
    </cdr:from>
    <cdr:to>
      <cdr:x>0.93519</cdr:x>
      <cdr:y>0.48825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638800" y="609600"/>
          <a:ext cx="2057400" cy="1600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400" b="1" dirty="0" smtClean="0"/>
            <a:t>2008 – 2011</a:t>
          </a:r>
        </a:p>
        <a:p xmlns:a="http://schemas.openxmlformats.org/drawingml/2006/main">
          <a:pPr algn="ctr"/>
          <a:r>
            <a:rPr lang="en-US" sz="3600" b="1" dirty="0" smtClean="0">
              <a:solidFill>
                <a:srgbClr val="00B050"/>
              </a:solidFill>
            </a:rPr>
            <a:t>14%</a:t>
          </a:r>
        </a:p>
        <a:p xmlns:a="http://schemas.openxmlformats.org/drawingml/2006/main">
          <a:pPr algn="ctr"/>
          <a:r>
            <a:rPr lang="en-US" sz="2400" b="1" dirty="0" smtClean="0">
              <a:solidFill>
                <a:srgbClr val="00B050"/>
              </a:solidFill>
            </a:rPr>
            <a:t>Reduction</a:t>
          </a:r>
          <a:endParaRPr lang="en-US" sz="2400" b="1" dirty="0">
            <a:solidFill>
              <a:srgbClr val="00B050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0.68519</cdr:x>
      <cdr:y>0.13469</cdr:y>
    </cdr:from>
    <cdr:to>
      <cdr:x>0.93519</cdr:x>
      <cdr:y>0.48825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638800" y="609600"/>
          <a:ext cx="2057400" cy="1600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400" b="1" dirty="0" smtClean="0"/>
            <a:t>2008 – 2011</a:t>
          </a:r>
        </a:p>
        <a:p xmlns:a="http://schemas.openxmlformats.org/drawingml/2006/main">
          <a:pPr algn="ctr"/>
          <a:r>
            <a:rPr lang="en-US" sz="3600" b="1" dirty="0" smtClean="0">
              <a:solidFill>
                <a:srgbClr val="00B050"/>
              </a:solidFill>
            </a:rPr>
            <a:t>14%</a:t>
          </a:r>
        </a:p>
        <a:p xmlns:a="http://schemas.openxmlformats.org/drawingml/2006/main">
          <a:pPr algn="ctr"/>
          <a:r>
            <a:rPr lang="en-US" sz="2400" b="1" dirty="0" smtClean="0">
              <a:solidFill>
                <a:srgbClr val="00B050"/>
              </a:solidFill>
            </a:rPr>
            <a:t>Reduction</a:t>
          </a:r>
          <a:endParaRPr lang="en-US" sz="2400" b="1" dirty="0">
            <a:solidFill>
              <a:srgbClr val="00B050"/>
            </a:solidFill>
          </a:endParaRPr>
        </a:p>
      </cdr:txBody>
    </cdr:sp>
  </cdr:relSizeAnchor>
  <cdr:relSizeAnchor xmlns:cdr="http://schemas.openxmlformats.org/drawingml/2006/chartDrawing">
    <cdr:from>
      <cdr:x>0.15741</cdr:x>
      <cdr:y>0.69028</cdr:y>
    </cdr:from>
    <cdr:to>
      <cdr:x>1</cdr:x>
      <cdr:y>0.80814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295421" y="3124182"/>
          <a:ext cx="6934179" cy="5334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3600" dirty="0" smtClean="0">
              <a:solidFill>
                <a:schemeClr val="tx2">
                  <a:lumMod val="90000"/>
                  <a:lumOff val="10000"/>
                </a:schemeClr>
              </a:solidFill>
            </a:rPr>
            <a:t>Cost Avoidance of 13 Million Dollars</a:t>
          </a:r>
          <a:endParaRPr lang="en-US" sz="3600" dirty="0">
            <a:solidFill>
              <a:schemeClr val="tx2">
                <a:lumMod val="90000"/>
                <a:lumOff val="10000"/>
              </a:schemeClr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2865C49-9825-41D9-97D2-1FC177F14BD3}" type="datetimeFigureOut">
              <a:rPr lang="en-US"/>
              <a:pPr>
                <a:defRPr/>
              </a:pPr>
              <a:t>3/16/2012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125FC07-0A74-4808-8E88-4E3A95000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409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1963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1963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BCC2C73-AFFF-42B9-BF96-EF962B20935C}" type="datetimeFigureOut">
              <a:rPr lang="en-US"/>
              <a:pPr>
                <a:defRPr/>
              </a:pPr>
              <a:t>3/16/2012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387850"/>
            <a:ext cx="5559425" cy="4156075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1963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1963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7805ACC-0B97-4C12-8010-61897BA459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346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CD682-506B-48E8-8E92-454740981F12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E6753B-F56F-4076-9CDF-413E8F2DFCB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E6753B-F56F-4076-9CDF-413E8F2DFCB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805ACC-0B97-4C12-8010-61897BA459A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E6753B-F56F-4076-9CDF-413E8F2DFCB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021571E-532B-40B2-843B-683056D708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021571E-532B-40B2-843B-683056D708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E6753B-F56F-4076-9CDF-413E8F2DFCB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021571E-532B-40B2-843B-683056D708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021571E-532B-40B2-843B-683056D708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Title Slide</a:t>
            </a: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06CD125-AEF5-4A33-865C-EC665D652E7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Title Slide</a:t>
            </a: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06CD125-AEF5-4A33-865C-EC665D652E7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E6753B-F56F-4076-9CDF-413E8F2DFCB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Title Slide</a:t>
            </a: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06CD125-AEF5-4A33-865C-EC665D652E7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students come first!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805ACC-0B97-4C12-8010-61897BA459A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709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Let’s Get the Gears Turning!</a:t>
            </a: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90D48DF-CE9F-40E3-B814-125A77F94B6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itchFamily="34" charset="0"/>
              </a:rPr>
              <a:t>To cultivate a new way of thinking</a:t>
            </a:r>
          </a:p>
          <a:p>
            <a:pPr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itchFamily="34" charset="0"/>
              </a:rPr>
              <a:t> </a:t>
            </a: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itchFamily="34" charset="0"/>
              </a:rPr>
              <a:t>More Value, Less Waste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itchFamily="34" charset="0"/>
              </a:rPr>
              <a:t>To identify and eliminate waste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itchFamily="34" charset="0"/>
              </a:rPr>
              <a:t> To make our processes run smoother and move closer to </a:t>
            </a: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itchFamily="34" charset="0"/>
              </a:rPr>
              <a:t>IDEAL!!!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itchFamily="34" charset="0"/>
              </a:rPr>
              <a:t> To make our work (and our lives!) easier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itchFamily="34" charset="0"/>
              </a:rPr>
              <a:t> To help us meet or exceed our customer’s expectations</a:t>
            </a: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E6753B-F56F-4076-9CDF-413E8F2DFCB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E6753B-F56F-4076-9CDF-413E8F2DFCB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E6753B-F56F-4076-9CDF-413E8F2DFCB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85065-55E4-46A8-A3D5-65210357F2FE}" type="datetimeFigureOut">
              <a:rPr lang="en-US"/>
              <a:pPr>
                <a:defRPr/>
              </a:pPr>
              <a:t>3/16/2012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F0E6A-EA56-4728-9506-8ABAD504B0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6F035-ABA3-4187-9AA5-5846DB128EB4}" type="datetimeFigureOut">
              <a:rPr lang="en-US"/>
              <a:pPr>
                <a:defRPr/>
              </a:pPr>
              <a:t>3/16/2012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F6C0E-1187-4257-94C4-65CCCD69A3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0A869-9990-4937-B2B1-742ADB1722D1}" type="datetimeFigureOut">
              <a:rPr lang="en-US"/>
              <a:pPr>
                <a:defRPr/>
              </a:pPr>
              <a:t>3/16/2012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11C21-D740-4D52-9842-82B3FED1CF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6EEC7-1F44-40E9-B053-D6C5FA552B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D57B-0D01-41B6-B686-54A1D6B367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31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6EEC7-1F44-40E9-B053-D6C5FA552B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D57B-0D01-41B6-B686-54A1D6B367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168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6EEC7-1F44-40E9-B053-D6C5FA552B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D57B-0D01-41B6-B686-54A1D6B367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93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6EEC7-1F44-40E9-B053-D6C5FA552B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D57B-0D01-41B6-B686-54A1D6B367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062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6EEC7-1F44-40E9-B053-D6C5FA552B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D57B-0D01-41B6-B686-54A1D6B367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374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6EEC7-1F44-40E9-B053-D6C5FA552B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D57B-0D01-41B6-B686-54A1D6B367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28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6EEC7-1F44-40E9-B053-D6C5FA552B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D57B-0D01-41B6-B686-54A1D6B367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41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6EEC7-1F44-40E9-B053-D6C5FA552B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D57B-0D01-41B6-B686-54A1D6B367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794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F95ED-B456-41C5-AA2D-FCCF8DF44F5F}" type="datetimeFigureOut">
              <a:rPr lang="en-US"/>
              <a:pPr>
                <a:defRPr/>
              </a:pPr>
              <a:t>3/16/2012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3A5D1-C34F-45D4-9284-FC0B13B998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6EEC7-1F44-40E9-B053-D6C5FA552B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D57B-0D01-41B6-B686-54A1D6B367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318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6EEC7-1F44-40E9-B053-D6C5FA552B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D57B-0D01-41B6-B686-54A1D6B367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251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6EEC7-1F44-40E9-B053-D6C5FA552B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D57B-0D01-41B6-B686-54A1D6B367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635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96F79-7B9E-477B-9100-586E810A86C6}" type="datetimeFigureOut">
              <a:rPr lang="en-US"/>
              <a:pPr>
                <a:defRPr/>
              </a:pPr>
              <a:t>3/16/2012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988E1-FACF-4F3D-94E8-9ECC3C4C59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01010-1784-42D1-921B-5F0D6E85127B}" type="datetimeFigureOut">
              <a:rPr lang="en-US"/>
              <a:pPr>
                <a:defRPr/>
              </a:pPr>
              <a:t>3/16/2012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844CC-9CE5-4C63-A760-722872348C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65185-BA13-4970-B07E-E3A186685BD7}" type="datetimeFigureOut">
              <a:rPr lang="en-US"/>
              <a:pPr>
                <a:defRPr/>
              </a:pPr>
              <a:t>3/16/2012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C34F3-6A2E-48F7-B2E9-A4FB46CD5B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C14FA-3A09-499B-BB88-D3EBA93CFDC7}" type="datetimeFigureOut">
              <a:rPr lang="en-US"/>
              <a:pPr>
                <a:defRPr/>
              </a:pPr>
              <a:t>3/16/2012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FF0BF-D402-47AD-9983-EAA7A85E81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E9B83-6BE3-47E2-A3D7-70321E8BB9FC}" type="datetimeFigureOut">
              <a:rPr lang="en-US"/>
              <a:pPr>
                <a:defRPr/>
              </a:pPr>
              <a:t>3/16/2012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B8A2B-DF7C-4B5A-B2A8-83141D388F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F3E77-F1D3-45B2-B15C-80CEB57A8180}" type="datetimeFigureOut">
              <a:rPr lang="en-US"/>
              <a:pPr>
                <a:defRPr/>
              </a:pPr>
              <a:t>3/16/2012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766D3-42FC-47CA-8B82-703745F526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14189-BC29-4F8E-AA68-76BC3960687A}" type="datetimeFigureOut">
              <a:rPr lang="en-US"/>
              <a:pPr>
                <a:defRPr/>
              </a:pPr>
              <a:t>3/16/2012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2229A-3F94-48C9-9551-E11D55AEE2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0EF11F3-9CDB-4B44-8D25-B4A7B0EAA417}" type="datetimeFigureOut">
              <a:rPr lang="en-US"/>
              <a:pPr>
                <a:defRPr/>
              </a:pPr>
              <a:t>3/16/2012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57E333F-A8B6-438E-ADD9-D60BAAAE15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916EEC7-1F44-40E9-B053-D6C5FA552B9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3/16/2012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8A0D57B-0D01-41B6-B686-54A1D6B367B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1120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emf"/><Relationship Id="rId5" Type="http://schemas.openxmlformats.org/officeDocument/2006/relationships/oleObject" Target="../embeddings/Microsoft_Excel_97-2003_Worksheet2.xls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7.pn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 title card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 bwMode="white">
          <a:xfrm>
            <a:off x="6400800" y="6248400"/>
            <a:ext cx="2514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ym typeface="Symbol"/>
              </a:rPr>
              <a:t> 2012 Piedmont Technical College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609600" y="381000"/>
            <a:ext cx="7315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4400" b="1" dirty="0">
              <a:solidFill>
                <a:srgbClr val="00245D"/>
              </a:solidFill>
              <a:latin typeface="Trebuchet MS" pitchFamily="34" charset="0"/>
            </a:endParaRPr>
          </a:p>
          <a:p>
            <a:pPr marL="1314450" lvl="1" indent="-857250">
              <a:buFont typeface="Calibri" pitchFamily="34" charset="0"/>
              <a:buAutoNum type="romanUcPeriod"/>
            </a:pPr>
            <a:endParaRPr lang="en-US" sz="4400" dirty="0">
              <a:latin typeface="Calibri" pitchFamily="34" charset="0"/>
            </a:endParaRPr>
          </a:p>
          <a:p>
            <a:pPr marL="1314450" lvl="1" indent="-857250">
              <a:buFont typeface="Calibri" pitchFamily="34" charset="0"/>
              <a:buAutoNum type="romanUcPeriod"/>
            </a:pPr>
            <a:endParaRPr lang="en-US" sz="4400" b="1" dirty="0">
              <a:solidFill>
                <a:srgbClr val="00245D"/>
              </a:solidFill>
              <a:latin typeface="Trebuchet MS" pitchFamily="34" charset="0"/>
            </a:endParaRPr>
          </a:p>
          <a:p>
            <a:endParaRPr lang="en-US" b="1" dirty="0">
              <a:latin typeface="Calibri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876401239"/>
              </p:ext>
            </p:extLst>
          </p:nvPr>
        </p:nvGraphicFramePr>
        <p:xfrm>
          <a:off x="-838200" y="228600"/>
          <a:ext cx="97917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basic text slide cop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2" descr="Y:\mizell_m\PPT Slide Blanks\PP Slides_gradient bg\gri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114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0599" y="2276821"/>
            <a:ext cx="8153401" cy="2795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In manufacturing 100+ years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Toyota Production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System (TPS)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1980’s and Beyond – Service Industries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Remove WASTE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(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Muda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)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Culture Change</a:t>
            </a:r>
            <a:endParaRPr lang="en-US" sz="2400" b="1" i="1" dirty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1295400"/>
            <a:ext cx="7391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45D"/>
                </a:solidFill>
                <a:latin typeface="Georgia" pitchFamily="18" charset="0"/>
                <a:ea typeface="Hand Of Sean" pitchFamily="2" charset="-128"/>
              </a:rPr>
              <a:t>History of Lean</a:t>
            </a:r>
          </a:p>
          <a:p>
            <a:endParaRPr lang="en-US" b="1" dirty="0">
              <a:latin typeface="Arno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95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basic text slide cop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90600" y="2280285"/>
            <a:ext cx="86868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 Customer/Student Focus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 Studying Processes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 Identify/Removing Waste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 Root Cause(s), not “Symptoms”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 AIM: IDEAL State (Pursuit of Perfection)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Tools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: Observation, Value Stream Mapping,  A3, 5S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</p:txBody>
      </p:sp>
      <p:pic>
        <p:nvPicPr>
          <p:cNvPr id="5" name="Picture 2" descr="Y:\mizell_m\PP Slides_gradient bg\grid2.jpg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/>
          <a:stretch>
            <a:fillRect/>
          </a:stretch>
        </p:blipFill>
        <p:spPr bwMode="auto">
          <a:xfrm>
            <a:off x="2366" y="0"/>
            <a:ext cx="9134707" cy="1143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85800" y="1295400"/>
            <a:ext cx="7391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45D"/>
                </a:solidFill>
                <a:latin typeface="Georgia" pitchFamily="18" charset="0"/>
                <a:ea typeface="Hand Of Sean" pitchFamily="2" charset="-128"/>
              </a:rPr>
              <a:t>What PTC means by Lean</a:t>
            </a:r>
          </a:p>
          <a:p>
            <a:endParaRPr lang="en-US" b="1" dirty="0">
              <a:latin typeface="Arno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95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basic text slide cop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90600" y="2280285"/>
            <a:ext cx="78486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 The 7 Wastes of the TPS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 The </a:t>
            </a: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8</a:t>
            </a:r>
            <a:r>
              <a:rPr lang="en-US" sz="2400" b="1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th</a:t>
            </a: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Waste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– Unutilized KSAs</a:t>
            </a:r>
            <a:endParaRPr lang="en-US" sz="2400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 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At PTC, we:</a:t>
            </a:r>
          </a:p>
          <a:p>
            <a:pPr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Focus on the 7 Wastes</a:t>
            </a:r>
          </a:p>
          <a:p>
            <a:pPr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Combat the 8</a:t>
            </a:r>
            <a:r>
              <a:rPr lang="en-US" sz="2400" b="1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th</a:t>
            </a: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Waste by </a:t>
            </a:r>
          </a:p>
          <a:p>
            <a:pPr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	   Getting </a:t>
            </a:r>
            <a:r>
              <a:rPr lang="en-US" sz="2400" b="1" i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Everyone</a:t>
            </a: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Involved!</a:t>
            </a:r>
            <a:endParaRPr lang="en-US" sz="2400" b="1" i="1" dirty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1295400"/>
            <a:ext cx="7391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45D"/>
                </a:solidFill>
                <a:latin typeface="Georgia" pitchFamily="18" charset="0"/>
                <a:ea typeface="Hand Of Sean" pitchFamily="2" charset="-128"/>
              </a:rPr>
              <a:t>How Many “Wastes”?</a:t>
            </a:r>
          </a:p>
          <a:p>
            <a:endParaRPr lang="en-US" b="1" dirty="0">
              <a:latin typeface="Arno Pro" pitchFamily="18" charset="0"/>
            </a:endParaRPr>
          </a:p>
        </p:txBody>
      </p:sp>
      <p:pic>
        <p:nvPicPr>
          <p:cNvPr id="9" name="Picture 2" descr="Y:\mizell_m\PPT Slide Blanks\PP Slides_gradient bg\gri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114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4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sic text slide cop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2" descr="C:\Users\black_j\Desktop\muda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75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71600" y="3020291"/>
            <a:ext cx="3276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1.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Confusion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2.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Needless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Motion</a:t>
            </a:r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3.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Waiting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4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.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Processing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0" y="3020291"/>
            <a:ext cx="3276600" cy="1687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5.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Inventory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6.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Defects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7.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Over-production</a:t>
            </a:r>
          </a:p>
        </p:txBody>
      </p:sp>
    </p:spTree>
    <p:extLst>
      <p:ext uri="{BB962C8B-B14F-4D97-AF65-F5344CB8AC3E}">
        <p14:creationId xmlns:p14="http://schemas.microsoft.com/office/powerpoint/2010/main" val="137300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 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419100" y="381000"/>
            <a:ext cx="8305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Georgia" pitchFamily="18" charset="0"/>
              </a:rPr>
              <a:t>Lean Is/Is Not</a:t>
            </a:r>
            <a:endParaRPr lang="en-US" sz="4000" b="1" i="1" dirty="0">
              <a:solidFill>
                <a:schemeClr val="bg1"/>
              </a:solidFill>
              <a:latin typeface="Georgia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121785"/>
              </p:ext>
            </p:extLst>
          </p:nvPr>
        </p:nvGraphicFramePr>
        <p:xfrm>
          <a:off x="1066800" y="1828800"/>
          <a:ext cx="7010400" cy="403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</a:tblGrid>
              <a:tr h="43039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Is Not</a:t>
                      </a:r>
                      <a:endParaRPr lang="en-US" dirty="0"/>
                    </a:p>
                  </a:txBody>
                  <a:tcPr/>
                </a:tc>
              </a:tr>
              <a:tr h="3608209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A collection of tools that allow us to make </a:t>
                      </a:r>
                      <a:r>
                        <a:rPr lang="en-US" b="1" i="1" dirty="0" smtClean="0"/>
                        <a:t>data-driven</a:t>
                      </a:r>
                      <a:r>
                        <a:rPr lang="en-US" dirty="0" smtClean="0"/>
                        <a:t> decisions</a:t>
                      </a:r>
                      <a:endParaRPr lang="en-US" b="1" i="1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Part of a Continuous Improvement methodology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An</a:t>
                      </a:r>
                      <a:r>
                        <a:rPr lang="en-US" baseline="0" dirty="0" smtClean="0"/>
                        <a:t> approach that requires us to think and act differently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baseline="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baseline="0" dirty="0" smtClean="0"/>
                        <a:t> An endeavor that requires the cumulative knowledge, skills, and abilities of all involved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A strict</a:t>
                      </a:r>
                      <a:r>
                        <a:rPr lang="en-US" baseline="0" dirty="0" smtClean="0"/>
                        <a:t> cost-cutting strategy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baseline="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baseline="0" dirty="0" smtClean="0"/>
                        <a:t> A headcount reduction strategy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baseline="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baseline="0" dirty="0" smtClean="0"/>
                        <a:t> A short term “fix” or Band-Aid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baseline="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baseline="0" dirty="0" smtClean="0"/>
                        <a:t> A cookie-cutter approach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baseline="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baseline="0" dirty="0" smtClean="0"/>
                        <a:t> “The flavor of the month”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795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basic text slide cop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5705836"/>
              </p:ext>
            </p:extLst>
          </p:nvPr>
        </p:nvGraphicFramePr>
        <p:xfrm>
          <a:off x="416819" y="2057400"/>
          <a:ext cx="8305800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2133600"/>
                <a:gridCol w="2514600"/>
                <a:gridCol w="2514600"/>
              </a:tblGrid>
              <a:tr h="838200"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WHY: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smtClean="0">
                          <a:latin typeface="Georgia" pitchFamily="18" charset="0"/>
                        </a:rPr>
                        <a:t>Growth</a:t>
                      </a:r>
                      <a:endParaRPr lang="en-US" sz="2500" b="1" dirty="0">
                        <a:latin typeface="Georgia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smtClean="0">
                          <a:latin typeface="Georgia" pitchFamily="18" charset="0"/>
                        </a:rPr>
                        <a:t>Student</a:t>
                      </a:r>
                      <a:r>
                        <a:rPr lang="en-US" sz="2500" b="1" baseline="0" dirty="0" smtClean="0">
                          <a:latin typeface="Georgia" pitchFamily="18" charset="0"/>
                        </a:rPr>
                        <a:t> Experience</a:t>
                      </a:r>
                      <a:endParaRPr lang="en-US" sz="2500" b="1" dirty="0">
                        <a:latin typeface="Georgia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smtClean="0">
                          <a:latin typeface="Georgia" pitchFamily="18" charset="0"/>
                        </a:rPr>
                        <a:t>State Funding Cuts</a:t>
                      </a:r>
                      <a:endParaRPr lang="en-US" sz="2500" b="1" dirty="0">
                        <a:latin typeface="Georgia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Georgia" pitchFamily="18" charset="0"/>
                        </a:rPr>
                        <a:t>HOW:</a:t>
                      </a:r>
                      <a:endParaRPr lang="en-US" sz="1800" dirty="0">
                        <a:latin typeface="Georgia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IMPACT: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6DADF-2E3B-41E1-88A6-34C4900402A1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6" name="Picture 2" descr="Y:\mizell_m\PP Slides_gradient bg\grid2.jpg"/>
          <p:cNvPicPr>
            <a:picLocks noChangeAspect="1" noChangeArrowheads="1"/>
          </p:cNvPicPr>
          <p:nvPr/>
        </p:nvPicPr>
        <p:blipFill>
          <a:blip r:embed="rId4" cstate="print">
            <a:lum contrast="-20000"/>
          </a:blip>
          <a:srcRect/>
          <a:stretch>
            <a:fillRect/>
          </a:stretch>
        </p:blipFill>
        <p:spPr bwMode="auto">
          <a:xfrm>
            <a:off x="2366" y="0"/>
            <a:ext cx="9134707" cy="114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943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 template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Georgia" pitchFamily="18" charset="0"/>
                <a:ea typeface="+mn-ea"/>
                <a:cs typeface="+mn-cs"/>
              </a:rPr>
              <a:t>Desire to Grow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6DADF-2E3B-41E1-88A6-34C4900402A1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7064997"/>
              </p:ext>
            </p:extLst>
          </p:nvPr>
        </p:nvGraphicFramePr>
        <p:xfrm>
          <a:off x="457200" y="16764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0681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basic text slide cop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400" y="2209800"/>
            <a:ext cx="8458200" cy="483076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Recruitment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Retention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Satisfaction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Completion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Placement</a:t>
            </a:r>
          </a:p>
          <a:p>
            <a:endParaRPr lang="en-US" sz="2400" dirty="0" smtClean="0">
              <a:latin typeface="Georgia" pitchFamily="18" charset="0"/>
            </a:endParaRPr>
          </a:p>
          <a:p>
            <a:pPr>
              <a:buNone/>
            </a:pPr>
            <a:r>
              <a:rPr lang="en-US" sz="2400" b="1" dirty="0" smtClean="0">
                <a:solidFill>
                  <a:srgbClr val="00245D"/>
                </a:solidFill>
                <a:latin typeface="Georgia" pitchFamily="18" charset="0"/>
              </a:rPr>
              <a:t>Lessons Learned: 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00245D"/>
                </a:solidFill>
                <a:latin typeface="Georgia" pitchFamily="18" charset="0"/>
              </a:rPr>
              <a:t>	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Communication is Critical!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6DADF-2E3B-41E1-88A6-34C4900402A1}" type="slidenum">
              <a:rPr lang="en-US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8" name="Picture 2" descr="Y:\mizell_m\PPT Slide Blanks\PP Slides_gradient bg\grid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114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5800" y="12954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45D"/>
                </a:solidFill>
                <a:latin typeface="Georgia" pitchFamily="18" charset="0"/>
                <a:ea typeface="Hand Of Sean" pitchFamily="2" charset="-128"/>
              </a:rPr>
              <a:t>Student Experience</a:t>
            </a:r>
            <a:endParaRPr lang="en-US" b="1" dirty="0">
              <a:latin typeface="Arno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53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 template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Georgia" pitchFamily="18" charset="0"/>
                <a:ea typeface="+mn-ea"/>
                <a:cs typeface="+mn-cs"/>
              </a:rPr>
              <a:t>State Funding Cuts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6DADF-2E3B-41E1-88A6-34C4900402A1}" type="slidenum">
              <a:rPr lang="en-US"/>
              <a:pPr>
                <a:defRPr/>
              </a:pPr>
              <a:t>19</a:t>
            </a:fld>
            <a:endParaRPr lang="en-US" dirty="0"/>
          </a:p>
        </p:txBody>
      </p:sp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806368640"/>
              </p:ext>
            </p:extLst>
          </p:nvPr>
        </p:nvGraphicFramePr>
        <p:xfrm>
          <a:off x="266700" y="1676400"/>
          <a:ext cx="84201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0653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title card blank cop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Box 5"/>
          <p:cNvSpPr txBox="1">
            <a:spLocks noChangeArrowheads="1"/>
          </p:cNvSpPr>
          <p:nvPr/>
        </p:nvSpPr>
        <p:spPr bwMode="white">
          <a:xfrm>
            <a:off x="0" y="457200"/>
            <a:ext cx="91440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4400" b="1" dirty="0" smtClean="0">
              <a:solidFill>
                <a:schemeClr val="bg1"/>
              </a:solidFill>
              <a:latin typeface="Georgia" pitchFamily="18" charset="0"/>
            </a:endParaRPr>
          </a:p>
          <a:p>
            <a:pPr algn="ctr"/>
            <a:endParaRPr lang="en-US" sz="4400" b="1" dirty="0" smtClean="0">
              <a:solidFill>
                <a:schemeClr val="bg1"/>
              </a:solidFill>
              <a:latin typeface="Georgia" pitchFamily="18" charset="0"/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Georgia" pitchFamily="18" charset="0"/>
              </a:rPr>
              <a:t>LEAN IN HIGHER EDUCATION: How it Changed Our Culture</a:t>
            </a:r>
            <a:endParaRPr lang="en-US" sz="4000" b="1" dirty="0">
              <a:solidFill>
                <a:schemeClr val="bg1"/>
              </a:solidFill>
              <a:latin typeface="Georgia" pitchFamily="18" charset="0"/>
            </a:endParaRPr>
          </a:p>
          <a:p>
            <a:pPr algn="ctr"/>
            <a:endParaRPr lang="en-US" sz="3200" b="1" dirty="0">
              <a:solidFill>
                <a:schemeClr val="bg1"/>
              </a:solidFill>
              <a:latin typeface="Georgia" pitchFamily="18" charset="0"/>
            </a:endParaRPr>
          </a:p>
          <a:p>
            <a:endParaRPr lang="en-US" sz="2800" dirty="0">
              <a:latin typeface="Calibri" pitchFamily="34" charset="0"/>
            </a:endParaRPr>
          </a:p>
        </p:txBody>
      </p:sp>
      <p:sp>
        <p:nvSpPr>
          <p:cNvPr id="2" name="16-Point Star 1"/>
          <p:cNvSpPr/>
          <p:nvPr/>
        </p:nvSpPr>
        <p:spPr>
          <a:xfrm>
            <a:off x="381000" y="4419600"/>
            <a:ext cx="2895600" cy="2057400"/>
          </a:xfrm>
          <a:prstGeom prst="star1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Georgia" pitchFamily="18" charset="0"/>
              </a:rPr>
              <a:t>2012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Georgia" pitchFamily="18" charset="0"/>
              </a:rPr>
              <a:t>National  Bellwether Award Finalist </a:t>
            </a:r>
            <a:endParaRPr lang="en-US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72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 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5" name="Chart 4"/>
          <p:cNvGraphicFramePr/>
          <p:nvPr/>
        </p:nvGraphicFramePr>
        <p:xfrm>
          <a:off x="228600" y="1600200"/>
          <a:ext cx="8610600" cy="4724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Georgia" pitchFamily="18" charset="0"/>
                <a:ea typeface="+mn-ea"/>
                <a:cs typeface="+mn-cs"/>
              </a:rPr>
              <a:t>Student Enrollment vs. </a:t>
            </a:r>
            <a:br>
              <a:rPr lang="en-US" sz="3600" b="1" dirty="0" smtClean="0">
                <a:solidFill>
                  <a:schemeClr val="bg1"/>
                </a:solidFill>
                <a:latin typeface="Georgia" pitchFamily="18" charset="0"/>
                <a:ea typeface="+mn-ea"/>
                <a:cs typeface="+mn-cs"/>
              </a:rPr>
            </a:br>
            <a:r>
              <a:rPr lang="en-US" sz="3600" b="1" dirty="0" smtClean="0">
                <a:solidFill>
                  <a:schemeClr val="bg1"/>
                </a:solidFill>
                <a:latin typeface="Georgia" pitchFamily="18" charset="0"/>
                <a:ea typeface="+mn-ea"/>
                <a:cs typeface="+mn-cs"/>
              </a:rPr>
              <a:t>State Appropriation</a:t>
            </a:r>
            <a:endParaRPr lang="en-US" sz="3600" b="1" dirty="0">
              <a:solidFill>
                <a:schemeClr val="bg1"/>
              </a:solidFill>
              <a:latin typeface="Georg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basic text slide cop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3039879"/>
              </p:ext>
            </p:extLst>
          </p:nvPr>
        </p:nvGraphicFramePr>
        <p:xfrm>
          <a:off x="228600" y="2057400"/>
          <a:ext cx="8534400" cy="2895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4459"/>
                <a:gridCol w="2254541"/>
                <a:gridCol w="2590800"/>
                <a:gridCol w="2514600"/>
              </a:tblGrid>
              <a:tr h="925919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WHY:</a:t>
                      </a:r>
                      <a:endParaRPr lang="en-US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Growth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Georgi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Student</a:t>
                      </a: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Experience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Georgi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State Funding Cuts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Georgi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043763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Georgia" pitchFamily="18" charset="0"/>
                        </a:rPr>
                        <a:t>HOW:</a:t>
                      </a:r>
                      <a:endParaRPr lang="en-US" sz="2400" b="1" dirty="0">
                        <a:latin typeface="Georgia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Program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 Foundation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Georgia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Contextual Training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Georgia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Workbook Redesign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Georgia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925919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IMPACT: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0024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0024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00245D"/>
                    </a:solidFill>
                  </a:tcPr>
                </a:tc>
              </a:tr>
            </a:tbl>
          </a:graphicData>
        </a:graphic>
      </p:graphicFrame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6DADF-2E3B-41E1-88A6-34C4900402A1}" type="slidenum">
              <a:rPr lang="en-US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8" name="Picture 2" descr="Y:\mizell_m\PP Slides_gradient bg\grid2.jpg"/>
          <p:cNvPicPr>
            <a:picLocks noChangeAspect="1" noChangeArrowheads="1"/>
          </p:cNvPicPr>
          <p:nvPr/>
        </p:nvPicPr>
        <p:blipFill>
          <a:blip r:embed="rId4" cstate="print">
            <a:lum contrast="-20000"/>
          </a:blip>
          <a:srcRect/>
          <a:stretch>
            <a:fillRect/>
          </a:stretch>
        </p:blipFill>
        <p:spPr bwMode="auto">
          <a:xfrm>
            <a:off x="2366" y="0"/>
            <a:ext cx="9134707" cy="114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945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basic text slide cop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45573" y="2133600"/>
            <a:ext cx="47590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“Lean 101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”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Learned to Identify Waste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Est. Lean Steering Committee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SCMEP Trained Core Group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Internal PTC Trainers Selected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</a:endParaRPr>
          </a:p>
        </p:txBody>
      </p:sp>
      <p:pic>
        <p:nvPicPr>
          <p:cNvPr id="9" name="Picture 2" descr="Y:\mizell_m\PPT Slide Blanks\PP Slides_gradient bg\gri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114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5800" y="12954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45D"/>
                </a:solidFill>
                <a:latin typeface="Georgia" pitchFamily="18" charset="0"/>
                <a:ea typeface="Hand Of Sean" pitchFamily="2" charset="-128"/>
              </a:rPr>
              <a:t>Program Foundation</a:t>
            </a:r>
            <a:endParaRPr lang="en-US" b="1" dirty="0">
              <a:latin typeface="Arno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95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basic text slide cop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66800" y="2133600"/>
            <a:ext cx="5181600" cy="3903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16-hour PTC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Lean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Class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Taught by Internal Trainers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marL="0"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(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3) LEAN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Projects/Person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marL="0"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Coached by PTC Lean Grad. </a:t>
            </a:r>
          </a:p>
          <a:p>
            <a:pPr marL="0"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Faculty/Staff Expectations</a:t>
            </a:r>
          </a:p>
          <a:p>
            <a:pPr marL="0"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</a:endParaRPr>
          </a:p>
        </p:txBody>
      </p:sp>
      <p:pic>
        <p:nvPicPr>
          <p:cNvPr id="8" name="Picture 2" descr="Y:\mizell_m\PP Slides_gradient bg\grid2.jpg"/>
          <p:cNvPicPr>
            <a:picLocks noChangeAspect="1" noChangeArrowheads="1"/>
          </p:cNvPicPr>
          <p:nvPr/>
        </p:nvPicPr>
        <p:blipFill>
          <a:blip r:embed="rId4" cstate="print">
            <a:lum contrast="-20000"/>
          </a:blip>
          <a:srcRect/>
          <a:stretch>
            <a:fillRect/>
          </a:stretch>
        </p:blipFill>
        <p:spPr bwMode="auto">
          <a:xfrm>
            <a:off x="2366" y="0"/>
            <a:ext cx="9134707" cy="1143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85800" y="12954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45D"/>
                </a:solidFill>
                <a:latin typeface="Georgia" pitchFamily="18" charset="0"/>
                <a:ea typeface="Hand Of Sean" pitchFamily="2" charset="-128"/>
              </a:rPr>
              <a:t>Contextual Training</a:t>
            </a:r>
            <a:endParaRPr lang="en-US" b="1" dirty="0">
              <a:latin typeface="Arno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000">
        <p:fade/>
      </p:transition>
    </mc:Choice>
    <mc:Fallback xmlns="">
      <p:transition spd="med" advTm="1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sic text slide cop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61555" y="1429657"/>
            <a:ext cx="7467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00245D"/>
                </a:solidFill>
                <a:latin typeface="Georgia" pitchFamily="18" charset="0"/>
              </a:rPr>
              <a:t>INNOVATION: Workbook Redesign</a:t>
            </a:r>
            <a:endParaRPr lang="en-US" sz="4000" dirty="0"/>
          </a:p>
        </p:txBody>
      </p:sp>
      <p:sp>
        <p:nvSpPr>
          <p:cNvPr id="6" name="Content Placeholder 5"/>
          <p:cNvSpPr txBox="1">
            <a:spLocks/>
          </p:cNvSpPr>
          <p:nvPr/>
        </p:nvSpPr>
        <p:spPr bwMode="auto">
          <a:xfrm>
            <a:off x="910937" y="2895601"/>
            <a:ext cx="6934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Georgia" pitchFamily="18" charset="0"/>
              </a:rPr>
              <a:t>Original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Georgia" pitchFamily="18" charset="0"/>
              </a:rPr>
              <a:t> Materials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Georgia" pitchFamily="18" charset="0"/>
              </a:rPr>
              <a:t>- Healthcare Perspective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Georgia" pitchFamily="18" charset="0"/>
            </a:endParaRPr>
          </a:p>
          <a:p>
            <a:pPr marL="457200" lvl="0" indent="-45720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Education Examples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Facilitate Learning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Expedite Culture Change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Georgia" pitchFamily="18" charset="0"/>
            </a:endParaRPr>
          </a:p>
        </p:txBody>
      </p:sp>
      <p:pic>
        <p:nvPicPr>
          <p:cNvPr id="8" name="Picture 2" descr="Y:\mizell_m\PPT Slide Blanks\PP Slides_gradient bg\gri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114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57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basic text slide cop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191000" y="3258930"/>
            <a:ext cx="4648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tabLst>
                <a:tab pos="182880" algn="l"/>
              </a:tabLst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Ask questions &amp; give feedback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marL="342900" indent="-342900" defTabSz="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tabLst>
                <a:tab pos="91440" algn="l"/>
                <a:tab pos="182880" algn="l"/>
              </a:tabLst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Make recommendations to Steering Committee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Georgia" pitchFamily="18" charset="0"/>
            </a:endParaRPr>
          </a:p>
        </p:txBody>
      </p: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509155" y="838200"/>
            <a:ext cx="7848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4000" b="1" dirty="0">
              <a:solidFill>
                <a:srgbClr val="00245D"/>
              </a:solidFill>
              <a:latin typeface="Georgia" pitchFamily="18" charset="0"/>
            </a:endParaRPr>
          </a:p>
          <a:p>
            <a:r>
              <a:rPr lang="en-US" sz="4000" b="1" dirty="0" smtClean="0">
                <a:solidFill>
                  <a:srgbClr val="00245D"/>
                </a:solidFill>
                <a:latin typeface="Georgia" pitchFamily="18" charset="0"/>
              </a:rPr>
              <a:t>BEST PRACTICE: </a:t>
            </a:r>
          </a:p>
          <a:p>
            <a:r>
              <a:rPr lang="en-US" sz="4000" b="1" dirty="0" smtClean="0">
                <a:solidFill>
                  <a:srgbClr val="00245D"/>
                </a:solidFill>
                <a:latin typeface="Georgia" pitchFamily="18" charset="0"/>
              </a:rPr>
              <a:t>Coaches </a:t>
            </a:r>
            <a:r>
              <a:rPr lang="en-US" sz="4000" b="1" dirty="0">
                <a:solidFill>
                  <a:srgbClr val="00245D"/>
                </a:solidFill>
                <a:latin typeface="Georgia" pitchFamily="18" charset="0"/>
              </a:rPr>
              <a:t>Play a Critical </a:t>
            </a:r>
            <a:r>
              <a:rPr lang="en-US" sz="4000" b="1" dirty="0" smtClean="0">
                <a:solidFill>
                  <a:srgbClr val="00245D"/>
                </a:solidFill>
                <a:latin typeface="Georgia" pitchFamily="18" charset="0"/>
              </a:rPr>
              <a:t>Role</a:t>
            </a:r>
            <a:endParaRPr lang="en-US" sz="4000" b="1" dirty="0">
              <a:solidFill>
                <a:srgbClr val="00245D"/>
              </a:solidFill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3509" y="5238540"/>
            <a:ext cx="2944092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Dr. Donna Foster, Dean, Arts and Sciences/Transitional Studies, </a:t>
            </a: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Alex Miller, Instructor, Philosophy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C:\Users\Slimmer_m\AppData\Local\Microsoft\Windows\Temporary Internet Files\Content.Outlook\D5L9G1UI\photo (4).JPG"/>
          <p:cNvPicPr/>
          <p:nvPr/>
        </p:nvPicPr>
        <p:blipFill>
          <a:blip r:embed="rId3" cstate="print"/>
          <a:srcRect l="12419" t="24038" r="3926"/>
          <a:stretch>
            <a:fillRect/>
          </a:stretch>
        </p:blipFill>
        <p:spPr bwMode="auto">
          <a:xfrm>
            <a:off x="685801" y="3042340"/>
            <a:ext cx="2971800" cy="204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Y:\mizell_m\PP Slides_gradient bg\grid2.jpg"/>
          <p:cNvPicPr>
            <a:picLocks noChangeAspect="1" noChangeArrowheads="1"/>
          </p:cNvPicPr>
          <p:nvPr/>
        </p:nvPicPr>
        <p:blipFill>
          <a:blip r:embed="rId4" cstate="print">
            <a:lum contrast="-20000"/>
          </a:blip>
          <a:srcRect/>
          <a:stretch>
            <a:fillRect/>
          </a:stretch>
        </p:blipFill>
        <p:spPr bwMode="auto">
          <a:xfrm>
            <a:off x="2366" y="0"/>
            <a:ext cx="9134707" cy="114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923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 template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Georgia" pitchFamily="18" charset="0"/>
                <a:ea typeface="+mn-ea"/>
                <a:cs typeface="+mn-cs"/>
              </a:rPr>
              <a:t>Employee Engagement to Date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227B93-B10C-4B85-B92F-D8A9A9F86E18}" type="slidenum">
              <a:rPr lang="en-US"/>
              <a:pPr>
                <a:defRPr/>
              </a:pPr>
              <a:t>26</a:t>
            </a:fld>
            <a:endParaRPr lang="en-US"/>
          </a:p>
        </p:txBody>
      </p:sp>
      <p:graphicFrame>
        <p:nvGraphicFramePr>
          <p:cNvPr id="1026" name="Chart 4"/>
          <p:cNvGraphicFramePr>
            <a:graphicFrameLocks/>
          </p:cNvGraphicFramePr>
          <p:nvPr/>
        </p:nvGraphicFramePr>
        <p:xfrm>
          <a:off x="533400" y="1371600"/>
          <a:ext cx="8308975" cy="458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3" name="Worksheet" r:id="rId5" imgW="7277040" imgH="4209960" progId="Excel.Sheet.8">
                  <p:embed/>
                </p:oleObj>
              </mc:Choice>
              <mc:Fallback>
                <p:oleObj name="Worksheet" r:id="rId5" imgW="7277040" imgH="4209960" progId="Excel.Sheet.8">
                  <p:embed/>
                  <p:pic>
                    <p:nvPicPr>
                      <p:cNvPr id="0" name="Picture 61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371600"/>
                        <a:ext cx="8308975" cy="4583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545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000">
        <p:fade/>
      </p:transition>
    </mc:Choice>
    <mc:Fallback xmlns="">
      <p:transition spd="med" advTm="3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basic text slide cop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4299050"/>
              </p:ext>
            </p:extLst>
          </p:nvPr>
        </p:nvGraphicFramePr>
        <p:xfrm>
          <a:off x="228599" y="2057400"/>
          <a:ext cx="8686801" cy="25540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0676"/>
                <a:gridCol w="2153139"/>
                <a:gridCol w="2598616"/>
                <a:gridCol w="2524370"/>
              </a:tblGrid>
              <a:tr h="816708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WHY: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 marL="89095" marR="89095" marT="44548" marB="445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Growth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Georgia" pitchFamily="18" charset="0"/>
                        <a:ea typeface="+mn-ea"/>
                        <a:cs typeface="+mn-cs"/>
                      </a:endParaRPr>
                    </a:p>
                  </a:txBody>
                  <a:tcPr marL="89095" marR="89095" marT="44548" marB="44548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Student Experience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Georgia" pitchFamily="18" charset="0"/>
                        <a:ea typeface="+mn-ea"/>
                        <a:cs typeface="+mn-cs"/>
                      </a:endParaRPr>
                    </a:p>
                  </a:txBody>
                  <a:tcPr marL="89095" marR="89095" marT="44548" marB="44548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State Funding Cuts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Georgia" pitchFamily="18" charset="0"/>
                        <a:ea typeface="+mn-ea"/>
                        <a:cs typeface="+mn-cs"/>
                      </a:endParaRPr>
                    </a:p>
                  </a:txBody>
                  <a:tcPr marL="89095" marR="89095" marT="44548" marB="44548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816708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atin typeface="Georgia" pitchFamily="18" charset="0"/>
                        </a:rPr>
                        <a:t>HOW:</a:t>
                      </a:r>
                      <a:endParaRPr lang="en-US" sz="1800" b="0" dirty="0">
                        <a:latin typeface="Georgia" pitchFamily="18" charset="0"/>
                      </a:endParaRPr>
                    </a:p>
                  </a:txBody>
                  <a:tcPr marL="89095" marR="89095" marT="44548" marB="445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Program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 Foundation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Georgia" pitchFamily="18" charset="0"/>
                      </a:endParaRPr>
                    </a:p>
                  </a:txBody>
                  <a:tcPr marL="89095" marR="89095" marT="44548" marB="44548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Contextual Training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Georgia" pitchFamily="18" charset="0"/>
                      </a:endParaRPr>
                    </a:p>
                  </a:txBody>
                  <a:tcPr marL="89095" marR="89095" marT="44548" marB="44548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Workbook Redesign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Georgia" pitchFamily="18" charset="0"/>
                      </a:endParaRPr>
                    </a:p>
                  </a:txBody>
                  <a:tcPr marL="89095" marR="89095" marT="44548" marB="44548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920652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Georgia" pitchFamily="18" charset="0"/>
                        </a:rPr>
                        <a:t>IMPACT:</a:t>
                      </a:r>
                      <a:endParaRPr lang="en-US" sz="2000" b="1" dirty="0">
                        <a:latin typeface="Georgia" pitchFamily="18" charset="0"/>
                      </a:endParaRPr>
                    </a:p>
                  </a:txBody>
                  <a:tcPr marL="89095" marR="89095" marT="44548" marB="445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Internal Impact</a:t>
                      </a:r>
                      <a:endParaRPr lang="en-US" sz="2700" b="1" dirty="0">
                        <a:solidFill>
                          <a:schemeClr val="bg1"/>
                        </a:solidFill>
                        <a:latin typeface="Georgia" pitchFamily="18" charset="0"/>
                      </a:endParaRPr>
                    </a:p>
                  </a:txBody>
                  <a:tcPr marL="89095" marR="89095" marT="44548" marB="44548" anchor="ctr">
                    <a:solidFill>
                      <a:srgbClr val="0024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Student</a:t>
                      </a:r>
                    </a:p>
                    <a:p>
                      <a:pPr algn="ctr"/>
                      <a:r>
                        <a:rPr lang="en-US" sz="27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Impact</a:t>
                      </a:r>
                      <a:endParaRPr lang="en-US" sz="2700" b="1" dirty="0">
                        <a:solidFill>
                          <a:schemeClr val="bg1"/>
                        </a:solidFill>
                        <a:latin typeface="Georgia" pitchFamily="18" charset="0"/>
                      </a:endParaRPr>
                    </a:p>
                  </a:txBody>
                  <a:tcPr marL="89095" marR="89095" marT="44548" marB="44548" anchor="ctr">
                    <a:solidFill>
                      <a:srgbClr val="0024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Community Impact</a:t>
                      </a:r>
                      <a:endParaRPr lang="en-US" sz="2700" b="1" dirty="0">
                        <a:solidFill>
                          <a:schemeClr val="bg1"/>
                        </a:solidFill>
                        <a:latin typeface="Georgia" pitchFamily="18" charset="0"/>
                      </a:endParaRPr>
                    </a:p>
                  </a:txBody>
                  <a:tcPr marL="89095" marR="89095" marT="44548" marB="44548" anchor="ctr">
                    <a:solidFill>
                      <a:srgbClr val="00245D"/>
                    </a:solidFill>
                  </a:tcPr>
                </a:tc>
              </a:tr>
            </a:tbl>
          </a:graphicData>
        </a:graphic>
      </p:graphicFrame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6DADF-2E3B-41E1-88A6-34C4900402A1}" type="slidenum">
              <a:rPr lang="en-US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8" name="Picture 2" descr="Y:\mizell_m\PPT Slide Blanks\PP Slides_gradient bg\grid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114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43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basic text slide cop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990600" y="2003286"/>
            <a:ext cx="655320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40000"/>
              </a:lnSpc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Georgia" pitchFamily="18" charset="0"/>
              </a:rPr>
              <a:t> Ineffective Mailing Processes</a:t>
            </a:r>
            <a:endParaRPr lang="en-US" sz="2400" dirty="0">
              <a:solidFill>
                <a:schemeClr val="tx1">
                  <a:lumMod val="90000"/>
                  <a:lumOff val="10000"/>
                </a:schemeClr>
              </a:solidFill>
              <a:latin typeface="Georgia" pitchFamily="18" charset="0"/>
            </a:endParaRPr>
          </a:p>
          <a:p>
            <a:pPr lvl="1">
              <a:lnSpc>
                <a:spcPct val="140000"/>
              </a:lnSpc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Georgia" pitchFamily="18" charset="0"/>
              </a:rPr>
              <a:t> Timesheets</a:t>
            </a:r>
            <a:endParaRPr lang="en-US" sz="2400" dirty="0" smtClean="0">
              <a:solidFill>
                <a:schemeClr val="tx1">
                  <a:lumMod val="90000"/>
                  <a:lumOff val="10000"/>
                </a:schemeClr>
              </a:solidFill>
              <a:latin typeface="Georgia" pitchFamily="18" charset="0"/>
            </a:endParaRPr>
          </a:p>
          <a:p>
            <a:pPr lvl="1">
              <a:lnSpc>
                <a:spcPct val="140000"/>
              </a:lnSpc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Georgia" pitchFamily="18" charset="0"/>
              </a:rPr>
              <a:t>  Data Processing </a:t>
            </a:r>
            <a:r>
              <a:rPr lang="en-US" sz="2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Georgia" pitchFamily="18" charset="0"/>
              </a:rPr>
              <a:t>Backlogs</a:t>
            </a:r>
            <a:endParaRPr lang="en-US" sz="2400" dirty="0" smtClean="0">
              <a:solidFill>
                <a:schemeClr val="tx1">
                  <a:lumMod val="90000"/>
                  <a:lumOff val="10000"/>
                </a:schemeClr>
              </a:solidFill>
              <a:latin typeface="Georgia" pitchFamily="18" charset="0"/>
            </a:endParaRPr>
          </a:p>
          <a:p>
            <a:pPr lvl="1">
              <a:lnSpc>
                <a:spcPct val="14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Georgia" pitchFamily="18" charset="0"/>
              </a:rPr>
              <a:t> </a:t>
            </a:r>
            <a:r>
              <a:rPr lang="en-US" sz="2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Georgia" pitchFamily="18" charset="0"/>
              </a:rPr>
              <a:t> </a:t>
            </a: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Georgia" pitchFamily="18" charset="0"/>
              </a:rPr>
              <a:t>Lack of </a:t>
            </a:r>
            <a:r>
              <a:rPr lang="en-US" sz="2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Georgia" pitchFamily="18" charset="0"/>
              </a:rPr>
              <a:t>Standard Reporting </a:t>
            </a:r>
          </a:p>
          <a:p>
            <a:pPr lvl="1">
              <a:lnSpc>
                <a:spcPct val="14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Georgia" pitchFamily="18" charset="0"/>
              </a:rPr>
              <a:t> </a:t>
            </a:r>
            <a:r>
              <a:rPr lang="en-US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Georgia" pitchFamily="18" charset="0"/>
              </a:rPr>
              <a:t>Welding </a:t>
            </a:r>
            <a:r>
              <a:rPr lang="en-US" sz="2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Georgia" pitchFamily="18" charset="0"/>
              </a:rPr>
              <a:t>Tanks </a:t>
            </a:r>
            <a:r>
              <a:rPr lang="en-US" sz="2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Georgia" pitchFamily="18" charset="0"/>
              </a:rPr>
              <a:t>Process</a:t>
            </a:r>
          </a:p>
          <a:p>
            <a:pPr lvl="1">
              <a:lnSpc>
                <a:spcPct val="140000"/>
              </a:lnSpc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Georgia" pitchFamily="18" charset="0"/>
              </a:rPr>
              <a:t> Intra-Departmental Communications</a:t>
            </a:r>
            <a:endParaRPr lang="en-US" sz="2400" dirty="0">
              <a:solidFill>
                <a:schemeClr val="tx1">
                  <a:lumMod val="90000"/>
                  <a:lumOff val="10000"/>
                </a:schemeClr>
              </a:solidFill>
              <a:latin typeface="Georgia" pitchFamily="18" charset="0"/>
            </a:endParaRPr>
          </a:p>
        </p:txBody>
      </p:sp>
      <p:pic>
        <p:nvPicPr>
          <p:cNvPr id="5" name="Picture 2" descr="Y:\mizell_m\PP Slides_gradient bg\grid2.jpg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/>
          <a:stretch>
            <a:fillRect/>
          </a:stretch>
        </p:blipFill>
        <p:spPr bwMode="auto">
          <a:xfrm>
            <a:off x="2366" y="0"/>
            <a:ext cx="9134707" cy="1143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5800" y="12954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45D"/>
                </a:solidFill>
                <a:latin typeface="Georgia" pitchFamily="18" charset="0"/>
                <a:ea typeface="Hand Of Sean" pitchFamily="2" charset="-128"/>
              </a:rPr>
              <a:t>Internal Impact</a:t>
            </a:r>
            <a:endParaRPr lang="en-US" b="1" dirty="0">
              <a:latin typeface="Arno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88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basic text slide cop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4"/>
          <p:cNvSpPr txBox="1">
            <a:spLocks noChangeArrowheads="1"/>
          </p:cNvSpPr>
          <p:nvPr/>
        </p:nvSpPr>
        <p:spPr bwMode="auto">
          <a:xfrm>
            <a:off x="838200" y="1295400"/>
            <a:ext cx="8001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45D"/>
                </a:solidFill>
                <a:latin typeface="Georgia" pitchFamily="18" charset="0"/>
              </a:rPr>
              <a:t>LEAN IN </a:t>
            </a:r>
            <a:r>
              <a:rPr lang="en-US" sz="4000" b="1" dirty="0" smtClean="0">
                <a:solidFill>
                  <a:srgbClr val="00245D"/>
                </a:solidFill>
                <a:latin typeface="Georgia" pitchFamily="18" charset="0"/>
              </a:rPr>
              <a:t>ACTION: Value &amp; Benefits</a:t>
            </a:r>
            <a:endParaRPr lang="en-US" sz="4000" b="1" dirty="0">
              <a:solidFill>
                <a:srgbClr val="00245D"/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819400"/>
            <a:ext cx="7696200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Title: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Student Success Center Virtual Class Visits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Action: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Changed the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Process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Results: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Reduction of Staff Time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Improved Consistency of Information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Increased the Number of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S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tudents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I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nformed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</a:endParaRPr>
          </a:p>
        </p:txBody>
      </p:sp>
      <p:pic>
        <p:nvPicPr>
          <p:cNvPr id="7" name="Picture 2" descr="Y:\mizell_m\PPT Slide Blanks\PP Slides_gradient bg\gri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114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58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basic text slide cop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en-US" sz="3600" b="1" dirty="0" smtClean="0">
                <a:solidFill>
                  <a:srgbClr val="00245D"/>
                </a:solidFill>
                <a:latin typeface="Georgia" pitchFamily="18" charset="0"/>
                <a:ea typeface="+mn-ea"/>
                <a:cs typeface="+mn-cs"/>
              </a:rPr>
              <a:t>How Lean Changed Our Culture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914400" y="2514600"/>
            <a:ext cx="8001000" cy="4800601"/>
          </a:xfrm>
        </p:spPr>
        <p:txBody>
          <a:bodyPr/>
          <a:lstStyle/>
          <a:p>
            <a:pPr marL="457200" lvl="1" indent="0">
              <a:lnSpc>
                <a:spcPct val="110000"/>
              </a:lnSpc>
              <a:buNone/>
            </a:pP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Faculty/Staff:</a:t>
            </a:r>
          </a:p>
          <a:p>
            <a:pPr lvl="2">
              <a:lnSpc>
                <a:spcPct val="11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Responsible, Accountable for Process Change/Redesign</a:t>
            </a:r>
          </a:p>
          <a:p>
            <a:pPr lvl="2">
              <a:lnSpc>
                <a:spcPct val="11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Engaged – Making Things Happen!</a:t>
            </a:r>
          </a:p>
          <a:p>
            <a:pPr lvl="2">
              <a:lnSpc>
                <a:spcPct val="11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Understand Expectations; Evaluated Annually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6DADF-2E3B-41E1-88A6-34C4900402A1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Picture 2" descr="Y:\mizell_m\PP Slides_gradient bg\grid2.jpg"/>
          <p:cNvPicPr>
            <a:picLocks noChangeAspect="1" noChangeArrowheads="1"/>
          </p:cNvPicPr>
          <p:nvPr/>
        </p:nvPicPr>
        <p:blipFill>
          <a:blip r:embed="rId4" cstate="print">
            <a:lum contrast="-20000"/>
          </a:blip>
          <a:srcRect/>
          <a:stretch>
            <a:fillRect/>
          </a:stretch>
        </p:blipFill>
        <p:spPr bwMode="auto">
          <a:xfrm>
            <a:off x="2366" y="0"/>
            <a:ext cx="9134707" cy="1143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basic text slide cop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700"/>
            <a:ext cx="9460358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-203200" y="0"/>
            <a:ext cx="73152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rgbClr val="00245D"/>
                </a:solidFill>
                <a:latin typeface="Georgia" pitchFamily="18" charset="0"/>
              </a:rPr>
              <a:t>LEAN IN ACTION:</a:t>
            </a:r>
          </a:p>
          <a:p>
            <a:r>
              <a:rPr lang="en-US" sz="3600" b="1" dirty="0">
                <a:solidFill>
                  <a:srgbClr val="00245D"/>
                </a:solidFill>
                <a:latin typeface="Georgia" pitchFamily="18" charset="0"/>
              </a:rPr>
              <a:t>	</a:t>
            </a:r>
          </a:p>
        </p:txBody>
      </p:sp>
      <p:pic>
        <p:nvPicPr>
          <p:cNvPr id="9218" name="Picture 2" descr="C:\Users\slimmer_m\Desktop\Lean\LEAN Class\A3 Information\Classroom Visit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41"/>
            <a:ext cx="9144000" cy="546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77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slimmer_m\Desktop\Lean\LEAN Class\A3 Information\Classroom Visit _Left Side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4834"/>
            <a:ext cx="9144000" cy="854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75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basic text slide copy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Box 4"/>
          <p:cNvSpPr txBox="1">
            <a:spLocks noChangeArrowheads="1"/>
          </p:cNvSpPr>
          <p:nvPr/>
        </p:nvSpPr>
        <p:spPr bwMode="auto">
          <a:xfrm>
            <a:off x="609600" y="468351"/>
            <a:ext cx="73152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00245D"/>
                </a:solidFill>
                <a:latin typeface="Georgia" pitchFamily="18" charset="0"/>
              </a:rPr>
              <a:t>LEAN IN ACTION:</a:t>
            </a:r>
          </a:p>
          <a:p>
            <a:r>
              <a:rPr lang="en-US" sz="3600" b="1" dirty="0">
                <a:solidFill>
                  <a:srgbClr val="00245D"/>
                </a:solidFill>
                <a:latin typeface="Georgia" pitchFamily="18" charset="0"/>
              </a:rPr>
              <a:t>	</a:t>
            </a:r>
            <a:r>
              <a:rPr lang="en-US" sz="3600" b="1" dirty="0" smtClean="0">
                <a:solidFill>
                  <a:srgbClr val="00245D"/>
                </a:solidFill>
                <a:latin typeface="Georgia" pitchFamily="18" charset="0"/>
              </a:rPr>
              <a:t>Grow Module</a:t>
            </a:r>
            <a:endParaRPr lang="en-US" sz="3600" b="1" dirty="0">
              <a:solidFill>
                <a:srgbClr val="00245D"/>
              </a:solidFill>
              <a:latin typeface="Georgia" pitchFamily="18" charset="0"/>
            </a:endParaRPr>
          </a:p>
        </p:txBody>
      </p:sp>
      <p:pic>
        <p:nvPicPr>
          <p:cNvPr id="2" name="Student Success Center Class Visi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4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basic text slide cop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1219200"/>
            <a:ext cx="6934200" cy="1143000"/>
          </a:xfrm>
        </p:spPr>
        <p:txBody>
          <a:bodyPr/>
          <a:lstStyle/>
          <a:p>
            <a:pPr algn="l"/>
            <a:r>
              <a:rPr lang="en-US" sz="4000" b="1" dirty="0" smtClean="0">
                <a:solidFill>
                  <a:srgbClr val="00245D"/>
                </a:solidFill>
                <a:latin typeface="Georgia" pitchFamily="18" charset="0"/>
                <a:ea typeface="+mn-ea"/>
                <a:cs typeface="+mn-cs"/>
              </a:rPr>
              <a:t>Student Impact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954911" y="2133600"/>
            <a:ext cx="8153400" cy="3428999"/>
          </a:xfrm>
        </p:spPr>
        <p:txBody>
          <a:bodyPr/>
          <a:lstStyle/>
          <a:p>
            <a:pPr marL="4572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US" sz="2400" dirty="0" smtClean="0">
                <a:latin typeface="Georgia" pitchFamily="18" charset="0"/>
              </a:rPr>
              <a:t>Processing Student Loan Applications</a:t>
            </a:r>
          </a:p>
          <a:p>
            <a:pPr marL="4572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US" sz="2400" dirty="0" smtClean="0">
                <a:latin typeface="Georgia" pitchFamily="18" charset="0"/>
              </a:rPr>
              <a:t>Paper Waste</a:t>
            </a:r>
          </a:p>
          <a:p>
            <a:pPr marL="4572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US" sz="2400" dirty="0">
                <a:latin typeface="Georgia" pitchFamily="18" charset="0"/>
              </a:rPr>
              <a:t>Help Desk </a:t>
            </a:r>
            <a:r>
              <a:rPr lang="en-US" sz="2400" dirty="0" smtClean="0">
                <a:latin typeface="Georgia" pitchFamily="18" charset="0"/>
              </a:rPr>
              <a:t>Process</a:t>
            </a:r>
            <a:endParaRPr lang="en-US" sz="2400" dirty="0">
              <a:latin typeface="Georgia" pitchFamily="18" charset="0"/>
            </a:endParaRPr>
          </a:p>
          <a:p>
            <a:pPr marL="4572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US" sz="2400" dirty="0">
                <a:latin typeface="Georgia" pitchFamily="18" charset="0"/>
              </a:rPr>
              <a:t>Student </a:t>
            </a:r>
            <a:r>
              <a:rPr lang="en-US" sz="2400" dirty="0" smtClean="0">
                <a:latin typeface="Georgia" pitchFamily="18" charset="0"/>
              </a:rPr>
              <a:t>Benches </a:t>
            </a:r>
            <a:r>
              <a:rPr lang="en-US" sz="2400" dirty="0">
                <a:latin typeface="Georgia" pitchFamily="18" charset="0"/>
              </a:rPr>
              <a:t>and </a:t>
            </a:r>
            <a:r>
              <a:rPr lang="en-US" sz="2400" dirty="0" smtClean="0">
                <a:latin typeface="Georgia" pitchFamily="18" charset="0"/>
              </a:rPr>
              <a:t>Chairs </a:t>
            </a:r>
            <a:r>
              <a:rPr lang="en-US" sz="2400" dirty="0">
                <a:latin typeface="Georgia" pitchFamily="18" charset="0"/>
              </a:rPr>
              <a:t>G</a:t>
            </a:r>
            <a:r>
              <a:rPr lang="en-US" sz="2400" dirty="0">
                <a:latin typeface="Georgia" pitchFamily="18" charset="0"/>
                <a:cs typeface="Arial" pitchFamily="34" charset="0"/>
              </a:rPr>
              <a:t>&amp;</a:t>
            </a:r>
            <a:r>
              <a:rPr lang="en-US" sz="2400" dirty="0">
                <a:latin typeface="Georgia" pitchFamily="18" charset="0"/>
              </a:rPr>
              <a:t>F/ G</a:t>
            </a:r>
            <a:r>
              <a:rPr lang="en-US" sz="2400" dirty="0">
                <a:latin typeface="Georgia" pitchFamily="18" charset="0"/>
                <a:cs typeface="Arial" pitchFamily="34" charset="0"/>
              </a:rPr>
              <a:t>&amp;</a:t>
            </a:r>
            <a:r>
              <a:rPr lang="en-US" sz="2400" dirty="0">
                <a:latin typeface="Georgia" pitchFamily="18" charset="0"/>
              </a:rPr>
              <a:t>D</a:t>
            </a:r>
          </a:p>
          <a:p>
            <a:pPr marL="4572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US" sz="2400" dirty="0">
                <a:latin typeface="Georgia" pitchFamily="18" charset="0"/>
              </a:rPr>
              <a:t>Use of </a:t>
            </a:r>
            <a:r>
              <a:rPr lang="en-US" sz="2400" dirty="0" smtClean="0">
                <a:latin typeface="Georgia" pitchFamily="18" charset="0"/>
              </a:rPr>
              <a:t>Non-Standard Lab Devices</a:t>
            </a:r>
          </a:p>
          <a:p>
            <a:pPr marL="457200" lvl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US" sz="2400" dirty="0" smtClean="0">
                <a:latin typeface="Georgia" pitchFamily="18" charset="0"/>
              </a:rPr>
              <a:t>Communication Between Departments and Students</a:t>
            </a:r>
            <a:endParaRPr lang="en-US" sz="2400" dirty="0">
              <a:latin typeface="Georgia" pitchFamily="18" charset="0"/>
            </a:endParaRPr>
          </a:p>
          <a:p>
            <a:pPr lvl="1">
              <a:lnSpc>
                <a:spcPct val="90000"/>
              </a:lnSpc>
              <a:buFont typeface="Wingdings" pitchFamily="2" charset="2"/>
              <a:buChar char="§"/>
            </a:pPr>
            <a:endParaRPr lang="en-US" sz="2400" dirty="0" smtClean="0">
              <a:latin typeface="Georgia" pitchFamily="18" charset="0"/>
            </a:endParaRPr>
          </a:p>
          <a:p>
            <a:pPr lvl="1">
              <a:lnSpc>
                <a:spcPct val="90000"/>
              </a:lnSpc>
              <a:buFont typeface="Arial" charset="0"/>
              <a:buNone/>
            </a:pPr>
            <a:endParaRPr lang="en-US" sz="2400" dirty="0" smtClean="0">
              <a:latin typeface="Georgia" pitchFamily="18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342450-FB10-431B-A058-5F1BAE4CE4AD}" type="slidenum">
              <a:rPr lang="en-US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6" name="Picture 2" descr="Y:\mizell_m\PPT Slide Blanks\PP Slides_gradient bg\grid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114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50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 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19200"/>
          </a:xfrm>
        </p:spPr>
        <p:txBody>
          <a:bodyPr anchor="t"/>
          <a:lstStyle/>
          <a:p>
            <a:r>
              <a:rPr lang="en-US" sz="3600" b="1" dirty="0" smtClean="0">
                <a:solidFill>
                  <a:schemeClr val="bg1"/>
                </a:solidFill>
                <a:latin typeface="Georgia" pitchFamily="18" charset="0"/>
              </a:rPr>
              <a:t>WASTE </a:t>
            </a:r>
            <a:r>
              <a:rPr lang="en-US" sz="3600" b="1" dirty="0" smtClean="0">
                <a:solidFill>
                  <a:schemeClr val="bg1"/>
                </a:solidFill>
                <a:latin typeface="Georgia" pitchFamily="18" charset="0"/>
                <a:ea typeface="+mn-ea"/>
                <a:cs typeface="+mn-cs"/>
              </a:rPr>
              <a:t>REDUCTION </a:t>
            </a:r>
            <a:br>
              <a:rPr lang="en-US" sz="3600" b="1" dirty="0" smtClean="0">
                <a:solidFill>
                  <a:schemeClr val="bg1"/>
                </a:solidFill>
                <a:latin typeface="Georgia" pitchFamily="18" charset="0"/>
                <a:ea typeface="+mn-ea"/>
                <a:cs typeface="+mn-cs"/>
              </a:rPr>
            </a:br>
            <a:endParaRPr lang="en-US" sz="3600" b="1" dirty="0">
              <a:solidFill>
                <a:schemeClr val="bg1"/>
              </a:solidFill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64514" name="Picture 2" descr="C:\Users\Slimmer_m\Desktop\Lean Project Pictures 2\DSCF006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11265" t="16836" r="15369"/>
          <a:stretch/>
        </p:blipFill>
        <p:spPr bwMode="auto">
          <a:xfrm>
            <a:off x="304798" y="2360098"/>
            <a:ext cx="2514600" cy="21378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4798" y="4564323"/>
            <a:ext cx="25146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Wanda Vanderhoof, Admin Specialist, Financial Aid office 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C:\Users\Slimmer_m\Desktop\Lean Project Pictures 2\DSCF0068.JPG"/>
          <p:cNvPicPr>
            <a:picLocks noChangeAspect="1" noChangeArrowheads="1"/>
          </p:cNvPicPr>
          <p:nvPr/>
        </p:nvPicPr>
        <p:blipFill rotWithShape="1">
          <a:blip r:embed="rId4" cstate="print"/>
          <a:srcRect l="22217" t="27645" r="15386" b="10191"/>
          <a:stretch/>
        </p:blipFill>
        <p:spPr bwMode="auto">
          <a:xfrm>
            <a:off x="2895598" y="2360098"/>
            <a:ext cx="2855485" cy="213360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95597" y="4569820"/>
            <a:ext cx="2855485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David Martin, Funeral Services</a:t>
            </a: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Ashley Hollingsworth, ECD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C:\Users\Slimmer_m\Desktop\Lean Project Pictures 2\DSCF0053.JPG"/>
          <p:cNvPicPr>
            <a:picLocks noChangeAspect="1" noChangeArrowheads="1"/>
          </p:cNvPicPr>
          <p:nvPr/>
        </p:nvPicPr>
        <p:blipFill rotWithShape="1">
          <a:blip r:embed="rId5" cstate="print"/>
          <a:srcRect t="26361" b="21138"/>
          <a:stretch/>
        </p:blipFill>
        <p:spPr bwMode="auto">
          <a:xfrm>
            <a:off x="5859807" y="2360098"/>
            <a:ext cx="3048000" cy="213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859807" y="4564323"/>
            <a:ext cx="30480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Dee Sumerel, Dept. Head, </a:t>
            </a: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Chuck McDonnell, Instructor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 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828800"/>
          </a:xfrm>
        </p:spPr>
        <p:txBody>
          <a:bodyPr anchor="t"/>
          <a:lstStyle/>
          <a:p>
            <a:r>
              <a:rPr lang="en-US" sz="3600" b="1" dirty="0" smtClean="0">
                <a:solidFill>
                  <a:schemeClr val="bg1"/>
                </a:solidFill>
                <a:latin typeface="Georgia" pitchFamily="18" charset="0"/>
              </a:rPr>
              <a:t>PROCESS IMPROVEMENT</a:t>
            </a:r>
            <a:r>
              <a:rPr lang="en-US" sz="3600" b="1" dirty="0" smtClean="0">
                <a:solidFill>
                  <a:schemeClr val="bg1"/>
                </a:solidFill>
                <a:latin typeface="Georgia" pitchFamily="18" charset="0"/>
                <a:ea typeface="+mn-ea"/>
                <a:cs typeface="+mn-cs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latin typeface="Georgia" pitchFamily="18" charset="0"/>
                <a:ea typeface="+mn-ea"/>
                <a:cs typeface="+mn-cs"/>
              </a:rPr>
            </a:br>
            <a:endParaRPr lang="en-US" sz="3600" b="1" dirty="0">
              <a:solidFill>
                <a:schemeClr val="bg1"/>
              </a:solidFill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5" name="Picture 3" descr="C:\Users\Slimmer_m\Desktop\Lean Project Pictures 2\DSCF0084.JPG"/>
          <p:cNvPicPr>
            <a:picLocks noChangeAspect="1" noChangeArrowheads="1"/>
          </p:cNvPicPr>
          <p:nvPr/>
        </p:nvPicPr>
        <p:blipFill>
          <a:blip r:embed="rId3" cstate="print"/>
          <a:srcRect l="10870" t="20290" r="3908"/>
          <a:stretch>
            <a:fillRect/>
          </a:stretch>
        </p:blipFill>
        <p:spPr bwMode="auto">
          <a:xfrm>
            <a:off x="762000" y="1689100"/>
            <a:ext cx="4127770" cy="28956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6" name="TextBox 5"/>
          <p:cNvSpPr txBox="1"/>
          <p:nvPr/>
        </p:nvSpPr>
        <p:spPr>
          <a:xfrm rot="10800000" flipV="1">
            <a:off x="771525" y="4632068"/>
            <a:ext cx="412777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Greg Colley, Instructor Mathematics. Jennifer Stroud, Admin. Assistant, Distance Learning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Users\Slimmer_m\Desktop\Lean Project Pictures 2\DSCF0076.JPG"/>
          <p:cNvPicPr>
            <a:picLocks noChangeAspect="1" noChangeArrowheads="1"/>
          </p:cNvPicPr>
          <p:nvPr/>
        </p:nvPicPr>
        <p:blipFill rotWithShape="1">
          <a:blip r:embed="rId4" cstate="print"/>
          <a:srcRect t="29032" b="2945"/>
          <a:stretch/>
        </p:blipFill>
        <p:spPr bwMode="auto">
          <a:xfrm>
            <a:off x="5016500" y="1689100"/>
            <a:ext cx="3170272" cy="2895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16500" y="4632067"/>
            <a:ext cx="317027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Kendra Rodgers, Processing Center Coordinator, Debra Auten, Enrollment Specialist  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 templat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457200"/>
            <a:ext cx="8077200" cy="914400"/>
          </a:xfrm>
        </p:spPr>
        <p:txBody>
          <a:bodyPr anchor="t"/>
          <a:lstStyle/>
          <a:p>
            <a:r>
              <a:rPr lang="en-US" sz="3600" b="1" dirty="0" smtClean="0">
                <a:solidFill>
                  <a:schemeClr val="bg1"/>
                </a:solidFill>
                <a:latin typeface="Georgia" pitchFamily="18" charset="0"/>
              </a:rPr>
              <a:t>5S/STANDARDIZATION</a:t>
            </a:r>
            <a:r>
              <a:rPr lang="en-US" sz="3600" b="1" dirty="0" smtClean="0">
                <a:solidFill>
                  <a:schemeClr val="bg1"/>
                </a:solidFill>
                <a:latin typeface="Georgia" pitchFamily="18" charset="0"/>
                <a:ea typeface="+mn-ea"/>
                <a:cs typeface="+mn-cs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latin typeface="Georgia" pitchFamily="18" charset="0"/>
                <a:ea typeface="+mn-ea"/>
                <a:cs typeface="+mn-cs"/>
              </a:rPr>
            </a:br>
            <a:endParaRPr lang="en-US" sz="3600" b="1" dirty="0">
              <a:solidFill>
                <a:schemeClr val="bg1"/>
              </a:solidFill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10" name="Picture 2" descr="C:\Users\Slimmer_m\Desktop\Lean Project Pictures 2\DSCF0088.JPG"/>
          <p:cNvPicPr>
            <a:picLocks noChangeAspect="1" noChangeArrowheads="1"/>
          </p:cNvPicPr>
          <p:nvPr/>
        </p:nvPicPr>
        <p:blipFill>
          <a:blip r:embed="rId3" cstate="print"/>
          <a:srcRect l="28534" t="11785"/>
          <a:stretch>
            <a:fillRect/>
          </a:stretch>
        </p:blipFill>
        <p:spPr bwMode="auto">
          <a:xfrm>
            <a:off x="764095" y="1706265"/>
            <a:ext cx="3820605" cy="353699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 rot="10800000" flipV="1">
            <a:off x="757744" y="5309374"/>
            <a:ext cx="3833305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Lisa Martin, Developmental Studies, </a:t>
            </a: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Joyce Brown, College Skills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Users\Slimmer_m\Desktop\Lean Project Pictures 2\DSCF0091.JPG"/>
          <p:cNvPicPr>
            <a:picLocks noChangeAspect="1" noChangeArrowheads="1"/>
          </p:cNvPicPr>
          <p:nvPr/>
        </p:nvPicPr>
        <p:blipFill rotWithShape="1">
          <a:blip r:embed="rId4" cstate="print"/>
          <a:srcRect t="22155" b="5318"/>
          <a:stretch/>
        </p:blipFill>
        <p:spPr bwMode="auto">
          <a:xfrm>
            <a:off x="4648200" y="1706265"/>
            <a:ext cx="3657600" cy="353699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648200" y="5309374"/>
            <a:ext cx="3657600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Charles Dixon, Instructor, Industrial Electronics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basic text slide cop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85800" y="1295400"/>
            <a:ext cx="8763000" cy="1524000"/>
          </a:xfrm>
        </p:spPr>
        <p:txBody>
          <a:bodyPr/>
          <a:lstStyle/>
          <a:p>
            <a:pPr algn="l"/>
            <a:r>
              <a:rPr lang="en-US" sz="4000" b="1" dirty="0" smtClean="0">
                <a:solidFill>
                  <a:srgbClr val="00245D"/>
                </a:solidFill>
                <a:latin typeface="Georgia" pitchFamily="18" charset="0"/>
                <a:ea typeface="+mn-ea"/>
                <a:cs typeface="+mn-cs"/>
              </a:rPr>
              <a:t>BEST PRACTICE: Community Impact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609600" y="2971800"/>
            <a:ext cx="8305800" cy="4038599"/>
          </a:xfrm>
        </p:spPr>
        <p:txBody>
          <a:bodyPr/>
          <a:lstStyle/>
          <a:p>
            <a:pPr marL="457200"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Georgia" pitchFamily="18" charset="0"/>
              </a:rPr>
              <a:t>Senior </a:t>
            </a:r>
            <a:r>
              <a:rPr lang="en-US" sz="2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Georgia" pitchFamily="18" charset="0"/>
              </a:rPr>
              <a:t>Nursing</a:t>
            </a:r>
            <a:r>
              <a:rPr lang="en-US" sz="2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Georgia" pitchFamily="18" charset="0"/>
              </a:rPr>
              <a:t> Students - A3 Projects</a:t>
            </a:r>
          </a:p>
          <a:p>
            <a:pPr marL="457200"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Georgia" pitchFamily="18" charset="0"/>
              </a:rPr>
              <a:t>Welding &amp; Automotive </a:t>
            </a:r>
            <a:r>
              <a:rPr lang="en-US" sz="2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Georgia" pitchFamily="18" charset="0"/>
              </a:rPr>
              <a:t>Students Use Lean Tools/5S</a:t>
            </a:r>
          </a:p>
          <a:p>
            <a:pPr marL="457200" lvl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Georgia" pitchFamily="18" charset="0"/>
              </a:rPr>
              <a:t>Processes &amp; Communication </a:t>
            </a:r>
            <a:r>
              <a:rPr lang="en-US" sz="2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Georgia" pitchFamily="18" charset="0"/>
              </a:rPr>
              <a:t>Between PTC and Our Customers Streamlined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342450-FB10-431B-A058-5F1BAE4CE4AD}" type="slidenum">
              <a:rPr lang="en-US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6" name="Picture 2" descr="Y:\mizell_m\PPT Slide Blanks\PP Slides_gradient bg\grid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114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50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Y:\mizell_m\PP Slides_gradient bg WITH DOTS\Powerpoint slid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14400" y="2438400"/>
            <a:ext cx="73152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Hand Of Sean" pitchFamily="2" charset="-128"/>
              </a:rPr>
              <a:t>Community Impact</a:t>
            </a:r>
            <a:endParaRPr lang="en-US" sz="55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Hand Of Sean" pitchFamily="2" charset="-128"/>
            </a:endParaRPr>
          </a:p>
          <a:p>
            <a:endParaRPr lang="en-US" b="1" dirty="0">
              <a:latin typeface="Arno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10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basic text slide cop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1098580"/>
              </p:ext>
            </p:extLst>
          </p:nvPr>
        </p:nvGraphicFramePr>
        <p:xfrm>
          <a:off x="457200" y="1600200"/>
          <a:ext cx="8305800" cy="251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2133600"/>
                <a:gridCol w="2514600"/>
                <a:gridCol w="2514600"/>
              </a:tblGrid>
              <a:tr h="83820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WHY: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Growth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Student Experience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State Funding Cuts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HOW:</a:t>
                      </a:r>
                      <a:endParaRPr lang="en-US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Program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</a:rPr>
                        <a:t> Foundation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Contextual Training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Workbook Redesign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IMPACT:</a:t>
                      </a:r>
                      <a:endParaRPr lang="en-US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Internal Impact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24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Student Impact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24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Community Impact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245D"/>
                    </a:solidFill>
                  </a:tcPr>
                </a:tc>
              </a:tr>
            </a:tbl>
          </a:graphicData>
        </a:graphic>
      </p:graphicFrame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6DADF-2E3B-41E1-88A6-34C4900402A1}" type="slidenum">
              <a:rPr lang="en-US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8" name="Picture 2" descr="Y:\mizell_m\PP Slides_gradient bg\grid2.jpg"/>
          <p:cNvPicPr>
            <a:picLocks noChangeAspect="1" noChangeArrowheads="1"/>
          </p:cNvPicPr>
          <p:nvPr/>
        </p:nvPicPr>
        <p:blipFill>
          <a:blip r:embed="rId4" cstate="print">
            <a:lum contrast="-20000"/>
          </a:blip>
          <a:srcRect/>
          <a:stretch>
            <a:fillRect/>
          </a:stretch>
        </p:blipFill>
        <p:spPr bwMode="auto">
          <a:xfrm>
            <a:off x="2366" y="0"/>
            <a:ext cx="9134707" cy="11430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 rot="20040576">
            <a:off x="1228777" y="1905506"/>
            <a:ext cx="6686447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STUDENT</a:t>
            </a:r>
          </a:p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SUCCESS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43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title card blank cop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Box 5"/>
          <p:cNvSpPr txBox="1">
            <a:spLocks noChangeArrowheads="1"/>
          </p:cNvSpPr>
          <p:nvPr/>
        </p:nvSpPr>
        <p:spPr bwMode="white">
          <a:xfrm>
            <a:off x="0" y="1828800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Georgia" pitchFamily="18" charset="0"/>
              </a:rPr>
              <a:t>MORE </a:t>
            </a:r>
            <a:r>
              <a:rPr lang="en-US" sz="4000" b="1" dirty="0" smtClean="0">
                <a:solidFill>
                  <a:schemeClr val="bg1"/>
                </a:solidFill>
                <a:latin typeface="Georgia" pitchFamily="18" charset="0"/>
              </a:rPr>
              <a:t>VALUE  </a:t>
            </a:r>
            <a:r>
              <a:rPr lang="en-US" sz="4000" b="1" dirty="0">
                <a:solidFill>
                  <a:schemeClr val="bg1"/>
                </a:solidFill>
                <a:latin typeface="Georgia" pitchFamily="18" charset="0"/>
              </a:rPr>
              <a:t>LESS WASTE:     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Georgia" pitchFamily="18" charset="0"/>
              </a:rPr>
              <a:t>A New Way of Thinking at PTC</a:t>
            </a:r>
            <a:endParaRPr lang="en-US" sz="4000" b="1" dirty="0">
              <a:solidFill>
                <a:schemeClr val="bg1"/>
              </a:solidFill>
              <a:latin typeface="Georgia" pitchFamily="18" charset="0"/>
            </a:endParaRPr>
          </a:p>
          <a:p>
            <a:endParaRPr lang="en-US" sz="2800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basic text slide cop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685800" y="1295400"/>
            <a:ext cx="8229600" cy="762000"/>
          </a:xfrm>
        </p:spPr>
        <p:txBody>
          <a:bodyPr/>
          <a:lstStyle/>
          <a:p>
            <a:pPr algn="l"/>
            <a:r>
              <a:rPr lang="en-US" sz="4000" b="1" dirty="0" smtClean="0">
                <a:solidFill>
                  <a:srgbClr val="00245D"/>
                </a:solidFill>
                <a:latin typeface="Georgia" pitchFamily="18" charset="0"/>
                <a:ea typeface="+mn-ea"/>
                <a:cs typeface="+mn-cs"/>
              </a:rPr>
              <a:t>Lessons Learned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990600" y="2133600"/>
            <a:ext cx="7620000" cy="4114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400" dirty="0" smtClean="0">
                <a:latin typeface="Georgia" pitchFamily="18" charset="0"/>
              </a:rPr>
              <a:t>It’s a Journey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latin typeface="Georgia" pitchFamily="18" charset="0"/>
              </a:rPr>
              <a:t>Need Structure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latin typeface="Georgia" pitchFamily="18" charset="0"/>
              </a:rPr>
              <a:t>Didn’t Know What We Didn’t Know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latin typeface="Georgia" pitchFamily="18" charset="0"/>
              </a:rPr>
              <a:t>People Learn and Change at Different Speeds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latin typeface="Georgia" pitchFamily="18" charset="0"/>
              </a:rPr>
              <a:t>Tracking Measurable Results in Education Different From Manufacturing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latin typeface="Georgia" pitchFamily="18" charset="0"/>
              </a:rPr>
              <a:t>The Tools are Easy; 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latin typeface="Georgia" pitchFamily="18" charset="0"/>
              </a:rPr>
              <a:t>	Changing </a:t>
            </a:r>
            <a:r>
              <a:rPr lang="en-US" sz="2400" b="1" i="1" dirty="0" smtClean="0">
                <a:latin typeface="Georgia" pitchFamily="18" charset="0"/>
              </a:rPr>
              <a:t>Mindset</a:t>
            </a:r>
            <a:r>
              <a:rPr lang="en-US" sz="2400" dirty="0" smtClean="0">
                <a:latin typeface="Georgia" pitchFamily="18" charset="0"/>
              </a:rPr>
              <a:t> is Hard!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latin typeface="Georgia" pitchFamily="18" charset="0"/>
              </a:rPr>
              <a:t>Critical to Our Future</a:t>
            </a:r>
          </a:p>
          <a:p>
            <a:endParaRPr lang="en-US" sz="2400" dirty="0" smtClean="0">
              <a:latin typeface="Georgia" pitchFamily="18" charset="0"/>
            </a:endParaRPr>
          </a:p>
        </p:txBody>
      </p:sp>
      <p:pic>
        <p:nvPicPr>
          <p:cNvPr id="6" name="Picture 2" descr="Y:\mizell_m\PPT Slide Blanks\PP Slides_gradient bg\gri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114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Y:\mizell_m\PP Slides_gradient bg WITH DOTS\Powerpoint slid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14400" y="2438400"/>
            <a:ext cx="7315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Hand Of Sean" pitchFamily="2" charset="-128"/>
              </a:rPr>
              <a:t>Implementation Roadmap</a:t>
            </a:r>
            <a:endParaRPr lang="en-US" sz="55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Hand Of Sean" pitchFamily="2" charset="-128"/>
            </a:endParaRPr>
          </a:p>
          <a:p>
            <a:endParaRPr lang="en-US" b="1" dirty="0">
              <a:latin typeface="Arno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9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 4"/>
          <p:cNvSpPr/>
          <p:nvPr/>
        </p:nvSpPr>
        <p:spPr>
          <a:xfrm>
            <a:off x="2895600" y="1524000"/>
            <a:ext cx="838200" cy="741420"/>
          </a:xfrm>
          <a:prstGeom prst="hexagon">
            <a:avLst>
              <a:gd name="adj" fmla="val 28900"/>
              <a:gd name="vf" fmla="val 115470"/>
            </a:avLst>
          </a:prstGeom>
          <a:solidFill>
            <a:srgbClr val="E8D0D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42059309"/>
              </p:ext>
            </p:extLst>
          </p:nvPr>
        </p:nvGraphicFramePr>
        <p:xfrm>
          <a:off x="-152400" y="457200"/>
          <a:ext cx="9107606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003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 template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7630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Georgia" pitchFamily="18" charset="0"/>
                <a:ea typeface="+mn-ea"/>
                <a:cs typeface="+mn-cs"/>
              </a:rPr>
              <a:t>College Impact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342450-FB10-431B-A058-5F1BAE4CE4AD}" type="slidenum">
              <a:rPr lang="en-US"/>
              <a:pPr>
                <a:defRPr/>
              </a:pPr>
              <a:t>43</a:t>
            </a:fld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7831362"/>
              </p:ext>
            </p:extLst>
          </p:nvPr>
        </p:nvGraphicFramePr>
        <p:xfrm>
          <a:off x="457200" y="16764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0450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 template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7630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Georgia" pitchFamily="18" charset="0"/>
                <a:ea typeface="+mn-ea"/>
                <a:cs typeface="+mn-cs"/>
              </a:rPr>
              <a:t>College Impact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342450-FB10-431B-A058-5F1BAE4CE4AD}" type="slidenum">
              <a:rPr lang="en-US"/>
              <a:pPr>
                <a:defRPr/>
              </a:pPr>
              <a:t>44</a:t>
            </a:fld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5323117"/>
              </p:ext>
            </p:extLst>
          </p:nvPr>
        </p:nvGraphicFramePr>
        <p:xfrm>
          <a:off x="457200" y="16764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297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basic text slide cop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93700" y="1447800"/>
            <a:ext cx="7315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00245D"/>
                </a:solidFill>
                <a:latin typeface="Georgia" pitchFamily="18" charset="0"/>
              </a:rPr>
              <a:t>SUMMARY &amp; CLOSING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700" y="2362200"/>
            <a:ext cx="85344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Move Towards </a:t>
            </a: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IDEAL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400" b="1" i="1" dirty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Eliminate </a:t>
            </a: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WASTE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400" b="1" i="1" dirty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Improve </a:t>
            </a: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EFFICIENCY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and </a:t>
            </a: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EFFECTIVENESS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400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Empower</a:t>
            </a: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EMPLOYEES / 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Enhance</a:t>
            </a: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MORALE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i="1" dirty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ULTIMATELY: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ADD </a:t>
            </a: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MORE </a:t>
            </a: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VALUE!</a:t>
            </a:r>
            <a:endParaRPr lang="en-US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</a:endParaRPr>
          </a:p>
        </p:txBody>
      </p:sp>
      <p:pic>
        <p:nvPicPr>
          <p:cNvPr id="5" name="Picture 2" descr="Y:\mizell_m\PP Slides_gradient bg\grid2.jpg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/>
          <a:stretch>
            <a:fillRect/>
          </a:stretch>
        </p:blipFill>
        <p:spPr bwMode="auto">
          <a:xfrm>
            <a:off x="2366" y="0"/>
            <a:ext cx="9134707" cy="1143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title card blank cop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Box 5"/>
          <p:cNvSpPr txBox="1">
            <a:spLocks noChangeArrowheads="1"/>
          </p:cNvSpPr>
          <p:nvPr/>
        </p:nvSpPr>
        <p:spPr bwMode="white">
          <a:xfrm>
            <a:off x="0" y="762000"/>
            <a:ext cx="91440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4400" b="1" dirty="0" smtClean="0">
              <a:solidFill>
                <a:schemeClr val="bg1"/>
              </a:solidFill>
              <a:latin typeface="Georgia" pitchFamily="18" charset="0"/>
            </a:endParaRPr>
          </a:p>
          <a:p>
            <a:pPr algn="ctr"/>
            <a:endParaRPr lang="en-US" sz="4400" b="1" dirty="0" smtClean="0">
              <a:solidFill>
                <a:schemeClr val="bg1"/>
              </a:solidFill>
              <a:latin typeface="Georgia" pitchFamily="18" charset="0"/>
            </a:endParaRPr>
          </a:p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Georgia" pitchFamily="18" charset="0"/>
              </a:rPr>
              <a:t>Q&amp;A</a:t>
            </a:r>
            <a:endParaRPr lang="en-US" sz="6000" b="1" dirty="0">
              <a:solidFill>
                <a:schemeClr val="bg1"/>
              </a:solidFill>
              <a:latin typeface="Georgia" pitchFamily="18" charset="0"/>
            </a:endParaRPr>
          </a:p>
          <a:p>
            <a:pPr algn="ctr"/>
            <a:endParaRPr lang="en-US" sz="3200" b="1" dirty="0">
              <a:solidFill>
                <a:schemeClr val="bg1"/>
              </a:solidFill>
              <a:latin typeface="Georgia" pitchFamily="18" charset="0"/>
            </a:endParaRPr>
          </a:p>
          <a:p>
            <a:endParaRPr lang="en-US" sz="2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44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ission statement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8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ision statement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black_j\Desktop\Web Project\PTC_B-roll\Graduation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9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Y:\mizell_m\PP Slides_gradient bg WITH DOTS\Powerpoint slid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14400" y="1981200"/>
            <a:ext cx="7315200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Hand Of Sean" pitchFamily="2" charset="-128"/>
              </a:rPr>
              <a:t>Un-optimized Processes = </a:t>
            </a:r>
          </a:p>
          <a:p>
            <a:pPr algn="ctr"/>
            <a:r>
              <a:rPr lang="en-US" sz="55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Hand Of Sean" pitchFamily="2" charset="-128"/>
              </a:rPr>
              <a:t>Unhappy Students</a:t>
            </a:r>
          </a:p>
          <a:p>
            <a:endParaRPr lang="en-US" b="1" dirty="0">
              <a:latin typeface="Arno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94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 template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Georgia" pitchFamily="18" charset="0"/>
                <a:ea typeface="+mn-ea"/>
                <a:cs typeface="+mn-cs"/>
              </a:rPr>
              <a:t>Process Time</a:t>
            </a:r>
          </a:p>
        </p:txBody>
      </p:sp>
      <p:graphicFrame>
        <p:nvGraphicFramePr>
          <p:cNvPr id="614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7209482"/>
              </p:ext>
            </p:extLst>
          </p:nvPr>
        </p:nvGraphicFramePr>
        <p:xfrm>
          <a:off x="222250" y="1144588"/>
          <a:ext cx="8242300" cy="601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5" name="Worksheet" r:id="rId5" imgW="8753400" imgH="6391365" progId="Excel.Sheet.8">
                  <p:embed/>
                </p:oleObj>
              </mc:Choice>
              <mc:Fallback>
                <p:oleObj name="Worksheet" r:id="rId5" imgW="8753400" imgH="6391365" progId="Excel.Sheet.8">
                  <p:embed/>
                  <p:pic>
                    <p:nvPicPr>
                      <p:cNvPr id="0" name="Picture 67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250" y="1144588"/>
                        <a:ext cx="8242300" cy="6018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00400" y="3200399"/>
            <a:ext cx="3200400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500" dirty="0">
                <a:solidFill>
                  <a:schemeClr val="bg1"/>
                </a:solidFill>
                <a:latin typeface="Georgia" pitchFamily="18" charset="0"/>
              </a:rPr>
              <a:t>95%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191919"/>
      </a:dk1>
      <a:lt1>
        <a:sysClr val="window" lastClr="FFFFFF"/>
      </a:lt1>
      <a:dk2>
        <a:srgbClr val="00245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3399</TotalTime>
  <Words>969</Words>
  <Application>Microsoft Office PowerPoint</Application>
  <PresentationFormat>On-screen Show (4:3)</PresentationFormat>
  <Paragraphs>284</Paragraphs>
  <Slides>46</Slides>
  <Notes>19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Office Theme</vt:lpstr>
      <vt:lpstr>1_Office Theme</vt:lpstr>
      <vt:lpstr>Worksheet</vt:lpstr>
      <vt:lpstr>PowerPoint Presentation</vt:lpstr>
      <vt:lpstr>PowerPoint Presentation</vt:lpstr>
      <vt:lpstr>How Lean Changed Our Culture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Process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Desire to Grow</vt:lpstr>
      <vt:lpstr>PowerPoint Presentation</vt:lpstr>
      <vt:lpstr>State Funding Cuts</vt:lpstr>
      <vt:lpstr>Student Enrollment vs.  State Appropriation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Employee Engagement to 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 Impact</vt:lpstr>
      <vt:lpstr>WASTE REDUCTION  </vt:lpstr>
      <vt:lpstr>PROCESS IMPROVEMENT </vt:lpstr>
      <vt:lpstr>5S/STANDARDIZATION </vt:lpstr>
      <vt:lpstr>BEST PRACTICE: Community Impact</vt:lpstr>
      <vt:lpstr>PowerPoint Presentation</vt:lpstr>
      <vt:lpstr>PowerPoint Presentation</vt:lpstr>
      <vt:lpstr>Lessons Learned</vt:lpstr>
      <vt:lpstr>PowerPoint Presentation</vt:lpstr>
      <vt:lpstr>PowerPoint Presentation</vt:lpstr>
      <vt:lpstr>College Impact</vt:lpstr>
      <vt:lpstr>College Impact</vt:lpstr>
      <vt:lpstr>PowerPoint Presentation</vt:lpstr>
      <vt:lpstr>PowerPoint Presentation</vt:lpstr>
    </vt:vector>
  </TitlesOfParts>
  <Company>PTC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Meredith Mizell</dc:creator>
  <cp:lastModifiedBy>black_j</cp:lastModifiedBy>
  <cp:revision>325</cp:revision>
  <cp:lastPrinted>2012-01-06T20:37:17Z</cp:lastPrinted>
  <dcterms:created xsi:type="dcterms:W3CDTF">2009-10-20T15:34:56Z</dcterms:created>
  <dcterms:modified xsi:type="dcterms:W3CDTF">2012-03-16T14:48:41Z</dcterms:modified>
</cp:coreProperties>
</file>