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5" r:id="rId2"/>
    <p:sldId id="258" r:id="rId3"/>
    <p:sldId id="287" r:id="rId4"/>
    <p:sldId id="291" r:id="rId5"/>
    <p:sldId id="298" r:id="rId6"/>
    <p:sldId id="293" r:id="rId7"/>
    <p:sldId id="299" r:id="rId8"/>
    <p:sldId id="292" r:id="rId9"/>
    <p:sldId id="288" r:id="rId10"/>
    <p:sldId id="286" r:id="rId11"/>
    <p:sldId id="294" r:id="rId12"/>
    <p:sldId id="295" r:id="rId13"/>
    <p:sldId id="296" r:id="rId14"/>
    <p:sldId id="297" r:id="rId15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4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723CE-C52C-43D7-8BE7-C60F81568913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2A858E-6741-407B-AB05-DEAF2E7273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22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85FC8E86-CEC2-42AA-98FE-2B3E360160FD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7C010C84-1979-404D-A022-EE243EC346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208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Slide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0C84-1979-404D-A022-EE243EC3464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138D-10D1-4E62-A057-34375E341309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AB1B-C52D-42E6-BE18-1C6E10A0C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138D-10D1-4E62-A057-34375E341309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AB1B-C52D-42E6-BE18-1C6E10A0C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138D-10D1-4E62-A057-34375E341309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AB1B-C52D-42E6-BE18-1C6E10A0C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138D-10D1-4E62-A057-34375E341309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AB1B-C52D-42E6-BE18-1C6E10A0C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138D-10D1-4E62-A057-34375E341309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AB1B-C52D-42E6-BE18-1C6E10A0C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138D-10D1-4E62-A057-34375E341309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AB1B-C52D-42E6-BE18-1C6E10A0C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138D-10D1-4E62-A057-34375E341309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AB1B-C52D-42E6-BE18-1C6E10A0C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138D-10D1-4E62-A057-34375E341309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AB1B-C52D-42E6-BE18-1C6E10A0C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138D-10D1-4E62-A057-34375E341309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AB1B-C52D-42E6-BE18-1C6E10A0C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138D-10D1-4E62-A057-34375E341309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AB1B-C52D-42E6-BE18-1C6E10A0C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138D-10D1-4E62-A057-34375E341309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AB1B-C52D-42E6-BE18-1C6E10A0C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E138D-10D1-4E62-A057-34375E341309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8AB1B-C52D-42E6-BE18-1C6E10A0C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latimer.t@ptc.edu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rosenbaum.d@ptc.edu" TargetMode="External"/><Relationship Id="rId4" Type="http://schemas.openxmlformats.org/officeDocument/2006/relationships/hyperlink" Target="mailto:Paguntalan.c@ptc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 title card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sic text slide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10886"/>
            <a:ext cx="8763000" cy="114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Arial Black" pitchFamily="34" charset="0"/>
              </a:rPr>
              <a:t>Recent A3 projects related to</a:t>
            </a:r>
            <a:br>
              <a:rPr lang="en-US" sz="2800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Arial Black" pitchFamily="34" charset="0"/>
              </a:rPr>
              <a:t>Student Services</a:t>
            </a:r>
            <a:endParaRPr lang="en-US" sz="2800" dirty="0">
              <a:solidFill>
                <a:schemeClr val="tx2"/>
              </a:solidFill>
              <a:latin typeface="Arial Black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018509"/>
              </p:ext>
            </p:extLst>
          </p:nvPr>
        </p:nvGraphicFramePr>
        <p:xfrm>
          <a:off x="381000" y="1143000"/>
          <a:ext cx="8382000" cy="4648199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048000"/>
                <a:gridCol w="2819400"/>
                <a:gridCol w="2514600"/>
              </a:tblGrid>
              <a:tr h="6416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Admission </a:t>
                      </a:r>
                      <a:r>
                        <a:rPr lang="en-US" sz="1800" u="none" strike="noStrike" dirty="0" smtClean="0">
                          <a:effectLst/>
                        </a:rPr>
                        <a:t>Application</a:t>
                      </a:r>
                    </a:p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Turn-Around </a:t>
                      </a:r>
                      <a:r>
                        <a:rPr lang="en-US" sz="1800" u="none" strike="noStrike" dirty="0">
                          <a:effectLst/>
                        </a:rPr>
                        <a:t>Time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Jobs At A Glance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Student Activities </a:t>
                      </a:r>
                      <a:r>
                        <a:rPr lang="en-US" sz="1800" u="none" strike="noStrike" dirty="0">
                          <a:effectLst/>
                        </a:rPr>
                        <a:t>Approval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/>
                </a:tc>
              </a:tr>
              <a:tr h="5835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Class </a:t>
                      </a:r>
                      <a:r>
                        <a:rPr lang="en-US" sz="1800" u="none" strike="noStrike" dirty="0" smtClean="0">
                          <a:effectLst/>
                        </a:rPr>
                        <a:t>Cancellation </a:t>
                      </a:r>
                      <a:r>
                        <a:rPr lang="en-US" sz="1800" u="none" strike="noStrike" dirty="0">
                          <a:effectLst/>
                        </a:rPr>
                        <a:t>Notifications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Transcript Evaluations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Advisement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/>
                </a:tc>
              </a:tr>
              <a:tr h="4333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Financial Aid Processing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Scholarship Process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Student </a:t>
                      </a:r>
                      <a:r>
                        <a:rPr lang="en-US" sz="1800" u="none" strike="noStrike" dirty="0" smtClean="0">
                          <a:effectLst/>
                        </a:rPr>
                        <a:t>Schedule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/>
                </a:tc>
              </a:tr>
              <a:tr h="5531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Financial Aid Communications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Veteran Benefits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Instant </a:t>
                      </a:r>
                      <a:r>
                        <a:rPr lang="en-US" sz="1800" u="none" strike="noStrike" dirty="0">
                          <a:effectLst/>
                        </a:rPr>
                        <a:t>Admissions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/>
                </a:tc>
              </a:tr>
              <a:tr h="4333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Financial Aid Award Posting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Contacting SS Offices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New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Student Orientation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/>
                </a:tc>
              </a:tr>
              <a:tr h="5835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Addressing Undecided Students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Locating SS Offices &amp; Classrooms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Caps &amp; Gowns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/>
                </a:tc>
              </a:tr>
              <a:tr h="5531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Financial Aid Office Wait Time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Admissions Deadline Dates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Graduation Application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/>
                </a:tc>
              </a:tr>
              <a:tr h="4333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Placement Test Availability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Tutoring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Early Alert System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/>
                </a:tc>
              </a:tr>
              <a:tr h="4333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Direct Deposit Set-Up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Transfer Course Equivalents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141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sic text slide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4800" y="152400"/>
            <a:ext cx="8534400" cy="58674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057400"/>
            <a:ext cx="8610600" cy="42973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solidFill>
                  <a:schemeClr val="tx2"/>
                </a:solidFill>
                <a:latin typeface="Arial Black" pitchFamily="34" charset="0"/>
              </a:rPr>
              <a:t>Tanisha: 	Instant Admissions (A3)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solidFill>
                  <a:schemeClr val="tx2"/>
                </a:solidFill>
                <a:latin typeface="Arial Black" pitchFamily="34" charset="0"/>
              </a:rPr>
              <a:t>David: 	New Student Orientation (A3)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solidFill>
                  <a:schemeClr val="tx2"/>
                </a:solidFill>
                <a:latin typeface="Arial Black" pitchFamily="34" charset="0"/>
              </a:rPr>
              <a:t>Cindy:	Early Alert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solidFill>
                  <a:schemeClr val="tx2"/>
                </a:solidFill>
                <a:latin typeface="Arial Black" pitchFamily="34" charset="0"/>
              </a:rPr>
              <a:t>Tamatha: 	Graduation Application Process (VSM)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solidFill>
                  <a:schemeClr val="tx2"/>
                </a:solidFill>
                <a:latin typeface="Arial Black" pitchFamily="34" charset="0"/>
              </a:rPr>
              <a:t>	</a:t>
            </a:r>
            <a:r>
              <a:rPr lang="en-US" sz="2400" dirty="0" smtClean="0">
                <a:solidFill>
                  <a:schemeClr val="tx2"/>
                </a:solidFill>
                <a:latin typeface="Arial Black" pitchFamily="34" charset="0"/>
              </a:rPr>
              <a:t>	Caps &amp; Gowns (A3)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chemeClr val="tx2"/>
                </a:solidFill>
                <a:latin typeface="Arial Black" pitchFamily="34" charset="0"/>
              </a:rPr>
              <a:t>Today’s Topics</a:t>
            </a:r>
            <a:endParaRPr lang="en-US" u="sng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51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sic text slide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304800"/>
            <a:ext cx="8763000" cy="5257800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tx2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en-US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en-US" sz="6000" dirty="0" smtClean="0">
                <a:solidFill>
                  <a:schemeClr val="tx2"/>
                </a:solidFill>
                <a:latin typeface="Arial Black" pitchFamily="34" charset="0"/>
              </a:rPr>
              <a:t>QUESTIONS?</a:t>
            </a:r>
            <a:endParaRPr lang="en-US" sz="6000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31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sic text slide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304800"/>
            <a:ext cx="8763000" cy="5638800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>
                <a:solidFill>
                  <a:schemeClr val="tx2"/>
                </a:solidFill>
                <a:latin typeface="Arial Black" pitchFamily="34" charset="0"/>
              </a:rPr>
              <a:t>Thank you for attending!</a:t>
            </a:r>
          </a:p>
          <a:p>
            <a:pPr marL="0" indent="0" algn="ctr">
              <a:buNone/>
            </a:pPr>
            <a:endParaRPr lang="en-US" sz="4800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en-US" sz="4800" dirty="0" smtClean="0">
                <a:solidFill>
                  <a:schemeClr val="tx2"/>
                </a:solidFill>
                <a:latin typeface="Arial Black" pitchFamily="34" charset="0"/>
              </a:rPr>
              <a:t>Remember to…</a:t>
            </a:r>
          </a:p>
        </p:txBody>
      </p:sp>
      <p:pic>
        <p:nvPicPr>
          <p:cNvPr id="2051" name="Picture 3" descr="C:\Users\fleming_je\AppData\Local\Microsoft\Windows\Temporary Internet Files\Content.IE5\POAOKN0A\MC900441572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871" y="3033628"/>
            <a:ext cx="3422257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 rot="510893">
            <a:off x="4319317" y="4619421"/>
            <a:ext cx="1706261" cy="8925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tx2"/>
                </a:solidFill>
                <a:latin typeface="Arial Black" pitchFamily="34" charset="0"/>
              </a:rPr>
              <a:t>Think LEAN!</a:t>
            </a:r>
            <a:endParaRPr lang="en-US" sz="2600" b="1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76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sic text slide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36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736" y="152400"/>
            <a:ext cx="8763000" cy="1143000"/>
          </a:xfrm>
        </p:spPr>
        <p:txBody>
          <a:bodyPr>
            <a:noAutofit/>
          </a:bodyPr>
          <a:lstStyle/>
          <a:p>
            <a:pPr fontAlgn="ctr"/>
            <a:r>
              <a:rPr lang="en-US" sz="2800" dirty="0" smtClean="0">
                <a:solidFill>
                  <a:schemeClr val="tx2"/>
                </a:solidFill>
                <a:latin typeface="Arial Black" pitchFamily="34" charset="0"/>
              </a:rPr>
              <a:t>Contact Information</a:t>
            </a:r>
            <a:br>
              <a:rPr lang="en-US" sz="2800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en-US" sz="1800" b="1" dirty="0">
                <a:solidFill>
                  <a:srgbClr val="000000"/>
                </a:solidFill>
              </a:rPr>
              <a:t>Piedmont Technical College</a:t>
            </a:r>
            <a:br>
              <a:rPr lang="en-US" sz="1800" b="1" dirty="0">
                <a:solidFill>
                  <a:srgbClr val="000000"/>
                </a:solidFill>
              </a:rPr>
            </a:br>
            <a:r>
              <a:rPr lang="en-US" sz="1800" b="1" dirty="0" smtClean="0">
                <a:solidFill>
                  <a:srgbClr val="000000"/>
                </a:solidFill>
              </a:rPr>
              <a:t>P.O. </a:t>
            </a:r>
            <a:r>
              <a:rPr lang="en-US" sz="1800" b="1" dirty="0">
                <a:solidFill>
                  <a:srgbClr val="000000"/>
                </a:solidFill>
              </a:rPr>
              <a:t>Box 1467</a:t>
            </a:r>
            <a:br>
              <a:rPr lang="en-US" sz="1800" b="1" dirty="0">
                <a:solidFill>
                  <a:srgbClr val="000000"/>
                </a:solidFill>
              </a:rPr>
            </a:br>
            <a:r>
              <a:rPr lang="en-US" sz="1800" b="1" dirty="0">
                <a:solidFill>
                  <a:srgbClr val="000000"/>
                </a:solidFill>
              </a:rPr>
              <a:t>Greenwood, SC </a:t>
            </a:r>
            <a:r>
              <a:rPr lang="en-US" sz="1800" b="1" dirty="0" smtClean="0">
                <a:solidFill>
                  <a:srgbClr val="000000"/>
                </a:solidFill>
              </a:rPr>
              <a:t>29649</a:t>
            </a:r>
            <a:endParaRPr lang="en-US" sz="2800" dirty="0">
              <a:solidFill>
                <a:schemeClr val="tx2"/>
              </a:solidFill>
              <a:latin typeface="Arial Black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4960675"/>
              </p:ext>
            </p:extLst>
          </p:nvPr>
        </p:nvGraphicFramePr>
        <p:xfrm>
          <a:off x="457200" y="1447800"/>
          <a:ext cx="8077200" cy="457200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195948"/>
                <a:gridCol w="3881252"/>
              </a:tblGrid>
              <a:tr h="152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Tanisha Latimer Davis</a:t>
                      </a:r>
                    </a:p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Dean of Enrollment Management</a:t>
                      </a:r>
                      <a:endParaRPr lang="en-US" sz="18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Phone:  (864) 941-8357</a:t>
                      </a:r>
                    </a:p>
                    <a:p>
                      <a:pPr algn="ctr" fontAlgn="ctr"/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Fax:  (864) 941-8403</a:t>
                      </a:r>
                    </a:p>
                    <a:p>
                      <a:pPr algn="ctr" fontAlgn="ctr"/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3"/>
                        </a:rPr>
                        <a:t>latimer.t@ptc.edu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70" marR="5770" marT="57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Cindy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Klauck, LPC</a:t>
                      </a:r>
                    </a:p>
                    <a:p>
                      <a:pPr algn="ctr" fontAlgn="ctr"/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Dean of Career Planning &amp; Counseling</a:t>
                      </a:r>
                    </a:p>
                    <a:p>
                      <a:pPr algn="ctr" fontAlgn="ctr"/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Phone:  (864) 941-8685</a:t>
                      </a:r>
                    </a:p>
                    <a:p>
                      <a:pPr algn="ctr" fontAlgn="ctr"/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Fax:  (864) 941-8755</a:t>
                      </a:r>
                    </a:p>
                    <a:p>
                      <a:pPr algn="ctr" fontAlgn="ctr"/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3"/>
                        </a:rPr>
                        <a:t>klauck.c@ptc.edu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70" marR="5770" marT="5770" marB="0" anchor="ctr"/>
                </a:tc>
              </a:tr>
              <a:tr h="152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Carol Paguntalan</a:t>
                      </a:r>
                    </a:p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Director of Academic Advisement</a:t>
                      </a:r>
                    </a:p>
                    <a:p>
                      <a:pPr algn="ctr" fontAlgn="ctr"/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Phone:  (864) 941-8679</a:t>
                      </a:r>
                    </a:p>
                    <a:p>
                      <a:pPr algn="ctr" fontAlgn="ctr"/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4"/>
                        </a:rPr>
                        <a:t>paguntalan.c@ptc.edu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70" marR="5770" marT="57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David Rosenbaum</a:t>
                      </a:r>
                    </a:p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Associate Dean of Students</a:t>
                      </a:r>
                    </a:p>
                    <a:p>
                      <a:pPr algn="ctr" fontAlgn="ctr"/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Phone:  (864) 941-8377</a:t>
                      </a:r>
                    </a:p>
                    <a:p>
                      <a:pPr algn="ctr" fontAlgn="ctr"/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Fax:  (864) 941-8709</a:t>
                      </a:r>
                    </a:p>
                    <a:p>
                      <a:pPr algn="ctr" fontAlgn="ctr"/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5"/>
                        </a:rPr>
                        <a:t>rosenbaum.d@ptc.edu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70" marR="5770" marT="5770" marB="0" anchor="ctr"/>
                </a:tc>
              </a:tr>
              <a:tr h="152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Tamatha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L. Sells, M.A.</a:t>
                      </a:r>
                    </a:p>
                    <a:p>
                      <a:pPr algn="ctr" fontAlgn="ctr"/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Registrar</a:t>
                      </a:r>
                    </a:p>
                    <a:p>
                      <a:pPr algn="ctr" fontAlgn="ctr"/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Phone:  (864) 941-8363</a:t>
                      </a:r>
                    </a:p>
                    <a:p>
                      <a:pPr algn="ctr" fontAlgn="ctr"/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Fax:  (864) 941-8566</a:t>
                      </a:r>
                    </a:p>
                    <a:p>
                      <a:pPr algn="ctr" fontAlgn="ctr"/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3"/>
                        </a:rPr>
                        <a:t>sells.t@ptc.edu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70" marR="5770" marT="57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Andy Omundson</a:t>
                      </a:r>
                    </a:p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Dean of Students</a:t>
                      </a:r>
                    </a:p>
                    <a:p>
                      <a:pPr algn="ctr" fontAlgn="ctr"/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Phone:  (864) 941-8376</a:t>
                      </a:r>
                    </a:p>
                    <a:p>
                      <a:pPr algn="ctr" fontAlgn="ctr"/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Fax:  (864) 941-8709</a:t>
                      </a:r>
                    </a:p>
                    <a:p>
                      <a:pPr algn="ctr" fontAlgn="ctr"/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5"/>
                        </a:rPr>
                        <a:t>omundson.a@ptc.edu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70" marR="5770" marT="577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715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itle card blank cop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286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Georgia" pitchFamily="18" charset="0"/>
              </a:rPr>
              <a:t>2014 New Directions in Student Development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18288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Georgia" pitchFamily="18" charset="0"/>
              </a:rPr>
              <a:t>Lean Initiatives’ Impact</a:t>
            </a:r>
          </a:p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Georgia" pitchFamily="18" charset="0"/>
              </a:rPr>
              <a:t>on Student Services</a:t>
            </a:r>
            <a:endParaRPr lang="en-US" sz="4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029200"/>
            <a:ext cx="6096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Presenters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Tanisha Latimer Davis – Dean of Enrollment Management</a:t>
            </a:r>
          </a:p>
          <a:p>
            <a:r>
              <a:rPr lang="en-US" b="1" dirty="0">
                <a:solidFill>
                  <a:schemeClr val="bg1"/>
                </a:solidFill>
              </a:rPr>
              <a:t>David Rosenbaum – Associate Dean of Students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Cindy Klauck – Dean of Counseling &amp; Career Planning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Tamatha Sells – Registrar</a:t>
            </a:r>
          </a:p>
          <a:p>
            <a:r>
              <a:rPr lang="en-US" b="1" dirty="0">
                <a:solidFill>
                  <a:schemeClr val="bg1"/>
                </a:solidFill>
              </a:rPr>
              <a:t>Andy Omundson – Dean of Students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sic text slide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4800" y="152400"/>
            <a:ext cx="8534400" cy="58674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chemeClr val="tx2"/>
                </a:solidFill>
                <a:latin typeface="Arial Black" pitchFamily="34" charset="0"/>
              </a:rPr>
              <a:t>Piedmont Technical College Mission</a:t>
            </a:r>
            <a:r>
              <a:rPr lang="en-US" u="sng" dirty="0" smtClean="0">
                <a:solidFill>
                  <a:schemeClr val="tx2"/>
                </a:solidFill>
                <a:latin typeface="Arial Black" pitchFamily="34" charset="0"/>
              </a:rPr>
              <a:t>:</a:t>
            </a:r>
            <a:endParaRPr lang="en-U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82000" cy="41148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60000"/>
              </a:lnSpc>
              <a:buNone/>
            </a:pPr>
            <a:r>
              <a:rPr lang="en-US" sz="2800" dirty="0" smtClean="0">
                <a:solidFill>
                  <a:schemeClr val="tx2"/>
                </a:solidFill>
                <a:latin typeface="Arial Black" pitchFamily="34" charset="0"/>
              </a:rPr>
              <a:t>“Piedmont </a:t>
            </a:r>
            <a:r>
              <a:rPr lang="en-US" sz="2800" dirty="0">
                <a:solidFill>
                  <a:schemeClr val="tx2"/>
                </a:solidFill>
                <a:latin typeface="Arial Black" pitchFamily="34" charset="0"/>
              </a:rPr>
              <a:t>Technical College transforms lives and strengthens communities by providing opportunities for intellectual and economic growth</a:t>
            </a:r>
            <a:r>
              <a:rPr lang="en-US" sz="2800" dirty="0" smtClean="0">
                <a:solidFill>
                  <a:schemeClr val="tx2"/>
                </a:solidFill>
                <a:latin typeface="Arial Black" pitchFamily="34" charset="0"/>
              </a:rPr>
              <a:t>.”</a:t>
            </a:r>
          </a:p>
          <a:p>
            <a:pPr algn="ctr">
              <a:lnSpc>
                <a:spcPct val="160000"/>
              </a:lnSpc>
              <a:buNone/>
            </a:pPr>
            <a:endParaRPr lang="en-US" sz="1600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en-US" sz="2800" u="sng" dirty="0">
                <a:solidFill>
                  <a:schemeClr val="tx2"/>
                </a:solidFill>
                <a:latin typeface="Arial Black" pitchFamily="34" charset="0"/>
              </a:rPr>
              <a:t>Strategic Objective C.2.3</a:t>
            </a:r>
          </a:p>
          <a:p>
            <a:pPr algn="ctr">
              <a:buNone/>
            </a:pPr>
            <a:r>
              <a:rPr lang="en-US" sz="2800" dirty="0">
                <a:solidFill>
                  <a:schemeClr val="tx2"/>
                </a:solidFill>
                <a:latin typeface="Arial Black" pitchFamily="34" charset="0"/>
              </a:rPr>
              <a:t>Implement Lean Principles!</a:t>
            </a:r>
          </a:p>
          <a:p>
            <a:pPr algn="ctr">
              <a:lnSpc>
                <a:spcPct val="160000"/>
              </a:lnSpc>
              <a:buNone/>
            </a:pPr>
            <a:endParaRPr lang="en-US" sz="2800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35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sic text slide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4800" y="152400"/>
            <a:ext cx="8534400" cy="58674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381000"/>
            <a:ext cx="8153400" cy="5257800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60000"/>
              </a:lnSpc>
              <a:buNone/>
            </a:pPr>
            <a:r>
              <a:rPr lang="en-US" sz="4000" dirty="0" smtClean="0">
                <a:solidFill>
                  <a:schemeClr val="tx2"/>
                </a:solidFill>
                <a:latin typeface="Arial Black" pitchFamily="34" charset="0"/>
              </a:rPr>
              <a:t>LEAN =</a:t>
            </a:r>
          </a:p>
          <a:p>
            <a:pPr algn="ctr">
              <a:lnSpc>
                <a:spcPct val="160000"/>
              </a:lnSpc>
              <a:buNone/>
            </a:pPr>
            <a:r>
              <a:rPr lang="en-US" sz="4000" dirty="0" smtClean="0">
                <a:solidFill>
                  <a:schemeClr val="tx2"/>
                </a:solidFill>
                <a:latin typeface="Arial Black" pitchFamily="34" charset="0"/>
              </a:rPr>
              <a:t>Business </a:t>
            </a:r>
            <a:r>
              <a:rPr lang="en-US" sz="4000" dirty="0">
                <a:solidFill>
                  <a:schemeClr val="tx2"/>
                </a:solidFill>
                <a:latin typeface="Arial Black" pitchFamily="34" charset="0"/>
              </a:rPr>
              <a:t>p</a:t>
            </a:r>
            <a:r>
              <a:rPr lang="en-US" sz="4000" dirty="0" smtClean="0">
                <a:solidFill>
                  <a:schemeClr val="tx2"/>
                </a:solidFill>
                <a:latin typeface="Arial Black" pitchFamily="34" charset="0"/>
              </a:rPr>
              <a:t>rocesses which require less human effort, capital investment, space, materials and time in all aspects of operation</a:t>
            </a:r>
            <a:endParaRPr lang="en-US" sz="4000" dirty="0">
              <a:solidFill>
                <a:schemeClr val="tx2"/>
              </a:solidFill>
              <a:latin typeface="Arial Black" pitchFamily="34" charset="0"/>
            </a:endParaRPr>
          </a:p>
          <a:p>
            <a:pPr algn="ctr">
              <a:lnSpc>
                <a:spcPct val="160000"/>
              </a:lnSpc>
              <a:buNone/>
            </a:pPr>
            <a:endParaRPr lang="en-US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10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sic text slide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4800" y="152400"/>
            <a:ext cx="8534400" cy="58674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95400"/>
            <a:ext cx="8153400" cy="3581400"/>
          </a:xfrm>
        </p:spPr>
        <p:txBody>
          <a:bodyPr>
            <a:normAutofit/>
          </a:bodyPr>
          <a:lstStyle/>
          <a:p>
            <a:pPr algn="ctr">
              <a:lnSpc>
                <a:spcPct val="160000"/>
              </a:lnSpc>
              <a:buNone/>
            </a:pPr>
            <a:r>
              <a:rPr lang="en-US" sz="4000" dirty="0" smtClean="0">
                <a:solidFill>
                  <a:schemeClr val="tx2"/>
                </a:solidFill>
                <a:latin typeface="Arial Black" pitchFamily="34" charset="0"/>
              </a:rPr>
              <a:t>VALUE STREAM =</a:t>
            </a:r>
          </a:p>
          <a:p>
            <a:pPr algn="ctr">
              <a:lnSpc>
                <a:spcPct val="160000"/>
              </a:lnSpc>
              <a:buNone/>
            </a:pPr>
            <a:r>
              <a:rPr lang="en-US" sz="4000" dirty="0" smtClean="0">
                <a:solidFill>
                  <a:schemeClr val="tx2"/>
                </a:solidFill>
                <a:latin typeface="Arial Black" pitchFamily="34" charset="0"/>
              </a:rPr>
              <a:t>Specific activities required from start to finish</a:t>
            </a:r>
            <a:endParaRPr lang="en-US" sz="4000" dirty="0">
              <a:solidFill>
                <a:schemeClr val="tx2"/>
              </a:solidFill>
              <a:latin typeface="Arial Black" pitchFamily="34" charset="0"/>
            </a:endParaRPr>
          </a:p>
          <a:p>
            <a:pPr algn="ctr">
              <a:lnSpc>
                <a:spcPct val="160000"/>
              </a:lnSpc>
              <a:buNone/>
            </a:pPr>
            <a:endParaRPr lang="en-US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83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sic text slide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4800" y="152400"/>
            <a:ext cx="8534400" cy="58674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3657600" cy="42973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Arial Black" pitchFamily="34" charset="0"/>
              </a:rPr>
              <a:t>Confusion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Arial Black" pitchFamily="34" charset="0"/>
              </a:rPr>
              <a:t>Motion/Travel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Arial Black" pitchFamily="34" charset="0"/>
              </a:rPr>
              <a:t>Waiting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Arial Black" pitchFamily="34" charset="0"/>
              </a:rPr>
              <a:t>Processing</a:t>
            </a:r>
          </a:p>
          <a:p>
            <a:pPr>
              <a:lnSpc>
                <a:spcPct val="150000"/>
              </a:lnSpc>
            </a:pPr>
            <a:endParaRPr lang="en-US" dirty="0" smtClean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chemeClr val="tx2"/>
                </a:solidFill>
                <a:latin typeface="Arial Black" pitchFamily="34" charset="0"/>
              </a:rPr>
              <a:t>7 </a:t>
            </a:r>
            <a:r>
              <a:rPr lang="en-US" u="sng" dirty="0" err="1" smtClean="0">
                <a:solidFill>
                  <a:schemeClr val="tx2"/>
                </a:solidFill>
                <a:latin typeface="Arial Black" pitchFamily="34" charset="0"/>
              </a:rPr>
              <a:t>Mudas</a:t>
            </a:r>
            <a:r>
              <a:rPr lang="en-US" u="sng" dirty="0" smtClean="0">
                <a:solidFill>
                  <a:schemeClr val="tx2"/>
                </a:solidFill>
                <a:latin typeface="Arial Black" pitchFamily="34" charset="0"/>
              </a:rPr>
              <a:t> (“Waste”)</a:t>
            </a:r>
            <a:endParaRPr lang="en-US" u="sng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876800" y="1371600"/>
            <a:ext cx="41148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Arial Black" pitchFamily="34" charset="0"/>
              </a:rPr>
              <a:t>Inventory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Arial Black" pitchFamily="34" charset="0"/>
              </a:rPr>
              <a:t>Defects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Arial Black" pitchFamily="34" charset="0"/>
              </a:rPr>
              <a:t>Overproduction</a:t>
            </a:r>
            <a:endParaRPr lang="en-US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33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sic text slide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4800" y="152400"/>
            <a:ext cx="8534400" cy="58674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838200"/>
            <a:ext cx="8153400" cy="40386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60000"/>
              </a:lnSpc>
              <a:buNone/>
            </a:pPr>
            <a:r>
              <a:rPr lang="en-US" sz="4000" dirty="0" smtClean="0">
                <a:solidFill>
                  <a:schemeClr val="tx2"/>
                </a:solidFill>
                <a:latin typeface="Arial Black" pitchFamily="34" charset="0"/>
              </a:rPr>
              <a:t>A3 PROCESS =</a:t>
            </a:r>
          </a:p>
          <a:p>
            <a:pPr algn="ctr">
              <a:lnSpc>
                <a:spcPct val="160000"/>
              </a:lnSpc>
              <a:buNone/>
            </a:pPr>
            <a:r>
              <a:rPr lang="en-US" sz="4000" dirty="0" smtClean="0">
                <a:solidFill>
                  <a:schemeClr val="tx2"/>
                </a:solidFill>
                <a:latin typeface="Arial Black" pitchFamily="34" charset="0"/>
              </a:rPr>
              <a:t>A methodology for getting to the root cause of the problem</a:t>
            </a:r>
            <a:endParaRPr lang="en-US" sz="4000" dirty="0">
              <a:solidFill>
                <a:schemeClr val="tx2"/>
              </a:solidFill>
              <a:latin typeface="Arial Black" pitchFamily="34" charset="0"/>
            </a:endParaRPr>
          </a:p>
          <a:p>
            <a:pPr algn="ctr">
              <a:lnSpc>
                <a:spcPct val="160000"/>
              </a:lnSpc>
              <a:buNone/>
            </a:pPr>
            <a:endParaRPr lang="en-US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86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sic text slide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304800"/>
            <a:ext cx="8763000" cy="5486400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r>
              <a:rPr lang="en-US" sz="3600" u="sng" dirty="0" smtClean="0">
                <a:solidFill>
                  <a:schemeClr val="tx2"/>
                </a:solidFill>
                <a:latin typeface="Arial Black" pitchFamily="34" charset="0"/>
              </a:rPr>
              <a:t>Over 300 PTC faculty &amp; staff have been trained in LEAN principles, VSM &amp; A3 problem solving</a:t>
            </a:r>
          </a:p>
          <a:p>
            <a:endParaRPr lang="en-US" sz="3600" u="sng" dirty="0">
              <a:solidFill>
                <a:schemeClr val="tx2"/>
              </a:solidFill>
              <a:latin typeface="Arial Black" pitchFamily="34" charset="0"/>
            </a:endParaRPr>
          </a:p>
          <a:p>
            <a:r>
              <a:rPr lang="en-US" sz="3600" u="sng" dirty="0" smtClean="0">
                <a:solidFill>
                  <a:schemeClr val="tx2"/>
                </a:solidFill>
                <a:latin typeface="Arial Black" pitchFamily="34" charset="0"/>
              </a:rPr>
              <a:t>37 of 42 (88%) of Student Development staff trained in LEAN principles </a:t>
            </a:r>
            <a:r>
              <a:rPr lang="en-US" u="sng" dirty="0" smtClean="0">
                <a:solidFill>
                  <a:schemeClr val="tx2"/>
                </a:solidFill>
                <a:latin typeface="Arial Black" pitchFamily="34" charset="0"/>
              </a:rPr>
              <a:t>(5 are currently in Spring 2014 class)</a:t>
            </a:r>
            <a:endParaRPr lang="en-US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8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sic text slide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4800" y="152400"/>
            <a:ext cx="8534400" cy="58674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828801"/>
            <a:ext cx="6400800" cy="39624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dirty="0" smtClean="0">
                <a:solidFill>
                  <a:schemeClr val="tx2"/>
                </a:solidFill>
                <a:latin typeface="Arial Black" pitchFamily="34" charset="0"/>
              </a:rPr>
              <a:t>“Initiate and incorporate LEAN principles and practices in daily work in pursuit of continuous improvement.”</a:t>
            </a:r>
            <a:endParaRPr lang="en-U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534400" cy="1143000"/>
          </a:xfrm>
        </p:spPr>
        <p:txBody>
          <a:bodyPr>
            <a:noAutofit/>
          </a:bodyPr>
          <a:lstStyle/>
          <a:p>
            <a:r>
              <a:rPr lang="en-US" sz="4000" u="sng" dirty="0" smtClean="0">
                <a:solidFill>
                  <a:schemeClr val="tx2"/>
                </a:solidFill>
                <a:latin typeface="Arial Black" pitchFamily="34" charset="0"/>
              </a:rPr>
              <a:t>Position Description Statement</a:t>
            </a:r>
            <a:endParaRPr lang="en-US" sz="4000" u="sng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26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191919"/>
      </a:dk1>
      <a:lt1>
        <a:sysClr val="window" lastClr="FFFFFF"/>
      </a:lt1>
      <a:dk2>
        <a:srgbClr val="00245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1024</TotalTime>
  <Words>414</Words>
  <Application>Microsoft Office PowerPoint</Application>
  <PresentationFormat>On-screen Show (4:3)</PresentationFormat>
  <Paragraphs>108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Piedmont Technical College Mission:</vt:lpstr>
      <vt:lpstr>PowerPoint Presentation</vt:lpstr>
      <vt:lpstr>PowerPoint Presentation</vt:lpstr>
      <vt:lpstr>7 Mudas (“Waste”)</vt:lpstr>
      <vt:lpstr>PowerPoint Presentation</vt:lpstr>
      <vt:lpstr>PowerPoint Presentation</vt:lpstr>
      <vt:lpstr>Position Description Statement</vt:lpstr>
      <vt:lpstr>Recent A3 projects related to Student Services</vt:lpstr>
      <vt:lpstr>Today’s Topics</vt:lpstr>
      <vt:lpstr>PowerPoint Presentation</vt:lpstr>
      <vt:lpstr>PowerPoint Presentation</vt:lpstr>
      <vt:lpstr>Contact Information Piedmont Technical College P.O. Box 1467 Greenwood, SC 29649</vt:lpstr>
    </vt:vector>
  </TitlesOfParts>
  <Company>PTC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Fleming.je@ptc.edu</dc:creator>
  <cp:lastModifiedBy>Andy Omundson</cp:lastModifiedBy>
  <cp:revision>99</cp:revision>
  <dcterms:created xsi:type="dcterms:W3CDTF">2009-10-20T15:34:56Z</dcterms:created>
  <dcterms:modified xsi:type="dcterms:W3CDTF">2014-02-27T20:45:44Z</dcterms:modified>
</cp:coreProperties>
</file>