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59" r:id="rId6"/>
    <p:sldId id="276" r:id="rId7"/>
    <p:sldId id="260" r:id="rId8"/>
    <p:sldId id="261" r:id="rId9"/>
    <p:sldId id="262" r:id="rId10"/>
    <p:sldId id="264" r:id="rId11"/>
    <p:sldId id="270" r:id="rId12"/>
    <p:sldId id="271" r:id="rId13"/>
    <p:sldId id="273" r:id="rId14"/>
    <p:sldId id="274" r:id="rId15"/>
    <p:sldId id="272" r:id="rId16"/>
    <p:sldId id="265" r:id="rId17"/>
    <p:sldId id="266" r:id="rId18"/>
    <p:sldId id="267" r:id="rId19"/>
    <p:sldId id="268" r:id="rId20"/>
    <p:sldId id="27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6A04-9ABF-416D-85AF-09262ABB0320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091C-2AE3-4CB9-B9A7-06EA0947C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3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9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A221-59FC-4E96-ABA4-7BC4B7540F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0"/>
            <a:ext cx="1524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The Strategy</a:t>
            </a:r>
            <a:endParaRPr lang="en-US" sz="4000" b="1" i="1" dirty="0"/>
          </a:p>
          <a:p>
            <a:endParaRPr lang="en-US" sz="4000" b="1" i="1" dirty="0" smtClean="0"/>
          </a:p>
          <a:p>
            <a:endParaRPr lang="en-US" sz="4000" dirty="0" smtClean="0"/>
          </a:p>
          <a:p>
            <a:r>
              <a:rPr lang="en-US" sz="4000" dirty="0" smtClean="0"/>
              <a:t>Increase student goal attainment through more effective, proactive and comprehensive advising</a:t>
            </a:r>
          </a:p>
        </p:txBody>
      </p:sp>
    </p:spTree>
    <p:extLst>
      <p:ext uri="{BB962C8B-B14F-4D97-AF65-F5344CB8AC3E}">
        <p14:creationId xmlns:p14="http://schemas.microsoft.com/office/powerpoint/2010/main" val="2434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Why Advising?</a:t>
            </a:r>
            <a:endParaRPr lang="en-US" sz="4000" b="1" i="1" dirty="0"/>
          </a:p>
          <a:p>
            <a:endParaRPr lang="en-US" sz="4000" b="1" i="1" dirty="0" smtClean="0"/>
          </a:p>
          <a:p>
            <a:endParaRPr lang="en-US" sz="4000" dirty="0" smtClean="0"/>
          </a:p>
          <a:p>
            <a:r>
              <a:rPr lang="en-US" sz="3600" i="1" dirty="0" smtClean="0"/>
              <a:t>The quality of academic advising is the most powerful predictor of satisfaction with the college environment.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Hunter &amp; White, “Academic Advising: New Insights for Teaching and Learning in the First Year”</a:t>
            </a:r>
          </a:p>
        </p:txBody>
      </p:sp>
    </p:spTree>
    <p:extLst>
      <p:ext uri="{BB962C8B-B14F-4D97-AF65-F5344CB8AC3E}">
        <p14:creationId xmlns:p14="http://schemas.microsoft.com/office/powerpoint/2010/main" val="2312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What Advising?</a:t>
            </a:r>
            <a:endParaRPr lang="en-US" sz="4000" b="1" i="1" dirty="0"/>
          </a:p>
          <a:p>
            <a:endParaRPr lang="en-US" sz="4000" b="1" i="1" dirty="0" smtClean="0"/>
          </a:p>
          <a:p>
            <a:endParaRPr lang="en-US" sz="4000" dirty="0" smtClean="0"/>
          </a:p>
          <a:p>
            <a:r>
              <a:rPr lang="en-US" sz="3600" dirty="0" smtClean="0"/>
              <a:t>A collaborative, guided process to involve staff, faculty and students in clarifying direction, establishing goals, identifying opportunities and challenges, and gauging progress along the way.</a:t>
            </a:r>
          </a:p>
        </p:txBody>
      </p:sp>
    </p:spTree>
    <p:extLst>
      <p:ext uri="{BB962C8B-B14F-4D97-AF65-F5344CB8AC3E}">
        <p14:creationId xmlns:p14="http://schemas.microsoft.com/office/powerpoint/2010/main" val="3488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What Advising?</a:t>
            </a:r>
            <a:endParaRPr lang="en-US" sz="4000" b="1" i="1" dirty="0"/>
          </a:p>
          <a:p>
            <a:endParaRPr lang="en-US" sz="4000" b="1" i="1" dirty="0" smtClean="0"/>
          </a:p>
          <a:p>
            <a:r>
              <a:rPr lang="en-US" sz="3600" dirty="0" smtClean="0"/>
              <a:t>Not this…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2209800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What Advising?</a:t>
            </a:r>
            <a:endParaRPr lang="en-US" sz="4000" b="1" i="1" dirty="0"/>
          </a:p>
          <a:p>
            <a:endParaRPr lang="en-US" sz="4000" b="1" i="1" dirty="0" smtClean="0"/>
          </a:p>
          <a:p>
            <a:r>
              <a:rPr lang="en-US" sz="3600" dirty="0" smtClean="0"/>
              <a:t>But this…</a:t>
            </a:r>
          </a:p>
        </p:txBody>
      </p:sp>
      <p:pic>
        <p:nvPicPr>
          <p:cNvPr id="3" name="WOTE- Advising Proces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258436"/>
            <a:ext cx="6096000" cy="34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The Importance of Goals</a:t>
            </a:r>
            <a:endParaRPr lang="en-US" sz="4000" b="1" i="1" dirty="0"/>
          </a:p>
          <a:p>
            <a:endParaRPr lang="en-US" sz="4000" b="1" i="1" dirty="0" smtClean="0"/>
          </a:p>
          <a:p>
            <a:endParaRPr lang="en-US" sz="4000" dirty="0" smtClean="0"/>
          </a:p>
          <a:p>
            <a:r>
              <a:rPr lang="en-US" sz="3600" i="1" dirty="0" smtClean="0"/>
              <a:t>…student training in setting goals was particularly important for non-traditional students.</a:t>
            </a:r>
          </a:p>
          <a:p>
            <a:endParaRPr lang="en-US" sz="3600" b="1" i="1" dirty="0"/>
          </a:p>
          <a:p>
            <a:pPr algn="r"/>
            <a:r>
              <a:rPr lang="en-US" sz="3600" b="1" i="1" dirty="0" smtClean="0"/>
              <a:t>Byrd &amp; MacDonald, 2005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771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Student Learning Outcomes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Students will develop personal academic plans in order to effectively pursue education goals.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Students will seek and utilize appropriate support services to address self-identified academic challenges.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Students will apply their personal academic plans in order to achieve their personal goals.</a:t>
            </a:r>
          </a:p>
        </p:txBody>
      </p:sp>
    </p:spTree>
    <p:extLst>
      <p:ext uri="{BB962C8B-B14F-4D97-AF65-F5344CB8AC3E}">
        <p14:creationId xmlns:p14="http://schemas.microsoft.com/office/powerpoint/2010/main" val="1421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The Tactics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Redefine “advising” as a continuum and not a step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Mandatory new student advising in associate degree programs and MAP development (My Academic Plan)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Proactive involvement of faculty advisors (orientation, Advising Week)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000" dirty="0" smtClean="0"/>
              <a:t>Student engagement in self-analysis and follow up with support services </a:t>
            </a:r>
          </a:p>
          <a:p>
            <a:pPr marL="1028700" lvl="1" indent="-571500">
              <a:buFont typeface="Wingdings" pitchFamily="2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20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Assessment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Proactive engagement in continuing academic advising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Support service utilization and participation rates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Credit “utilization”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Major changes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Student satisfaction</a:t>
            </a:r>
          </a:p>
          <a:p>
            <a:pPr marL="1028700" lvl="1" indent="-571500">
              <a:buFont typeface="Wingdings" pitchFamily="2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2437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Preliminary Results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8% reduction in first-year student major changes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19% increase in student participation in orientation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18% increase in student utilization of tutoring services 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3% increase in students rating satisfaction with advising as “satisfied” or “very satisfied”</a:t>
            </a:r>
          </a:p>
          <a:p>
            <a:pPr marL="1028700" lvl="1" indent="-571500">
              <a:buFont typeface="Wingdings" pitchFamily="2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460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08794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/>
              <a:t>Expectations?</a:t>
            </a:r>
          </a:p>
        </p:txBody>
      </p:sp>
    </p:spTree>
    <p:extLst>
      <p:ext uri="{BB962C8B-B14F-4D97-AF65-F5344CB8AC3E}">
        <p14:creationId xmlns:p14="http://schemas.microsoft.com/office/powerpoint/2010/main" val="8000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What Would/Will We Change?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Staffing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Intake sequence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Apply &gt; admit &gt; advise &gt; place</a:t>
            </a:r>
            <a:endParaRPr lang="en-US" sz="3200" dirty="0" smtClean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Mandatory orientation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Revamp remedial/developmental structure</a:t>
            </a:r>
          </a:p>
          <a:p>
            <a:pPr marL="1028700" lvl="1" indent="-571500">
              <a:buFont typeface="Wingdings" pitchFamily="2" charset="2"/>
              <a:buChar char="§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53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08794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/>
              <a:t>Questions?</a:t>
            </a:r>
          </a:p>
          <a:p>
            <a:pPr algn="ctr"/>
            <a:endParaRPr lang="en-US" sz="9600" b="1" i="1" dirty="0"/>
          </a:p>
          <a:p>
            <a:pPr algn="ctr"/>
            <a:r>
              <a:rPr lang="en-US" sz="2800" i="1" dirty="0" smtClean="0"/>
              <a:t>greg.thompson@hgtc.edu / 843.349.5247</a:t>
            </a:r>
          </a:p>
        </p:txBody>
      </p:sp>
    </p:spTree>
    <p:extLst>
      <p:ext uri="{BB962C8B-B14F-4D97-AF65-F5344CB8AC3E}">
        <p14:creationId xmlns:p14="http://schemas.microsoft.com/office/powerpoint/2010/main" val="23510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401901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Our plans miscarry because they have no aim. When a man does not know what harbor he is making for, no wind is the right </a:t>
            </a:r>
            <a:r>
              <a:rPr lang="en-US" sz="4000" i="1" dirty="0" smtClean="0"/>
              <a:t>wind.</a:t>
            </a:r>
          </a:p>
          <a:p>
            <a:r>
              <a:rPr lang="en-US" sz="4000" b="1" i="1" dirty="0"/>
              <a:t>	</a:t>
            </a:r>
            <a:r>
              <a:rPr lang="en-US" sz="4000" b="1" i="1" dirty="0" smtClean="0"/>
              <a:t>					Seneca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74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8710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In everything, the ends well defined are the secret to durable success.</a:t>
            </a:r>
          </a:p>
          <a:p>
            <a:r>
              <a:rPr lang="en-US" sz="4000" b="1" i="1" dirty="0"/>
              <a:t>	</a:t>
            </a:r>
            <a:r>
              <a:rPr lang="en-US" sz="4000" b="1" i="1" dirty="0" smtClean="0"/>
              <a:t>			</a:t>
            </a:r>
            <a:r>
              <a:rPr lang="en-US" sz="4000" b="1" i="1" dirty="0"/>
              <a:t> </a:t>
            </a:r>
            <a:r>
              <a:rPr lang="en-US" sz="4000" b="1" i="1" dirty="0" smtClean="0"/>
              <a:t>      Victor Cousins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26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8710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If you don’t know where you are going, you’ll end up someplace else.</a:t>
            </a:r>
          </a:p>
          <a:p>
            <a:r>
              <a:rPr lang="en-US" sz="4000" b="1" i="1" dirty="0"/>
              <a:t>	</a:t>
            </a:r>
            <a:r>
              <a:rPr lang="en-US" sz="4000" b="1" i="1" dirty="0" smtClean="0"/>
              <a:t>			</a:t>
            </a:r>
            <a:r>
              <a:rPr lang="en-US" sz="4000" b="1" i="1" dirty="0"/>
              <a:t> </a:t>
            </a:r>
            <a:r>
              <a:rPr lang="en-US" sz="4000" b="1" i="1" dirty="0" smtClean="0"/>
              <a:t>             Yogi Berra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9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Objectives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Background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Challenges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Rationale for GPS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GPS overview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Impact on advising model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6549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Challenges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/>
              <a:t>F</a:t>
            </a:r>
            <a:r>
              <a:rPr lang="en-US" sz="3200" dirty="0" smtClean="0"/>
              <a:t>irst-year student major changes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Unnecessary courses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Excessive credits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Time to completion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Lack of goal attainment/Attrition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Dissatisfaction with advising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SACS</a:t>
            </a:r>
          </a:p>
        </p:txBody>
      </p:sp>
    </p:spTree>
    <p:extLst>
      <p:ext uri="{BB962C8B-B14F-4D97-AF65-F5344CB8AC3E}">
        <p14:creationId xmlns:p14="http://schemas.microsoft.com/office/powerpoint/2010/main" val="33927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Context &amp; Research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Students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Academically underprepared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collegiate context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future-oriented/no goals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Environment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Enrollment-driven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Deadline-sensitive</a:t>
            </a:r>
          </a:p>
          <a:p>
            <a:pPr marL="1485900" lvl="2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Process-demanding</a:t>
            </a:r>
          </a:p>
        </p:txBody>
      </p:sp>
    </p:spTree>
    <p:extLst>
      <p:ext uri="{BB962C8B-B14F-4D97-AF65-F5344CB8AC3E}">
        <p14:creationId xmlns:p14="http://schemas.microsoft.com/office/powerpoint/2010/main" val="3685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A221-59FC-4E96-ABA4-7BC4B7540F6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Student Experience</a:t>
            </a:r>
          </a:p>
          <a:p>
            <a:endParaRPr lang="en-US" sz="4000" b="1" i="1" dirty="0"/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Mediocre level of use of and satisfaction with academic advising</a:t>
            </a:r>
            <a:br>
              <a:rPr lang="en-US" sz="3200" dirty="0" smtClean="0"/>
            </a:br>
            <a:r>
              <a:rPr lang="en-US" sz="3200" dirty="0" smtClean="0"/>
              <a:t>(optional advising, self-service model)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Low usage rates of academic support services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Low/non-target attendance at new student orientation</a:t>
            </a:r>
          </a:p>
          <a:p>
            <a:pPr marL="1028700" lvl="1" indent="-571500">
              <a:buFont typeface="Wingdings" pitchFamily="2" charset="2"/>
              <a:buChar char="§"/>
            </a:pPr>
            <a:r>
              <a:rPr lang="en-US" sz="3200" dirty="0" smtClean="0"/>
              <a:t>Dissatisfaction with assistance provided in selecting a major</a:t>
            </a:r>
          </a:p>
        </p:txBody>
      </p:sp>
    </p:spTree>
    <p:extLst>
      <p:ext uri="{BB962C8B-B14F-4D97-AF65-F5344CB8AC3E}">
        <p14:creationId xmlns:p14="http://schemas.microsoft.com/office/powerpoint/2010/main" val="20283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449</Words>
  <Application>Microsoft Office PowerPoint</Application>
  <PresentationFormat>On-screen Show (4:3)</PresentationFormat>
  <Paragraphs>120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HGTC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Custom</dc:creator>
  <cp:lastModifiedBy>kelley_c</cp:lastModifiedBy>
  <cp:revision>27</cp:revision>
  <dcterms:created xsi:type="dcterms:W3CDTF">2012-03-08T02:48:03Z</dcterms:created>
  <dcterms:modified xsi:type="dcterms:W3CDTF">2012-03-12T16:13:15Z</dcterms:modified>
</cp:coreProperties>
</file>