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36"/>
  </p:handoutMasterIdLst>
  <p:sldIdLst>
    <p:sldId id="278" r:id="rId2"/>
    <p:sldId id="293" r:id="rId3"/>
    <p:sldId id="294" r:id="rId4"/>
    <p:sldId id="292" r:id="rId5"/>
    <p:sldId id="305" r:id="rId6"/>
    <p:sldId id="309" r:id="rId7"/>
    <p:sldId id="306" r:id="rId8"/>
    <p:sldId id="310" r:id="rId9"/>
    <p:sldId id="274" r:id="rId10"/>
    <p:sldId id="281" r:id="rId11"/>
    <p:sldId id="303" r:id="rId12"/>
    <p:sldId id="301" r:id="rId13"/>
    <p:sldId id="283" r:id="rId14"/>
    <p:sldId id="311" r:id="rId15"/>
    <p:sldId id="284" r:id="rId16"/>
    <p:sldId id="302" r:id="rId17"/>
    <p:sldId id="285" r:id="rId18"/>
    <p:sldId id="289" r:id="rId19"/>
    <p:sldId id="286" r:id="rId20"/>
    <p:sldId id="287" r:id="rId21"/>
    <p:sldId id="288" r:id="rId22"/>
    <p:sldId id="290" r:id="rId23"/>
    <p:sldId id="307" r:id="rId24"/>
    <p:sldId id="296" r:id="rId25"/>
    <p:sldId id="312" r:id="rId26"/>
    <p:sldId id="314" r:id="rId27"/>
    <p:sldId id="313" r:id="rId28"/>
    <p:sldId id="315" r:id="rId29"/>
    <p:sldId id="299" r:id="rId30"/>
    <p:sldId id="297" r:id="rId31"/>
    <p:sldId id="308" r:id="rId32"/>
    <p:sldId id="298" r:id="rId33"/>
    <p:sldId id="295" r:id="rId34"/>
    <p:sldId id="300" r:id="rId35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F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70" autoAdjust="0"/>
    <p:restoredTop sz="96691" autoAdjust="0"/>
  </p:normalViewPr>
  <p:slideViewPr>
    <p:cSldViewPr>
      <p:cViewPr>
        <p:scale>
          <a:sx n="69" d="100"/>
          <a:sy n="69" d="100"/>
        </p:scale>
        <p:origin x="-581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ellytdk\Local%20Settings\Temporary%20Internet%20Files\Content.Outlook\2O4P9DYM\Stats%208%209%2010%20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ellytdk\Local%20Settings\Temporary%20Internet%20Files\Content.Outlook\2O4P9DYM\Fall%208%209%2010%201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ellytdk\Local%20Settings\Temporary%20Internet%20Files\Content.Outlook\R5Q9MUUI\Registration%20Method%2010%20year%20analysi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kellytdk\Desktop\PTC%20Presentation\2008FA_2011FA_ns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600" dirty="0"/>
              <a:t>Week</a:t>
            </a:r>
            <a:r>
              <a:rPr lang="en-US" sz="3600" baseline="0" dirty="0"/>
              <a:t> Prior to Spring</a:t>
            </a:r>
            <a:endParaRPr lang="en-US" sz="3600" dirty="0"/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Jan '08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Day 1</c:v>
                </c:pt>
                <c:pt idx="1">
                  <c:v>Day 2</c:v>
                </c:pt>
                <c:pt idx="2">
                  <c:v>Day 3</c:v>
                </c:pt>
                <c:pt idx="3">
                  <c:v>Day 4</c:v>
                </c:pt>
                <c:pt idx="4">
                  <c:v>Day 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400</c:v>
                </c:pt>
                <c:pt idx="1">
                  <c:v>420</c:v>
                </c:pt>
                <c:pt idx="2">
                  <c:v>454</c:v>
                </c:pt>
                <c:pt idx="3">
                  <c:v>355</c:v>
                </c:pt>
                <c:pt idx="4">
                  <c:v>396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Jan '09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Day 1</c:v>
                </c:pt>
                <c:pt idx="1">
                  <c:v>Day 2</c:v>
                </c:pt>
                <c:pt idx="2">
                  <c:v>Day 3</c:v>
                </c:pt>
                <c:pt idx="3">
                  <c:v>Day 4</c:v>
                </c:pt>
                <c:pt idx="4">
                  <c:v>Day 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282</c:v>
                </c:pt>
                <c:pt idx="1">
                  <c:v>276</c:v>
                </c:pt>
                <c:pt idx="2">
                  <c:v>241</c:v>
                </c:pt>
                <c:pt idx="3">
                  <c:v>264</c:v>
                </c:pt>
                <c:pt idx="4">
                  <c:v>296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Jan '10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Day 1</c:v>
                </c:pt>
                <c:pt idx="1">
                  <c:v>Day 2</c:v>
                </c:pt>
                <c:pt idx="2">
                  <c:v>Day 3</c:v>
                </c:pt>
                <c:pt idx="3">
                  <c:v>Day 4</c:v>
                </c:pt>
                <c:pt idx="4">
                  <c:v>Day 5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183</c:v>
                </c:pt>
                <c:pt idx="1">
                  <c:v>193</c:v>
                </c:pt>
                <c:pt idx="2">
                  <c:v>200</c:v>
                </c:pt>
                <c:pt idx="3">
                  <c:v>175</c:v>
                </c:pt>
                <c:pt idx="4">
                  <c:v>164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Jan '11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Day 1</c:v>
                </c:pt>
                <c:pt idx="1">
                  <c:v>Day 2</c:v>
                </c:pt>
                <c:pt idx="2">
                  <c:v>Day 3</c:v>
                </c:pt>
                <c:pt idx="3">
                  <c:v>Day 4</c:v>
                </c:pt>
                <c:pt idx="4">
                  <c:v>Day 5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122</c:v>
                </c:pt>
                <c:pt idx="1">
                  <c:v>93</c:v>
                </c:pt>
                <c:pt idx="2">
                  <c:v>52</c:v>
                </c:pt>
                <c:pt idx="3">
                  <c:v>87</c:v>
                </c:pt>
                <c:pt idx="4">
                  <c:v>162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0538752"/>
        <c:axId val="70540288"/>
        <c:axId val="0"/>
      </c:bar3DChart>
      <c:catAx>
        <c:axId val="70538752"/>
        <c:scaling>
          <c:orientation val="minMax"/>
        </c:scaling>
        <c:delete val="0"/>
        <c:axPos val="b"/>
        <c:majorTickMark val="none"/>
        <c:minorTickMark val="none"/>
        <c:tickLblPos val="nextTo"/>
        <c:crossAx val="70540288"/>
        <c:crosses val="autoZero"/>
        <c:auto val="1"/>
        <c:lblAlgn val="ctr"/>
        <c:lblOffset val="100"/>
        <c:noMultiLvlLbl val="0"/>
      </c:catAx>
      <c:valAx>
        <c:axId val="7054028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70538752"/>
        <c:crosses val="autoZero"/>
        <c:crossBetween val="between"/>
        <c:majorUnit val="100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3600" dirty="0"/>
              <a:t>Week Prior to Fall 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Aug '08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Mon</c:v>
                </c:pt>
                <c:pt idx="1">
                  <c:v>Tues</c:v>
                </c:pt>
                <c:pt idx="2">
                  <c:v>Wed</c:v>
                </c:pt>
                <c:pt idx="3">
                  <c:v>Thurs</c:v>
                </c:pt>
                <c:pt idx="4">
                  <c:v>Fri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188</c:v>
                </c:pt>
                <c:pt idx="1">
                  <c:v>224</c:v>
                </c:pt>
                <c:pt idx="2">
                  <c:v>193</c:v>
                </c:pt>
                <c:pt idx="3">
                  <c:v>214</c:v>
                </c:pt>
                <c:pt idx="4">
                  <c:v>183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Aug '09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Mon</c:v>
                </c:pt>
                <c:pt idx="1">
                  <c:v>Tues</c:v>
                </c:pt>
                <c:pt idx="2">
                  <c:v>Wed</c:v>
                </c:pt>
                <c:pt idx="3">
                  <c:v>Thurs</c:v>
                </c:pt>
                <c:pt idx="4">
                  <c:v>Fri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218</c:v>
                </c:pt>
                <c:pt idx="1">
                  <c:v>195</c:v>
                </c:pt>
                <c:pt idx="2">
                  <c:v>117</c:v>
                </c:pt>
                <c:pt idx="3">
                  <c:v>203</c:v>
                </c:pt>
                <c:pt idx="4">
                  <c:v>199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Aug '10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Mon</c:v>
                </c:pt>
                <c:pt idx="1">
                  <c:v>Tues</c:v>
                </c:pt>
                <c:pt idx="2">
                  <c:v>Wed</c:v>
                </c:pt>
                <c:pt idx="3">
                  <c:v>Thurs</c:v>
                </c:pt>
                <c:pt idx="4">
                  <c:v>Fri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257</c:v>
                </c:pt>
                <c:pt idx="1">
                  <c:v>127</c:v>
                </c:pt>
                <c:pt idx="2">
                  <c:v>105</c:v>
                </c:pt>
                <c:pt idx="3">
                  <c:v>152</c:v>
                </c:pt>
                <c:pt idx="4">
                  <c:v>167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Aug '11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Mon</c:v>
                </c:pt>
                <c:pt idx="1">
                  <c:v>Tues</c:v>
                </c:pt>
                <c:pt idx="2">
                  <c:v>Wed</c:v>
                </c:pt>
                <c:pt idx="3">
                  <c:v>Thurs</c:v>
                </c:pt>
                <c:pt idx="4">
                  <c:v>Fri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132</c:v>
                </c:pt>
                <c:pt idx="1">
                  <c:v>86</c:v>
                </c:pt>
                <c:pt idx="2">
                  <c:v>70</c:v>
                </c:pt>
                <c:pt idx="3">
                  <c:v>97</c:v>
                </c:pt>
                <c:pt idx="4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0572288"/>
        <c:axId val="70586368"/>
        <c:axId val="0"/>
      </c:bar3DChart>
      <c:catAx>
        <c:axId val="70572288"/>
        <c:scaling>
          <c:orientation val="minMax"/>
        </c:scaling>
        <c:delete val="0"/>
        <c:axPos val="b"/>
        <c:majorTickMark val="none"/>
        <c:minorTickMark val="none"/>
        <c:tickLblPos val="nextTo"/>
        <c:crossAx val="70586368"/>
        <c:crosses val="autoZero"/>
        <c:auto val="1"/>
        <c:lblAlgn val="ctr"/>
        <c:lblOffset val="100"/>
        <c:noMultiLvlLbl val="0"/>
      </c:catAx>
      <c:valAx>
        <c:axId val="7058636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70572288"/>
        <c:crosses val="autoZero"/>
        <c:crossBetween val="between"/>
        <c:majorUnit val="100"/>
        <c:minorUnit val="50"/>
      </c:valAx>
    </c:plotArea>
    <c:legend>
      <c:legendPos val="r"/>
      <c:layout/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</c:spPr>
          <c:invertIfNegative val="0"/>
          <c:cat>
            <c:strRef>
              <c:f>Sheet2!$A$1:$S$1</c:f>
              <c:strCache>
                <c:ptCount val="19"/>
                <c:pt idx="0">
                  <c:v>SP2003</c:v>
                </c:pt>
                <c:pt idx="1">
                  <c:v>FL2003</c:v>
                </c:pt>
                <c:pt idx="2">
                  <c:v>SP2004</c:v>
                </c:pt>
                <c:pt idx="3">
                  <c:v>FL2004</c:v>
                </c:pt>
                <c:pt idx="4">
                  <c:v>SP2005</c:v>
                </c:pt>
                <c:pt idx="5">
                  <c:v>FL2005</c:v>
                </c:pt>
                <c:pt idx="6">
                  <c:v>SP2006</c:v>
                </c:pt>
                <c:pt idx="7">
                  <c:v>FL2006</c:v>
                </c:pt>
                <c:pt idx="8">
                  <c:v>SP2007</c:v>
                </c:pt>
                <c:pt idx="9">
                  <c:v>FL2007</c:v>
                </c:pt>
                <c:pt idx="10">
                  <c:v>SP2008</c:v>
                </c:pt>
                <c:pt idx="11">
                  <c:v>FL2008</c:v>
                </c:pt>
                <c:pt idx="12">
                  <c:v>SP2009</c:v>
                </c:pt>
                <c:pt idx="13">
                  <c:v>FL2009</c:v>
                </c:pt>
                <c:pt idx="14">
                  <c:v>SP2010</c:v>
                </c:pt>
                <c:pt idx="15">
                  <c:v>FL2010</c:v>
                </c:pt>
                <c:pt idx="16">
                  <c:v>SP2011</c:v>
                </c:pt>
                <c:pt idx="17">
                  <c:v>FL2011</c:v>
                </c:pt>
                <c:pt idx="18">
                  <c:v>SP2012</c:v>
                </c:pt>
              </c:strCache>
            </c:strRef>
          </c:cat>
          <c:val>
            <c:numRef>
              <c:f>Sheet2!$A$2:$S$2</c:f>
              <c:numCache>
                <c:formatCode>0.00</c:formatCode>
                <c:ptCount val="19"/>
                <c:pt idx="0">
                  <c:v>0</c:v>
                </c:pt>
                <c:pt idx="1">
                  <c:v>5.25</c:v>
                </c:pt>
                <c:pt idx="2">
                  <c:v>9.6281247239643122</c:v>
                </c:pt>
                <c:pt idx="3">
                  <c:v>6.1267863686331978</c:v>
                </c:pt>
                <c:pt idx="4">
                  <c:v>14.773705042161417</c:v>
                </c:pt>
                <c:pt idx="5">
                  <c:v>7.8451276102088165</c:v>
                </c:pt>
                <c:pt idx="6">
                  <c:v>13.407529780019127</c:v>
                </c:pt>
                <c:pt idx="7">
                  <c:v>10.475722705585182</c:v>
                </c:pt>
                <c:pt idx="8">
                  <c:v>22.3587026332691</c:v>
                </c:pt>
                <c:pt idx="9">
                  <c:v>13.267142000399815</c:v>
                </c:pt>
                <c:pt idx="10">
                  <c:v>18.292493796526053</c:v>
                </c:pt>
                <c:pt idx="11">
                  <c:v>21.857998760415956</c:v>
                </c:pt>
                <c:pt idx="12">
                  <c:v>33.811814219149248</c:v>
                </c:pt>
                <c:pt idx="13">
                  <c:v>30.285674855092466</c:v>
                </c:pt>
                <c:pt idx="14">
                  <c:v>36.553542455381283</c:v>
                </c:pt>
                <c:pt idx="15">
                  <c:v>51.061399973129127</c:v>
                </c:pt>
                <c:pt idx="16">
                  <c:v>54.117398648648646</c:v>
                </c:pt>
                <c:pt idx="17">
                  <c:v>55.216038714137582</c:v>
                </c:pt>
                <c:pt idx="18">
                  <c:v>58.693958495644175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2005504"/>
        <c:axId val="72007040"/>
        <c:axId val="0"/>
      </c:bar3DChart>
      <c:catAx>
        <c:axId val="72005504"/>
        <c:scaling>
          <c:orientation val="minMax"/>
        </c:scaling>
        <c:delete val="0"/>
        <c:axPos val="b"/>
        <c:majorTickMark val="out"/>
        <c:minorTickMark val="none"/>
        <c:tickLblPos val="nextTo"/>
        <c:crossAx val="72007040"/>
        <c:crosses val="autoZero"/>
        <c:auto val="1"/>
        <c:lblAlgn val="ctr"/>
        <c:lblOffset val="100"/>
        <c:noMultiLvlLbl val="0"/>
      </c:catAx>
      <c:valAx>
        <c:axId val="7200704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720055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8"/>
    </mc:Choice>
    <mc:Fallback>
      <c:style val="4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 </a:t>
            </a:r>
            <a:r>
              <a:rPr lang="en-US" sz="2400" dirty="0"/>
              <a:t>Persistence (Fall to Spring)             </a:t>
            </a:r>
            <a:r>
              <a:rPr lang="en-US" sz="2400" dirty="0" smtClean="0"/>
              <a:t>                                                 </a:t>
            </a:r>
            <a:r>
              <a:rPr lang="en-US" sz="1400" dirty="0" smtClean="0"/>
              <a:t>Degree</a:t>
            </a:r>
            <a:r>
              <a:rPr lang="en-US" sz="1400" baseline="0" dirty="0" smtClean="0"/>
              <a:t> </a:t>
            </a:r>
            <a:r>
              <a:rPr lang="en-US" sz="1400" baseline="0" dirty="0"/>
              <a:t>Seeking Students</a:t>
            </a:r>
            <a:endParaRPr lang="en-US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Sheet1!$C$10</c:f>
              <c:strCache>
                <c:ptCount val="1"/>
                <c:pt idx="0">
                  <c:v> F2S %</c:v>
                </c:pt>
              </c:strCache>
            </c:strRef>
          </c:tx>
          <c:invertIfNegative val="0"/>
          <c:cat>
            <c:strRef>
              <c:f>Sheet1!$B$11:$B$14</c:f>
              <c:strCache>
                <c:ptCount val="4"/>
                <c:pt idx="0">
                  <c:v>2008FA</c:v>
                </c:pt>
                <c:pt idx="1">
                  <c:v>2009FA</c:v>
                </c:pt>
                <c:pt idx="2">
                  <c:v>2010FA</c:v>
                </c:pt>
                <c:pt idx="3">
                  <c:v>2011FA</c:v>
                </c:pt>
              </c:strCache>
            </c:strRef>
          </c:cat>
          <c:val>
            <c:numRef>
              <c:f>Sheet1!$C$11:$C$14</c:f>
              <c:numCache>
                <c:formatCode>0.00</c:formatCode>
                <c:ptCount val="4"/>
                <c:pt idx="0">
                  <c:v>69.885348421679538</c:v>
                </c:pt>
                <c:pt idx="1">
                  <c:v>73.265745434344822</c:v>
                </c:pt>
                <c:pt idx="2">
                  <c:v>77.607274793975563</c:v>
                </c:pt>
                <c:pt idx="3">
                  <c:v>76.559239508462781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006400"/>
        <c:axId val="82007936"/>
      </c:barChart>
      <c:catAx>
        <c:axId val="82006400"/>
        <c:scaling>
          <c:orientation val="minMax"/>
        </c:scaling>
        <c:delete val="0"/>
        <c:axPos val="b"/>
        <c:majorTickMark val="out"/>
        <c:minorTickMark val="none"/>
        <c:tickLblPos val="nextTo"/>
        <c:crossAx val="82007936"/>
        <c:crosses val="autoZero"/>
        <c:auto val="1"/>
        <c:lblAlgn val="ctr"/>
        <c:lblOffset val="100"/>
        <c:noMultiLvlLbl val="0"/>
      </c:catAx>
      <c:valAx>
        <c:axId val="8200793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2006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158550-30F5-4C4C-8679-FF5FB9906570}" type="doc">
      <dgm:prSet loTypeId="urn:microsoft.com/office/officeart/2005/8/layout/radial3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EF19CB3-F1A3-40B8-BFE9-0952493CEC95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Students</a:t>
          </a:r>
          <a:endParaRPr lang="en-US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6626968-D64B-43A9-A6C7-367191E674B6}" type="parTrans" cxnId="{C5B9E4B6-9DA6-4E2F-8ABB-A97BE992A8DF}">
      <dgm:prSet/>
      <dgm:spPr/>
      <dgm:t>
        <a:bodyPr/>
        <a:lstStyle/>
        <a:p>
          <a:endParaRPr lang="en-US"/>
        </a:p>
      </dgm:t>
    </dgm:pt>
    <dgm:pt modelId="{A6217D8A-AF56-495C-ACB7-1A52E4E0504E}" type="sibTrans" cxnId="{C5B9E4B6-9DA6-4E2F-8ABB-A97BE992A8DF}">
      <dgm:prSet/>
      <dgm:spPr/>
      <dgm:t>
        <a:bodyPr/>
        <a:lstStyle/>
        <a:p>
          <a:endParaRPr lang="en-US"/>
        </a:p>
      </dgm:t>
    </dgm:pt>
    <dgm:pt modelId="{833F2D4A-6883-4D04-9310-EEDAFB86F7D5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Faculty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33CE949-EDDA-469E-8A82-ACDB5E1949BA}" type="parTrans" cxnId="{630CAD7F-C88F-4BA2-ACD7-2D19CB05263C}">
      <dgm:prSet/>
      <dgm:spPr/>
      <dgm:t>
        <a:bodyPr/>
        <a:lstStyle/>
        <a:p>
          <a:endParaRPr lang="en-US"/>
        </a:p>
      </dgm:t>
    </dgm:pt>
    <dgm:pt modelId="{CE9CC634-087B-42F2-887F-6ECC3B626CA7}" type="sibTrans" cxnId="{630CAD7F-C88F-4BA2-ACD7-2D19CB05263C}">
      <dgm:prSet/>
      <dgm:spPr/>
      <dgm:t>
        <a:bodyPr/>
        <a:lstStyle/>
        <a:p>
          <a:endParaRPr lang="en-US"/>
        </a:p>
      </dgm:t>
    </dgm:pt>
    <dgm:pt modelId="{87DA6667-4D0E-40E6-AF6D-EDE8B95046A7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IT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A83FDB8-3F3A-42B1-BA00-B8941D3499AF}" type="parTrans" cxnId="{311641F0-EDE3-4577-B2CA-C80CAF82FD31}">
      <dgm:prSet/>
      <dgm:spPr/>
      <dgm:t>
        <a:bodyPr/>
        <a:lstStyle/>
        <a:p>
          <a:endParaRPr lang="en-US"/>
        </a:p>
      </dgm:t>
    </dgm:pt>
    <dgm:pt modelId="{EA3B2965-A06B-41D1-A89D-4F07C7BE67A9}" type="sibTrans" cxnId="{311641F0-EDE3-4577-B2CA-C80CAF82FD31}">
      <dgm:prSet/>
      <dgm:spPr/>
      <dgm:t>
        <a:bodyPr/>
        <a:lstStyle/>
        <a:p>
          <a:endParaRPr lang="en-US"/>
        </a:p>
      </dgm:t>
    </dgm:pt>
    <dgm:pt modelId="{B2A2B37E-B40A-4C60-943F-215FD4AB859B}">
      <dgm:prSet phldrT="[Text]" custT="1"/>
      <dgm:spPr/>
      <dgm:t>
        <a:bodyPr/>
        <a:lstStyle/>
        <a:p>
          <a:r>
            <a:rPr lang="en-US" sz="1500" b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Administration</a:t>
          </a:r>
          <a:endParaRPr lang="en-US" sz="1500" b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E55389-7F37-43D8-B812-1F6E45215029}" type="parTrans" cxnId="{905E0FC8-010D-46C9-AB63-3A3274484B7D}">
      <dgm:prSet/>
      <dgm:spPr/>
      <dgm:t>
        <a:bodyPr/>
        <a:lstStyle/>
        <a:p>
          <a:endParaRPr lang="en-US"/>
        </a:p>
      </dgm:t>
    </dgm:pt>
    <dgm:pt modelId="{488F19BF-CF49-4FA5-B002-3D386AF2D808}" type="sibTrans" cxnId="{905E0FC8-010D-46C9-AB63-3A3274484B7D}">
      <dgm:prSet/>
      <dgm:spPr/>
      <dgm:t>
        <a:bodyPr/>
        <a:lstStyle/>
        <a:p>
          <a:endParaRPr lang="en-US"/>
        </a:p>
      </dgm:t>
    </dgm:pt>
    <dgm:pt modelId="{6F3400A9-393B-4E5E-90E4-D2D6B3A7F2DD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Advisors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A080461-ACFE-4BA7-A2CE-591C78F3FB9B}" type="parTrans" cxnId="{5AA8CDA8-2273-4116-B645-49AFA9BD2570}">
      <dgm:prSet/>
      <dgm:spPr/>
      <dgm:t>
        <a:bodyPr/>
        <a:lstStyle/>
        <a:p>
          <a:endParaRPr lang="en-US"/>
        </a:p>
      </dgm:t>
    </dgm:pt>
    <dgm:pt modelId="{5F7DB4EA-9E75-4F4D-BEE9-D71BECFE2B3B}" type="sibTrans" cxnId="{5AA8CDA8-2273-4116-B645-49AFA9BD2570}">
      <dgm:prSet/>
      <dgm:spPr/>
      <dgm:t>
        <a:bodyPr/>
        <a:lstStyle/>
        <a:p>
          <a:endParaRPr lang="en-US"/>
        </a:p>
      </dgm:t>
    </dgm:pt>
    <dgm:pt modelId="{0DE2DBEA-9CB3-445F-8CE4-C7A9A266CFE9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Support Staff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BD967F-5154-4311-9CE3-052A39E0DA3C}" type="parTrans" cxnId="{00C0750A-A170-4811-B6E4-9DEE6AEB6A32}">
      <dgm:prSet/>
      <dgm:spPr/>
      <dgm:t>
        <a:bodyPr/>
        <a:lstStyle/>
        <a:p>
          <a:endParaRPr lang="en-US"/>
        </a:p>
      </dgm:t>
    </dgm:pt>
    <dgm:pt modelId="{E83BF779-3D35-4429-8DDD-5029747C7071}" type="sibTrans" cxnId="{00C0750A-A170-4811-B6E4-9DEE6AEB6A32}">
      <dgm:prSet/>
      <dgm:spPr/>
      <dgm:t>
        <a:bodyPr/>
        <a:lstStyle/>
        <a:p>
          <a:endParaRPr lang="en-US"/>
        </a:p>
      </dgm:t>
    </dgm:pt>
    <dgm:pt modelId="{5AF291F2-8D90-4469-A9C1-7E97AB0E16B8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Marketing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8F68CA1-903C-4FE5-AE0C-AD46DFC17116}" type="parTrans" cxnId="{451F813B-C977-4918-8354-088AB98E873A}">
      <dgm:prSet/>
      <dgm:spPr/>
      <dgm:t>
        <a:bodyPr/>
        <a:lstStyle/>
        <a:p>
          <a:endParaRPr lang="en-US"/>
        </a:p>
      </dgm:t>
    </dgm:pt>
    <dgm:pt modelId="{118A57EC-A3BE-4C55-A48F-EE5F0CA3DE05}" type="sibTrans" cxnId="{451F813B-C977-4918-8354-088AB98E873A}">
      <dgm:prSet/>
      <dgm:spPr/>
      <dgm:t>
        <a:bodyPr/>
        <a:lstStyle/>
        <a:p>
          <a:endParaRPr lang="en-US"/>
        </a:p>
      </dgm:t>
    </dgm:pt>
    <dgm:pt modelId="{ABCDA256-90BD-4A25-9246-8A719A1B9422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Police Department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533808-11CA-436D-856D-C1302AA16CFA}" type="parTrans" cxnId="{1D7D5921-FA7D-4B08-99DB-628355473B23}">
      <dgm:prSet/>
      <dgm:spPr/>
      <dgm:t>
        <a:bodyPr/>
        <a:lstStyle/>
        <a:p>
          <a:endParaRPr lang="en-US"/>
        </a:p>
      </dgm:t>
    </dgm:pt>
    <dgm:pt modelId="{EB9B2962-7947-4438-91D9-B12F42413EC7}" type="sibTrans" cxnId="{1D7D5921-FA7D-4B08-99DB-628355473B23}">
      <dgm:prSet/>
      <dgm:spPr/>
      <dgm:t>
        <a:bodyPr/>
        <a:lstStyle/>
        <a:p>
          <a:endParaRPr lang="en-US"/>
        </a:p>
      </dgm:t>
    </dgm:pt>
    <dgm:pt modelId="{286E890B-9B1C-4331-A77F-D15D1FF04541}" type="pres">
      <dgm:prSet presAssocID="{CC158550-30F5-4C4C-8679-FF5FB990657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266308-FA8C-470E-B04A-053C84CD1F9C}" type="pres">
      <dgm:prSet presAssocID="{CC158550-30F5-4C4C-8679-FF5FB9906570}" presName="radial" presStyleCnt="0">
        <dgm:presLayoutVars>
          <dgm:animLvl val="ctr"/>
        </dgm:presLayoutVars>
      </dgm:prSet>
      <dgm:spPr/>
    </dgm:pt>
    <dgm:pt modelId="{E456CD60-0CC4-48D2-AFF0-AA406838D0E6}" type="pres">
      <dgm:prSet presAssocID="{6EF19CB3-F1A3-40B8-BFE9-0952493CEC95}" presName="centerShape" presStyleLbl="vennNode1" presStyleIdx="0" presStyleCnt="8"/>
      <dgm:spPr/>
      <dgm:t>
        <a:bodyPr/>
        <a:lstStyle/>
        <a:p>
          <a:endParaRPr lang="en-US"/>
        </a:p>
      </dgm:t>
    </dgm:pt>
    <dgm:pt modelId="{723AEEE6-2830-47D2-8248-2E1446A4E1B5}" type="pres">
      <dgm:prSet presAssocID="{833F2D4A-6883-4D04-9310-EEDAFB86F7D5}" presName="node" presStyleLbl="venn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90901D-B346-43B2-8034-0C0B3C3F089F}" type="pres">
      <dgm:prSet presAssocID="{87DA6667-4D0E-40E6-AF6D-EDE8B95046A7}" presName="node" presStyleLbl="venn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3669D-D4A8-46D5-80D0-6AFD20E4DF36}" type="pres">
      <dgm:prSet presAssocID="{B2A2B37E-B40A-4C60-943F-215FD4AB859B}" presName="node" presStyleLbl="venn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76B870-82F4-4050-A19A-ACF0FAA9C353}" type="pres">
      <dgm:prSet presAssocID="{6F3400A9-393B-4E5E-90E4-D2D6B3A7F2DD}" presName="node" presStyleLbl="venn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A8CCB5-335D-45C7-8C14-A7397146998B}" type="pres">
      <dgm:prSet presAssocID="{0DE2DBEA-9CB3-445F-8CE4-C7A9A266CFE9}" presName="node" presStyleLbl="venn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9B797F-4403-4F66-A904-0B2DF5F239E3}" type="pres">
      <dgm:prSet presAssocID="{5AF291F2-8D90-4469-A9C1-7E97AB0E16B8}" presName="node" presStyleLbl="venn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99059D-4A64-4781-9821-0EB75E172AF8}" type="pres">
      <dgm:prSet presAssocID="{ABCDA256-90BD-4A25-9246-8A719A1B9422}" presName="node" presStyleLbl="venn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0C5E9D-5F52-4284-BA1B-D63D809433F2}" type="presOf" srcId="{CC158550-30F5-4C4C-8679-FF5FB9906570}" destId="{286E890B-9B1C-4331-A77F-D15D1FF04541}" srcOrd="0" destOrd="0" presId="urn:microsoft.com/office/officeart/2005/8/layout/radial3"/>
    <dgm:cxn modelId="{6E606590-9A54-410A-B487-87227804AEE2}" type="presOf" srcId="{0DE2DBEA-9CB3-445F-8CE4-C7A9A266CFE9}" destId="{33A8CCB5-335D-45C7-8C14-A7397146998B}" srcOrd="0" destOrd="0" presId="urn:microsoft.com/office/officeart/2005/8/layout/radial3"/>
    <dgm:cxn modelId="{CD94B9DD-8F47-47DA-A514-5B93A62CCF84}" type="presOf" srcId="{B2A2B37E-B40A-4C60-943F-215FD4AB859B}" destId="{3493669D-D4A8-46D5-80D0-6AFD20E4DF36}" srcOrd="0" destOrd="0" presId="urn:microsoft.com/office/officeart/2005/8/layout/radial3"/>
    <dgm:cxn modelId="{C5B9E4B6-9DA6-4E2F-8ABB-A97BE992A8DF}" srcId="{CC158550-30F5-4C4C-8679-FF5FB9906570}" destId="{6EF19CB3-F1A3-40B8-BFE9-0952493CEC95}" srcOrd="0" destOrd="0" parTransId="{26626968-D64B-43A9-A6C7-367191E674B6}" sibTransId="{A6217D8A-AF56-495C-ACB7-1A52E4E0504E}"/>
    <dgm:cxn modelId="{5AA8CDA8-2273-4116-B645-49AFA9BD2570}" srcId="{6EF19CB3-F1A3-40B8-BFE9-0952493CEC95}" destId="{6F3400A9-393B-4E5E-90E4-D2D6B3A7F2DD}" srcOrd="3" destOrd="0" parTransId="{FA080461-ACFE-4BA7-A2CE-591C78F3FB9B}" sibTransId="{5F7DB4EA-9E75-4F4D-BEE9-D71BECFE2B3B}"/>
    <dgm:cxn modelId="{451F813B-C977-4918-8354-088AB98E873A}" srcId="{6EF19CB3-F1A3-40B8-BFE9-0952493CEC95}" destId="{5AF291F2-8D90-4469-A9C1-7E97AB0E16B8}" srcOrd="5" destOrd="0" parTransId="{78F68CA1-903C-4FE5-AE0C-AD46DFC17116}" sibTransId="{118A57EC-A3BE-4C55-A48F-EE5F0CA3DE05}"/>
    <dgm:cxn modelId="{AD7B1100-7D75-4BB3-A28E-087AAA105504}" type="presOf" srcId="{6F3400A9-393B-4E5E-90E4-D2D6B3A7F2DD}" destId="{CC76B870-82F4-4050-A19A-ACF0FAA9C353}" srcOrd="0" destOrd="0" presId="urn:microsoft.com/office/officeart/2005/8/layout/radial3"/>
    <dgm:cxn modelId="{6B916DAA-B521-49FF-868E-54FA2D43829E}" type="presOf" srcId="{ABCDA256-90BD-4A25-9246-8A719A1B9422}" destId="{9199059D-4A64-4781-9821-0EB75E172AF8}" srcOrd="0" destOrd="0" presId="urn:microsoft.com/office/officeart/2005/8/layout/radial3"/>
    <dgm:cxn modelId="{311641F0-EDE3-4577-B2CA-C80CAF82FD31}" srcId="{6EF19CB3-F1A3-40B8-BFE9-0952493CEC95}" destId="{87DA6667-4D0E-40E6-AF6D-EDE8B95046A7}" srcOrd="1" destOrd="0" parTransId="{3A83FDB8-3F3A-42B1-BA00-B8941D3499AF}" sibTransId="{EA3B2965-A06B-41D1-A89D-4F07C7BE67A9}"/>
    <dgm:cxn modelId="{244E3718-0CF1-4244-B5D9-1B4137BD5E9B}" type="presOf" srcId="{833F2D4A-6883-4D04-9310-EEDAFB86F7D5}" destId="{723AEEE6-2830-47D2-8248-2E1446A4E1B5}" srcOrd="0" destOrd="0" presId="urn:microsoft.com/office/officeart/2005/8/layout/radial3"/>
    <dgm:cxn modelId="{696B4918-CCE6-4C5D-ADEB-48CC32C4CC22}" type="presOf" srcId="{5AF291F2-8D90-4469-A9C1-7E97AB0E16B8}" destId="{0B9B797F-4403-4F66-A904-0B2DF5F239E3}" srcOrd="0" destOrd="0" presId="urn:microsoft.com/office/officeart/2005/8/layout/radial3"/>
    <dgm:cxn modelId="{630CAD7F-C88F-4BA2-ACD7-2D19CB05263C}" srcId="{6EF19CB3-F1A3-40B8-BFE9-0952493CEC95}" destId="{833F2D4A-6883-4D04-9310-EEDAFB86F7D5}" srcOrd="0" destOrd="0" parTransId="{A33CE949-EDDA-469E-8A82-ACDB5E1949BA}" sibTransId="{CE9CC634-087B-42F2-887F-6ECC3B626CA7}"/>
    <dgm:cxn modelId="{00C0750A-A170-4811-B6E4-9DEE6AEB6A32}" srcId="{6EF19CB3-F1A3-40B8-BFE9-0952493CEC95}" destId="{0DE2DBEA-9CB3-445F-8CE4-C7A9A266CFE9}" srcOrd="4" destOrd="0" parTransId="{83BD967F-5154-4311-9CE3-052A39E0DA3C}" sibTransId="{E83BF779-3D35-4429-8DDD-5029747C7071}"/>
    <dgm:cxn modelId="{A241521F-3F59-4DDE-BC98-678119FBBDCC}" type="presOf" srcId="{87DA6667-4D0E-40E6-AF6D-EDE8B95046A7}" destId="{A390901D-B346-43B2-8034-0C0B3C3F089F}" srcOrd="0" destOrd="0" presId="urn:microsoft.com/office/officeart/2005/8/layout/radial3"/>
    <dgm:cxn modelId="{1D7D5921-FA7D-4B08-99DB-628355473B23}" srcId="{6EF19CB3-F1A3-40B8-BFE9-0952493CEC95}" destId="{ABCDA256-90BD-4A25-9246-8A719A1B9422}" srcOrd="6" destOrd="0" parTransId="{7B533808-11CA-436D-856D-C1302AA16CFA}" sibTransId="{EB9B2962-7947-4438-91D9-B12F42413EC7}"/>
    <dgm:cxn modelId="{52926435-8C23-417E-8557-391B654FC846}" type="presOf" srcId="{6EF19CB3-F1A3-40B8-BFE9-0952493CEC95}" destId="{E456CD60-0CC4-48D2-AFF0-AA406838D0E6}" srcOrd="0" destOrd="0" presId="urn:microsoft.com/office/officeart/2005/8/layout/radial3"/>
    <dgm:cxn modelId="{905E0FC8-010D-46C9-AB63-3A3274484B7D}" srcId="{6EF19CB3-F1A3-40B8-BFE9-0952493CEC95}" destId="{B2A2B37E-B40A-4C60-943F-215FD4AB859B}" srcOrd="2" destOrd="0" parTransId="{BEE55389-7F37-43D8-B812-1F6E45215029}" sibTransId="{488F19BF-CF49-4FA5-B002-3D386AF2D808}"/>
    <dgm:cxn modelId="{EACF3C8A-1D13-4164-B30A-F9D9A758879E}" type="presParOf" srcId="{286E890B-9B1C-4331-A77F-D15D1FF04541}" destId="{6E266308-FA8C-470E-B04A-053C84CD1F9C}" srcOrd="0" destOrd="0" presId="urn:microsoft.com/office/officeart/2005/8/layout/radial3"/>
    <dgm:cxn modelId="{6CD6D7A3-EDA8-4A97-992D-F65BA8ABA09A}" type="presParOf" srcId="{6E266308-FA8C-470E-B04A-053C84CD1F9C}" destId="{E456CD60-0CC4-48D2-AFF0-AA406838D0E6}" srcOrd="0" destOrd="0" presId="urn:microsoft.com/office/officeart/2005/8/layout/radial3"/>
    <dgm:cxn modelId="{1E111BAD-326D-4EE2-897A-B144C5E1D3A2}" type="presParOf" srcId="{6E266308-FA8C-470E-B04A-053C84CD1F9C}" destId="{723AEEE6-2830-47D2-8248-2E1446A4E1B5}" srcOrd="1" destOrd="0" presId="urn:microsoft.com/office/officeart/2005/8/layout/radial3"/>
    <dgm:cxn modelId="{1EFF5B9F-AA45-4CAC-961F-F66664635225}" type="presParOf" srcId="{6E266308-FA8C-470E-B04A-053C84CD1F9C}" destId="{A390901D-B346-43B2-8034-0C0B3C3F089F}" srcOrd="2" destOrd="0" presId="urn:microsoft.com/office/officeart/2005/8/layout/radial3"/>
    <dgm:cxn modelId="{81C6AD00-FCA4-43A4-88B0-0EDD5CABAEEB}" type="presParOf" srcId="{6E266308-FA8C-470E-B04A-053C84CD1F9C}" destId="{3493669D-D4A8-46D5-80D0-6AFD20E4DF36}" srcOrd="3" destOrd="0" presId="urn:microsoft.com/office/officeart/2005/8/layout/radial3"/>
    <dgm:cxn modelId="{8F4B3505-637E-4894-9A03-FE21DA3AEF9B}" type="presParOf" srcId="{6E266308-FA8C-470E-B04A-053C84CD1F9C}" destId="{CC76B870-82F4-4050-A19A-ACF0FAA9C353}" srcOrd="4" destOrd="0" presId="urn:microsoft.com/office/officeart/2005/8/layout/radial3"/>
    <dgm:cxn modelId="{14CA410E-FDC2-4290-8B18-50E72BD0ED4B}" type="presParOf" srcId="{6E266308-FA8C-470E-B04A-053C84CD1F9C}" destId="{33A8CCB5-335D-45C7-8C14-A7397146998B}" srcOrd="5" destOrd="0" presId="urn:microsoft.com/office/officeart/2005/8/layout/radial3"/>
    <dgm:cxn modelId="{9B2ACC94-C4AE-4E12-A146-BDB97148E413}" type="presParOf" srcId="{6E266308-FA8C-470E-B04A-053C84CD1F9C}" destId="{0B9B797F-4403-4F66-A904-0B2DF5F239E3}" srcOrd="6" destOrd="0" presId="urn:microsoft.com/office/officeart/2005/8/layout/radial3"/>
    <dgm:cxn modelId="{E155260D-6946-4138-8211-927C0B594640}" type="presParOf" srcId="{6E266308-FA8C-470E-B04A-053C84CD1F9C}" destId="{9199059D-4A64-4781-9821-0EB75E172AF8}" srcOrd="7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E32AF-CB5F-43F6-B89C-90026113ADEB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988" y="88185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18EEC-0A0B-4B4F-BF8F-4A287D96C5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00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AAEA9CA-9F57-4154-B312-45E4D96820E2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30D6233-C316-4628-AC46-98A0CCCEDC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audio" Target="file:///E:\NEW%20DIRECTIONS%20PRESENTATION%202012\01%20-%20Main%20Theme%20from%20the%20Motion%20Picture%20_The%20Good,%20The%20Bad%20&amp;.mp3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Berta.Keene@gvltec.edu" TargetMode="External"/><Relationship Id="rId2" Type="http://schemas.openxmlformats.org/officeDocument/2006/relationships/hyperlink" Target="mailto:Dr.Chuck.Morton@gvltec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mailto:Tim.Kelly@gvltec.edu" TargetMode="External"/><Relationship Id="rId4" Type="http://schemas.openxmlformats.org/officeDocument/2006/relationships/hyperlink" Target="mailto:Deborah.Sears@gvltec.ed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" y="3080545"/>
            <a:ext cx="8229600" cy="3015455"/>
          </a:xfrm>
        </p:spPr>
        <p:txBody>
          <a:bodyPr>
            <a:norm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Extra Bold" pitchFamily="34" charset="0"/>
              </a:rPr>
              <a:t>Mandating Orientation as Part of the Enrollment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Extra Bold" pitchFamily="34" charset="0"/>
              </a:rPr>
              <a:t>process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64" y="1828800"/>
            <a:ext cx="5105400" cy="121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Albertus Extra Bold" pitchFamily="34" charset="0"/>
              </a:rPr>
              <a:t>One College’s Journey and Experi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Extra Bold" pitchFamily="34" charset="0"/>
              </a:rPr>
              <a:t>ences…</a:t>
            </a:r>
          </a:p>
          <a:p>
            <a:endParaRPr lang="en-US" dirty="0"/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569998" y="1295400"/>
            <a:ext cx="258340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lbertus Extra Bold" pitchFamily="34" charset="0"/>
              </a:rPr>
              <a:t>Various Delivery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Non-restricted </a:t>
            </a:r>
            <a:r>
              <a:rPr lang="en-US" b="1" dirty="0">
                <a:latin typeface="Albertus" pitchFamily="34" charset="0"/>
              </a:rPr>
              <a:t>traditional </a:t>
            </a:r>
          </a:p>
          <a:p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Orientation </a:t>
            </a:r>
            <a:r>
              <a:rPr lang="en-US" b="1" dirty="0">
                <a:latin typeface="Albertus" pitchFamily="34" charset="0"/>
              </a:rPr>
              <a:t>for non-traditional students</a:t>
            </a:r>
          </a:p>
          <a:p>
            <a:pPr>
              <a:buFont typeface="Wingdings" pitchFamily="2" charset="2"/>
              <a:buChar char="v"/>
            </a:pPr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Round Robin</a:t>
            </a:r>
            <a:endParaRPr lang="en-US" b="1" dirty="0">
              <a:latin typeface="Albertus" pitchFamily="34" charset="0"/>
            </a:endParaRPr>
          </a:p>
          <a:p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Divisional</a:t>
            </a:r>
            <a:endParaRPr lang="en-US" b="1" dirty="0">
              <a:latin typeface="Albertus" pitchFamily="34" charset="0"/>
            </a:endParaRP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preparation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lbertus Extra Bold" pitchFamily="34" charset="0"/>
              </a:rPr>
              <a:t>Orientation Sign-Up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Students must </a:t>
            </a:r>
            <a:r>
              <a:rPr lang="en-US" b="1" dirty="0">
                <a:latin typeface="Albertus" pitchFamily="34" charset="0"/>
              </a:rPr>
              <a:t>first:</a:t>
            </a:r>
          </a:p>
          <a:p>
            <a:pPr>
              <a:buFont typeface="Wingdings" pitchFamily="2" charset="2"/>
              <a:buChar char="v"/>
            </a:pPr>
            <a:endParaRPr lang="en-US" b="1" dirty="0">
              <a:latin typeface="Albertus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Complete </a:t>
            </a:r>
            <a:r>
              <a:rPr lang="en-US" b="1" dirty="0">
                <a:latin typeface="Albertus" pitchFamily="34" charset="0"/>
              </a:rPr>
              <a:t>the admissions process and be </a:t>
            </a:r>
            <a:r>
              <a:rPr lang="en-US" b="1" dirty="0" smtClean="0">
                <a:latin typeface="Albertus" pitchFamily="34" charset="0"/>
              </a:rPr>
              <a:t>formally accepted </a:t>
            </a:r>
            <a:r>
              <a:rPr lang="en-US" b="1" dirty="0">
                <a:latin typeface="Albertus" pitchFamily="34" charset="0"/>
              </a:rPr>
              <a:t>to the college</a:t>
            </a:r>
          </a:p>
          <a:p>
            <a:endParaRPr lang="en-US" b="1" dirty="0">
              <a:latin typeface="Albertus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tx1"/>
                </a:solidFill>
                <a:latin typeface="Albertus" pitchFamily="34" charset="0"/>
              </a:rPr>
              <a:t> Activate their GTC4me account</a:t>
            </a:r>
          </a:p>
          <a:p>
            <a:pPr lvl="1">
              <a:buFont typeface="Wingdings" pitchFamily="2" charset="2"/>
              <a:buChar char="v"/>
            </a:pPr>
            <a:endParaRPr lang="en-US" b="1" dirty="0" smtClean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Students may then sign-up online to attend</a:t>
            </a: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Extra Bold" pitchFamily="34" charset="0"/>
              </a:rPr>
              <a:t>Orientation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dirty="0">
                <a:latin typeface="Albertus" pitchFamily="34" charset="0"/>
              </a:rPr>
              <a:t> </a:t>
            </a:r>
            <a:r>
              <a:rPr lang="en-US" b="1" dirty="0">
                <a:latin typeface="Albertus" pitchFamily="34" charset="0"/>
              </a:rPr>
              <a:t>Students log in to a registration site in </a:t>
            </a:r>
            <a:r>
              <a:rPr lang="en-US" b="1" dirty="0" smtClean="0">
                <a:latin typeface="Albertus" pitchFamily="34" charset="0"/>
              </a:rPr>
              <a:t>   GTC4me </a:t>
            </a:r>
            <a:r>
              <a:rPr lang="en-US" b="1" dirty="0">
                <a:latin typeface="Albertus" pitchFamily="34" charset="0"/>
              </a:rPr>
              <a:t>and complete an </a:t>
            </a:r>
            <a:r>
              <a:rPr lang="en-US" b="1" dirty="0">
                <a:solidFill>
                  <a:srgbClr val="FF0000"/>
                </a:solidFill>
                <a:latin typeface="Albertus" pitchFamily="34" charset="0"/>
              </a:rPr>
              <a:t>online questionnaire</a:t>
            </a:r>
          </a:p>
          <a:p>
            <a:pPr>
              <a:buClr>
                <a:schemeClr val="tx1"/>
              </a:buClr>
            </a:pPr>
            <a:endParaRPr lang="en-US" b="1" dirty="0">
              <a:latin typeface="Albertus" pitchFamily="34" charset="0"/>
            </a:endParaRP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b="1" dirty="0">
                <a:latin typeface="Albertus" pitchFamily="34" charset="0"/>
              </a:rPr>
              <a:t> A daily report of students who have registered for orientation is generated</a:t>
            </a: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v"/>
            </a:pPr>
            <a:endParaRPr lang="en-US" b="1" dirty="0" smtClean="0">
              <a:solidFill>
                <a:schemeClr val="tx1"/>
              </a:solidFill>
              <a:latin typeface="Albertus" pitchFamily="34" charset="0"/>
            </a:endParaRP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From </a:t>
            </a:r>
            <a:r>
              <a:rPr lang="en-US" b="1" dirty="0">
                <a:latin typeface="Albertus" pitchFamily="34" charset="0"/>
              </a:rPr>
              <a:t>this report, advisors are able to create a custom advising sheet for each student</a:t>
            </a: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0" y="6858000"/>
          <a:ext cx="9265391" cy="11991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Acrobat Document" r:id="rId3" imgW="9327688" imgH="12071126" progId="AcroExch.Document.7">
                  <p:embed/>
                </p:oleObj>
              </mc:Choice>
              <mc:Fallback>
                <p:oleObj name="Acrobat Document" r:id="rId3" imgW="9327688" imgH="12071126" progId="AcroExch.Document.7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858000"/>
                        <a:ext cx="9265391" cy="119911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0.20173 -0.574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00" y="-287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173 -0.57407 L -0.23993 -0.5851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993 -0.58518 L 0.2184 -1.485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4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841 -1.48518 L 0.01841 -1.7407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-128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lbertus Extra Bold" pitchFamily="34" charset="0"/>
              </a:rPr>
              <a:t>Advising 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Font typeface="Wingdings" pitchFamily="2" charset="2"/>
              <a:buChar char="v"/>
            </a:pPr>
            <a:r>
              <a:rPr lang="en-US" dirty="0">
                <a:latin typeface="Albertus" pitchFamily="34" charset="0"/>
              </a:rPr>
              <a:t> </a:t>
            </a:r>
            <a:r>
              <a:rPr lang="en-US" dirty="0" smtClean="0">
                <a:latin typeface="Albertus" pitchFamily="34" charset="0"/>
              </a:rPr>
              <a:t>	</a:t>
            </a:r>
            <a:r>
              <a:rPr lang="en-US" b="1" dirty="0" smtClean="0">
                <a:latin typeface="Albertus" pitchFamily="34" charset="0"/>
              </a:rPr>
              <a:t>Advising </a:t>
            </a:r>
            <a:r>
              <a:rPr lang="en-US" b="1" dirty="0">
                <a:latin typeface="Albertus" pitchFamily="34" charset="0"/>
              </a:rPr>
              <a:t>Sheet</a:t>
            </a:r>
          </a:p>
          <a:p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	Program </a:t>
            </a:r>
            <a:r>
              <a:rPr lang="en-US" b="1" dirty="0">
                <a:latin typeface="Albertus" pitchFamily="34" charset="0"/>
              </a:rPr>
              <a:t>Information</a:t>
            </a:r>
          </a:p>
          <a:p>
            <a:pPr>
              <a:buFont typeface="Wingdings" pitchFamily="2" charset="2"/>
              <a:buChar char="v"/>
            </a:pPr>
            <a:endParaRPr lang="en-US" b="1" dirty="0">
              <a:latin typeface="Albertus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2600" b="1" dirty="0">
                <a:latin typeface="Albertus" pitchFamily="34" charset="0"/>
              </a:rPr>
              <a:t>Audit Sheet</a:t>
            </a:r>
          </a:p>
          <a:p>
            <a:endParaRPr lang="en-US" sz="3500" b="1" dirty="0">
              <a:latin typeface="Albertus" pitchFamily="34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2600" b="1" dirty="0" smtClean="0">
                <a:solidFill>
                  <a:schemeClr val="tx1"/>
                </a:solidFill>
                <a:latin typeface="Albertus" pitchFamily="34" charset="0"/>
              </a:rPr>
              <a:t>Special Instructions/Departmental Letters</a:t>
            </a:r>
          </a:p>
          <a:p>
            <a:pPr lvl="2">
              <a:buNone/>
            </a:pPr>
            <a:endParaRPr lang="en-US" b="1" dirty="0" smtClean="0">
              <a:solidFill>
                <a:schemeClr val="tx1"/>
              </a:solidFill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tx1"/>
                </a:solidFill>
                <a:latin typeface="Albertus" pitchFamily="34" charset="0"/>
              </a:rPr>
              <a:t> 	Information about Special Programs for which   	the student qualifies</a:t>
            </a:r>
            <a:endParaRPr lang="en-US" b="1" dirty="0">
              <a:latin typeface="Albertus" pitchFamily="34" charset="0"/>
            </a:endParaRP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Event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Albertus"/>
              </a:rPr>
              <a:t>Check In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Font typeface="Wingdings" pitchFamily="2" charset="2"/>
              <a:buChar char="v"/>
            </a:pPr>
            <a:r>
              <a:rPr lang="en-US" b="1" dirty="0">
                <a:latin typeface="Albertus" pitchFamily="34" charset="0"/>
              </a:rPr>
              <a:t> </a:t>
            </a:r>
            <a:r>
              <a:rPr lang="en-US" b="1" dirty="0" smtClean="0">
                <a:latin typeface="Albertus" pitchFamily="34" charset="0"/>
              </a:rPr>
              <a:t>	</a:t>
            </a:r>
            <a:r>
              <a:rPr lang="en-US" sz="2600" b="1" dirty="0" smtClean="0">
                <a:solidFill>
                  <a:schemeClr val="tx1"/>
                </a:solidFill>
                <a:latin typeface="Albertus" pitchFamily="34" charset="0"/>
              </a:rPr>
              <a:t>Non-advising staff volunteers to help with 	the 	check in process</a:t>
            </a:r>
          </a:p>
          <a:p>
            <a:pPr indent="0">
              <a:buFont typeface="Wingdings" pitchFamily="2" charset="2"/>
              <a:buChar char="v"/>
            </a:pPr>
            <a:r>
              <a:rPr lang="en-US" sz="2600" b="1" dirty="0" smtClean="0">
                <a:solidFill>
                  <a:schemeClr val="tx1"/>
                </a:solidFill>
                <a:latin typeface="Albertus" pitchFamily="34" charset="0"/>
              </a:rPr>
              <a:t> 	The number of check in lines is based on the 	number of students attending.</a:t>
            </a:r>
          </a:p>
          <a:p>
            <a:pPr indent="0">
              <a:buFont typeface="Wingdings" pitchFamily="2" charset="2"/>
              <a:buChar char="v"/>
            </a:pPr>
            <a:r>
              <a:rPr lang="en-US" sz="2600" b="1" dirty="0" smtClean="0">
                <a:solidFill>
                  <a:schemeClr val="tx1"/>
                </a:solidFill>
                <a:latin typeface="Albertus" pitchFamily="34" charset="0"/>
              </a:rPr>
              <a:t>  	Students must show a picture ID </a:t>
            </a:r>
          </a:p>
          <a:p>
            <a:pPr indent="0">
              <a:buFont typeface="Wingdings" pitchFamily="2" charset="2"/>
              <a:buChar char="v"/>
            </a:pPr>
            <a:r>
              <a:rPr lang="en-US" sz="2600" b="1" dirty="0">
                <a:latin typeface="Albertus" pitchFamily="34" charset="0"/>
              </a:rPr>
              <a:t> </a:t>
            </a:r>
            <a:r>
              <a:rPr lang="en-US" sz="2600" b="1" dirty="0" smtClean="0">
                <a:latin typeface="Albertus" pitchFamily="34" charset="0"/>
              </a:rPr>
              <a:t>	</a:t>
            </a:r>
            <a:r>
              <a:rPr lang="en-US" sz="2600" b="1" dirty="0" smtClean="0">
                <a:solidFill>
                  <a:schemeClr val="tx1"/>
                </a:solidFill>
                <a:latin typeface="Albertus" pitchFamily="34" charset="0"/>
              </a:rPr>
              <a:t>Students receive</a:t>
            </a:r>
          </a:p>
          <a:p>
            <a:pPr lvl="2" indent="0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tx1"/>
                </a:solidFill>
                <a:latin typeface="Albertus" pitchFamily="34" charset="0"/>
              </a:rPr>
              <a:t>Resource Guide</a:t>
            </a:r>
          </a:p>
          <a:p>
            <a:pPr lvl="2" indent="0"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tx1"/>
                </a:solidFill>
                <a:latin typeface="Albertus" pitchFamily="34" charset="0"/>
              </a:rPr>
              <a:t>Advising Packet  </a:t>
            </a:r>
            <a:endParaRPr lang="en-US" b="1" dirty="0">
              <a:latin typeface="Albertus" pitchFamily="34" charset="0"/>
            </a:endParaRP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lbertus"/>
              </a:rPr>
              <a:t> Parent/Guest Session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2800" b="1" dirty="0" smtClean="0">
                <a:solidFill>
                  <a:schemeClr val="tx1"/>
                </a:solidFill>
                <a:latin typeface="Albertus"/>
              </a:rPr>
              <a:t> </a:t>
            </a: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Separated immediately after check in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 Mirrors students’ session</a:t>
            </a:r>
          </a:p>
          <a:p>
            <a:pPr lvl="1">
              <a:buSzPct val="100000"/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tx1"/>
                </a:solidFill>
                <a:latin typeface="Albertus"/>
              </a:rPr>
              <a:t> </a:t>
            </a:r>
            <a:r>
              <a:rPr lang="en-US" sz="2500" b="1" dirty="0" smtClean="0">
                <a:solidFill>
                  <a:schemeClr val="tx1"/>
                </a:solidFill>
                <a:latin typeface="Albertus"/>
              </a:rPr>
              <a:t>Emphasis on support role</a:t>
            </a:r>
          </a:p>
          <a:p>
            <a:pPr lvl="1">
              <a:buSzPct val="100000"/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1"/>
                </a:solidFill>
                <a:latin typeface="Albertus"/>
              </a:rPr>
              <a:t> Financial Aid</a:t>
            </a:r>
          </a:p>
          <a:p>
            <a:pPr lvl="1">
              <a:buSzPct val="100000"/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1"/>
                </a:solidFill>
                <a:latin typeface="Albertus"/>
              </a:rPr>
              <a:t> FERPA</a:t>
            </a:r>
            <a:endParaRPr lang="en-US" sz="2500" b="1" dirty="0">
              <a:solidFill>
                <a:schemeClr val="tx1"/>
              </a:solidFill>
              <a:latin typeface="Albertus"/>
            </a:endParaRP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lbertus"/>
              </a:rPr>
              <a:t>Welcome Session – “Who will you become?”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SzPct val="100000"/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1"/>
                </a:solidFill>
                <a:latin typeface="Albertus"/>
              </a:rPr>
              <a:t>A video is played to introduce students to GTC</a:t>
            </a:r>
          </a:p>
          <a:p>
            <a:pPr lvl="1">
              <a:buSzPct val="100000"/>
              <a:buFont typeface="Wingdings" pitchFamily="2" charset="2"/>
              <a:buChar char="v"/>
            </a:pPr>
            <a:endParaRPr lang="en-US" sz="2500" b="1" dirty="0" smtClean="0">
              <a:solidFill>
                <a:schemeClr val="tx1"/>
              </a:solidFill>
              <a:latin typeface="Albertus"/>
            </a:endParaRPr>
          </a:p>
          <a:p>
            <a:pPr lvl="1">
              <a:buSzPct val="100000"/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1"/>
                </a:solidFill>
                <a:latin typeface="Albertus"/>
              </a:rPr>
              <a:t>Expectations of the day are outline by the Presenter</a:t>
            </a:r>
          </a:p>
          <a:p>
            <a:pPr lvl="1">
              <a:buSzPct val="100000"/>
              <a:buFont typeface="Wingdings" pitchFamily="2" charset="2"/>
              <a:buChar char="v"/>
            </a:pPr>
            <a:endParaRPr lang="en-US" sz="2500" b="1" dirty="0" smtClean="0">
              <a:solidFill>
                <a:schemeClr val="tx1"/>
              </a:solidFill>
              <a:latin typeface="Albertus"/>
            </a:endParaRPr>
          </a:p>
          <a:p>
            <a:pPr lvl="1">
              <a:buSzPct val="100000"/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1"/>
                </a:solidFill>
                <a:latin typeface="Albertus"/>
              </a:rPr>
              <a:t>Students are greeted by various College representatives</a:t>
            </a:r>
          </a:p>
          <a:p>
            <a:pPr lvl="1">
              <a:buSzPct val="100000"/>
              <a:buNone/>
            </a:pPr>
            <a:endParaRPr lang="en-US" sz="2500" b="1" dirty="0" smtClean="0">
              <a:solidFill>
                <a:schemeClr val="tx1"/>
              </a:solidFill>
              <a:latin typeface="Albertus"/>
            </a:endParaRPr>
          </a:p>
          <a:p>
            <a:pPr lvl="1">
              <a:buSzPct val="100000"/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1"/>
                </a:solidFill>
                <a:latin typeface="Albertus"/>
              </a:rPr>
              <a:t> A “Did You Know” video is played from YouTube</a:t>
            </a: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457200" y="1447800"/>
          <a:ext cx="7848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lbertus"/>
              </a:rPr>
              <a:t>Advising Presentation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 Consistent delivery of information</a:t>
            </a:r>
          </a:p>
          <a:p>
            <a:pPr lvl="2" indent="0"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 Three focal points</a:t>
            </a:r>
          </a:p>
          <a:p>
            <a:pPr lvl="3" indent="0">
              <a:buFont typeface="Wingdings" pitchFamily="2" charset="2"/>
              <a:buChar char="v"/>
            </a:pPr>
            <a:r>
              <a:rPr lang="en-US" sz="2700" b="1" dirty="0" smtClean="0">
                <a:solidFill>
                  <a:schemeClr val="tx1"/>
                </a:solidFill>
                <a:latin typeface="Albertus"/>
              </a:rPr>
              <a:t> Information and Sources at GTC</a:t>
            </a:r>
          </a:p>
          <a:p>
            <a:pPr lvl="3" indent="0">
              <a:buFont typeface="Wingdings" pitchFamily="2" charset="2"/>
              <a:buChar char="v"/>
            </a:pPr>
            <a:r>
              <a:rPr lang="en-US" sz="2700" b="1" dirty="0" smtClean="0">
                <a:solidFill>
                  <a:schemeClr val="tx1"/>
                </a:solidFill>
                <a:latin typeface="Albertus"/>
              </a:rPr>
              <a:t> Things to know and think about when 	registering for classes</a:t>
            </a:r>
          </a:p>
          <a:p>
            <a:pPr lvl="3" indent="0">
              <a:buFont typeface="Wingdings" pitchFamily="2" charset="2"/>
              <a:buChar char="v"/>
            </a:pPr>
            <a:r>
              <a:rPr lang="en-US" sz="2800" b="1" dirty="0" smtClean="0">
                <a:solidFill>
                  <a:schemeClr val="tx1"/>
                </a:solidFill>
                <a:latin typeface="Albertus"/>
              </a:rPr>
              <a:t> The basics of registration</a:t>
            </a:r>
            <a:endParaRPr lang="en-US" sz="2700" b="1" dirty="0">
              <a:latin typeface="Albertus"/>
            </a:endParaRPr>
          </a:p>
          <a:p>
            <a:pPr lvl="4" indent="0">
              <a:buFont typeface="Wingdings" pitchFamily="2" charset="2"/>
              <a:buChar char="v"/>
            </a:pPr>
            <a:r>
              <a:rPr lang="en-US" sz="2400" b="1" dirty="0" smtClean="0">
                <a:solidFill>
                  <a:schemeClr val="tx1"/>
                </a:solidFill>
                <a:latin typeface="Albertus"/>
              </a:rPr>
              <a:t> Video</a:t>
            </a: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lbertus"/>
              </a:rPr>
              <a:t> Divisional Presentation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indent="-457200">
              <a:buFont typeface="Wingdings" pitchFamily="2" charset="2"/>
              <a:buChar char="v"/>
            </a:pPr>
            <a:r>
              <a:rPr lang="en-US" sz="3200" b="1" dirty="0" smtClean="0">
                <a:solidFill>
                  <a:schemeClr val="tx1"/>
                </a:solidFill>
                <a:latin typeface="Albertus"/>
              </a:rPr>
              <a:t>Students separated into four groups</a:t>
            </a:r>
          </a:p>
          <a:p>
            <a:pPr lvl="1" indent="-457200">
              <a:buFont typeface="Wingdings" pitchFamily="2" charset="2"/>
              <a:buChar char="v"/>
            </a:pPr>
            <a:r>
              <a:rPr lang="en-US" sz="3200" b="1" dirty="0" smtClean="0">
                <a:solidFill>
                  <a:schemeClr val="tx1"/>
                </a:solidFill>
                <a:latin typeface="Albertus"/>
              </a:rPr>
              <a:t>Each division has developed their own presentation</a:t>
            </a:r>
          </a:p>
          <a:p>
            <a:pPr lvl="2" indent="-457200">
              <a:buFont typeface="Wingdings" pitchFamily="2" charset="2"/>
              <a:buChar char="v"/>
            </a:pPr>
            <a:r>
              <a:rPr lang="en-US" sz="2700" b="1" dirty="0" smtClean="0">
                <a:solidFill>
                  <a:schemeClr val="tx1"/>
                </a:solidFill>
                <a:latin typeface="Albertus"/>
              </a:rPr>
              <a:t>Example: health science students attend a career talk as part of their clinical application</a:t>
            </a:r>
          </a:p>
          <a:p>
            <a:pPr lvl="1" indent="-457200">
              <a:buFont typeface="Wingdings" pitchFamily="2" charset="2"/>
              <a:buChar char="v"/>
            </a:pPr>
            <a:r>
              <a:rPr lang="en-US" sz="3200" b="1" dirty="0" smtClean="0">
                <a:solidFill>
                  <a:schemeClr val="tx1"/>
                </a:solidFill>
                <a:latin typeface="Albertus"/>
              </a:rPr>
              <a:t>Meet faculty and often the Dean of their division</a:t>
            </a:r>
          </a:p>
          <a:p>
            <a:pPr lvl="2" indent="-457200">
              <a:buFont typeface="Wingdings" pitchFamily="2" charset="2"/>
              <a:buChar char="v"/>
            </a:pPr>
            <a:r>
              <a:rPr lang="en-US" sz="2800" b="1" dirty="0" smtClean="0">
                <a:solidFill>
                  <a:schemeClr val="tx1"/>
                </a:solidFill>
                <a:latin typeface="Albertus"/>
              </a:rPr>
              <a:t>Helps to transition the students into the classroom more smoothly  </a:t>
            </a: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lbertus"/>
              </a:rPr>
              <a:t> Registration </a:t>
            </a:r>
            <a:r>
              <a:rPr lang="en-US" dirty="0" smtClean="0">
                <a:solidFill>
                  <a:schemeClr val="tx1"/>
                </a:solidFill>
                <a:latin typeface="Albertus Extra Bold"/>
              </a:rPr>
              <a:t>Sessions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 Faculty and Professional Advisors provide assistance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 Students self-register</a:t>
            </a:r>
          </a:p>
          <a:p>
            <a:pPr lvl="2"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1"/>
                </a:solidFill>
                <a:latin typeface="Albertus"/>
              </a:rPr>
              <a:t> Customer Service challenges</a:t>
            </a:r>
          </a:p>
          <a:p>
            <a:pPr lvl="2">
              <a:buFont typeface="Wingdings" pitchFamily="2" charset="2"/>
              <a:buChar char="v"/>
            </a:pPr>
            <a:r>
              <a:rPr lang="en-US" sz="2500" b="1" dirty="0" smtClean="0">
                <a:solidFill>
                  <a:schemeClr val="tx1"/>
                </a:solidFill>
                <a:latin typeface="Albertus"/>
              </a:rPr>
              <a:t> Information Availability</a:t>
            </a:r>
          </a:p>
          <a:p>
            <a:pPr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Every effort is made by advisors to ensure there are no restrictions on a student’s account so that each student leaves the lab with a schedule.</a:t>
            </a: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lbertus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lbertus"/>
              </a:rPr>
              <a:t>Trends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Tutoring explosion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Manual to online reg</a:t>
            </a:r>
            <a:r>
              <a:rPr lang="en-US" b="1" dirty="0" smtClean="0">
                <a:latin typeface="Albertus"/>
              </a:rPr>
              <a:t>. transition</a:t>
            </a: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24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Albertus"/>
              </a:rPr>
              <a:t>Purely Online Registration (%)</a:t>
            </a:r>
            <a:endParaRPr lang="en-US" sz="36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/>
        </p:nvGraphicFramePr>
        <p:xfrm>
          <a:off x="1143000" y="2057400"/>
          <a:ext cx="62484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lbertus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lbertus"/>
              </a:rPr>
              <a:t>Trends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Tutoring explosion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Manual to online reg</a:t>
            </a:r>
            <a:r>
              <a:rPr lang="en-US" b="1" dirty="0" smtClean="0">
                <a:latin typeface="Albertus"/>
              </a:rPr>
              <a:t>. transition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Survey results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Persistence Data </a:t>
            </a: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533400" y="1295400"/>
          <a:ext cx="69342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lbertus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lbertus"/>
              </a:rPr>
              <a:t>Trends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Tutoring explosion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Manual to online reg</a:t>
            </a:r>
            <a:r>
              <a:rPr lang="en-US" b="1" dirty="0" smtClean="0">
                <a:latin typeface="Albertus"/>
              </a:rPr>
              <a:t>. transition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Survey results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Persistence Data 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Too early for graduation data</a:t>
            </a: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01 - Main Theme from the Motion Picture _The Good, The Bad &amp;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>
            <a:lum bright="-100000" contrast="-100000"/>
          </a:blip>
          <a:stretch>
            <a:fillRect/>
          </a:stretch>
        </p:blipFill>
        <p:spPr>
          <a:xfrm>
            <a:off x="9143998" y="6857998"/>
            <a:ext cx="45719" cy="45719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57200" y="838200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011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 Good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 Bad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 Ugly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3975684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Running Advising Reports more often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Electronic Advising Worksheet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Resource Guide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Information Prior to Enrollment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College Wide Engagement</a:t>
                      </a:r>
                    </a:p>
                    <a:p>
                      <a:pPr algn="l"/>
                      <a:endParaRPr lang="en-US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Unofficial Transcripts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Change of Portal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Invite President to first month of orientation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Questions on Registration Form (LIFE)</a:t>
                      </a:r>
                    </a:p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June 29,2010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Ice Storms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Ants in Snacks</a:t>
                      </a:r>
                    </a:p>
                    <a:p>
                      <a:pPr algn="l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Expired Water</a:t>
                      </a:r>
                    </a:p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7391400" y="59274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7315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33400" y="0"/>
          <a:ext cx="84582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0" descr="GTC-Logo.eps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lbertus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lbertus"/>
              </a:rPr>
              <a:t>Future Plans</a:t>
            </a:r>
            <a:endParaRPr lang="en-US" sz="4000" b="1" dirty="0" smtClean="0">
              <a:solidFill>
                <a:schemeClr val="tx1"/>
              </a:solidFill>
              <a:latin typeface="Albertu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 Pre-Advising Module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000" b="1" dirty="0" smtClean="0">
                <a:solidFill>
                  <a:schemeClr val="tx1"/>
                </a:solidFill>
                <a:latin typeface="Albertus"/>
              </a:rPr>
              <a:t> Improve Online orientation experience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 Increase Student Involvement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 Establish Budget and Department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 Divisional/Departmental Filters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 Add personality and personalities (peoples’ stories)</a:t>
            </a:r>
          </a:p>
          <a:p>
            <a:pP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lbertus"/>
              </a:rPr>
              <a:t> Where do we go from here?</a:t>
            </a:r>
          </a:p>
          <a:p>
            <a:pPr>
              <a:buSzPct val="100000"/>
              <a:buFont typeface="Wingdings" pitchFamily="2" charset="2"/>
              <a:buChar char="v"/>
            </a:pPr>
            <a:endParaRPr lang="en-US" sz="3000" b="1" dirty="0" smtClean="0">
              <a:solidFill>
                <a:schemeClr val="tx1"/>
              </a:solidFill>
              <a:latin typeface="Albertus"/>
            </a:endParaRP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4" name="Content Placeholder 3" descr="Ques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26080" y="2179638"/>
            <a:ext cx="3291840" cy="4114800"/>
          </a:xfrm>
        </p:spPr>
      </p:pic>
      <p:pic>
        <p:nvPicPr>
          <p:cNvPr id="5" name="Picture 0" descr="GTC-Logo.eps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Chuck Morton, Brashier Campus Director</a:t>
            </a:r>
          </a:p>
          <a:p>
            <a:pPr lvl="1"/>
            <a:r>
              <a:rPr lang="en-US" dirty="0" smtClean="0">
                <a:hlinkClick r:id="rId2"/>
              </a:rPr>
              <a:t>Dr.Chuck.Morton@gvltec.edu</a:t>
            </a:r>
            <a:endParaRPr lang="en-US" dirty="0" smtClean="0"/>
          </a:p>
          <a:p>
            <a:r>
              <a:rPr lang="en-US" dirty="0" smtClean="0"/>
              <a:t>Berta Keene, Dean of Academic Advising</a:t>
            </a:r>
          </a:p>
          <a:p>
            <a:pPr lvl="1"/>
            <a:r>
              <a:rPr lang="en-US" dirty="0" smtClean="0">
                <a:hlinkClick r:id="rId3"/>
              </a:rPr>
              <a:t>Berta.Keene@gvltec.edu</a:t>
            </a:r>
            <a:endParaRPr lang="en-US" dirty="0" smtClean="0"/>
          </a:p>
          <a:p>
            <a:r>
              <a:rPr lang="en-US" dirty="0" smtClean="0"/>
              <a:t>Deborah Sears, Academic Advisor</a:t>
            </a:r>
          </a:p>
          <a:p>
            <a:pPr lvl="1"/>
            <a:r>
              <a:rPr lang="en-US" dirty="0" smtClean="0">
                <a:hlinkClick r:id="rId4"/>
              </a:rPr>
              <a:t>Deborah.Sears@gvltec.edu</a:t>
            </a:r>
            <a:endParaRPr lang="en-US" dirty="0" smtClean="0"/>
          </a:p>
          <a:p>
            <a:r>
              <a:rPr lang="en-US" dirty="0" smtClean="0"/>
              <a:t>Tim Kelly, Academic Advisor</a:t>
            </a:r>
          </a:p>
          <a:p>
            <a:pPr lvl="1"/>
            <a:r>
              <a:rPr lang="en-US" dirty="0" smtClean="0">
                <a:hlinkClick r:id="rId5"/>
              </a:rPr>
              <a:t>Tim.Kelly@gvltec.edu</a:t>
            </a:r>
            <a:endParaRPr lang="en-US" dirty="0" smtClean="0"/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lbertus Extra Bold" pitchFamily="34" charset="0"/>
              </a:rPr>
              <a:t>History/Challenges of the Enrollment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Location of Advising Center</a:t>
            </a:r>
            <a:endParaRPr lang="en-US" b="1" dirty="0">
              <a:latin typeface="Albertus" pitchFamily="34" charset="0"/>
            </a:endParaRPr>
          </a:p>
          <a:p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Unmanageable Numbers</a:t>
            </a:r>
            <a:endParaRPr lang="en-US" b="1" dirty="0">
              <a:latin typeface="Albertus" pitchFamily="34" charset="0"/>
            </a:endParaRPr>
          </a:p>
          <a:p>
            <a:pPr>
              <a:buFont typeface="Wingdings" pitchFamily="2" charset="2"/>
              <a:buChar char="v"/>
            </a:pPr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Wait Time</a:t>
            </a:r>
            <a:endParaRPr lang="en-US" b="1" dirty="0">
              <a:latin typeface="Albertus" pitchFamily="34" charset="0"/>
            </a:endParaRPr>
          </a:p>
          <a:p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Web Advisor Online Registration</a:t>
            </a:r>
          </a:p>
          <a:p>
            <a:pPr lvl="1">
              <a:buFont typeface="Wingdings" pitchFamily="2" charset="2"/>
              <a:buChar char="v"/>
            </a:pPr>
            <a:endParaRPr lang="en-US" b="1" dirty="0" smtClean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Previous Attempts at Orientation</a:t>
            </a:r>
            <a:endParaRPr lang="en-US" b="1" dirty="0">
              <a:latin typeface="Albertus" pitchFamily="34" charset="0"/>
            </a:endParaRP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lbertus Extra Bold" pitchFamily="34" charset="0"/>
              </a:rPr>
              <a:t>Educational Theory to Support the Initiative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Change</a:t>
            </a:r>
            <a:endParaRPr lang="en-US" b="1" dirty="0">
              <a:latin typeface="Albertus" pitchFamily="34" charset="0"/>
            </a:endParaRPr>
          </a:p>
          <a:p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Competence</a:t>
            </a:r>
            <a:endParaRPr lang="en-US" b="1" dirty="0">
              <a:latin typeface="Albertus" pitchFamily="34" charset="0"/>
            </a:endParaRPr>
          </a:p>
          <a:p>
            <a:pPr>
              <a:buFont typeface="Wingdings" pitchFamily="2" charset="2"/>
              <a:buChar char="v"/>
            </a:pPr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Connection</a:t>
            </a:r>
            <a:endParaRPr lang="en-US" b="1" dirty="0">
              <a:latin typeface="Albertus" pitchFamily="34" charset="0"/>
            </a:endParaRPr>
          </a:p>
          <a:p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Strategic Imperative - Student Success</a:t>
            </a:r>
            <a:endParaRPr lang="en-US" b="1" dirty="0">
              <a:latin typeface="Albertus" pitchFamily="34" charset="0"/>
            </a:endParaRP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Timeline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lbertus Extra Bold" pitchFamily="34" charset="0"/>
              </a:rPr>
              <a:t>Implementation of 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What we were doing</a:t>
            </a:r>
            <a:endParaRPr lang="en-US" b="1" dirty="0">
              <a:latin typeface="Albertus" pitchFamily="34" charset="0"/>
            </a:endParaRPr>
          </a:p>
          <a:p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Motivation for the change</a:t>
            </a:r>
            <a:endParaRPr lang="en-US" b="1" dirty="0">
              <a:latin typeface="Albertus" pitchFamily="34" charset="0"/>
            </a:endParaRPr>
          </a:p>
          <a:p>
            <a:pPr>
              <a:buFont typeface="Wingdings" pitchFamily="2" charset="2"/>
              <a:buChar char="v"/>
            </a:pPr>
            <a:endParaRPr lang="en-US" b="1" dirty="0">
              <a:latin typeface="Albertus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Albertus" pitchFamily="34" charset="0"/>
              </a:rPr>
              <a:t> Overview of Research/ATD</a:t>
            </a:r>
            <a:endParaRPr lang="en-US" b="1" dirty="0">
              <a:latin typeface="Albertus" pitchFamily="34" charset="0"/>
            </a:endParaRPr>
          </a:p>
        </p:txBody>
      </p:sp>
      <p:pic>
        <p:nvPicPr>
          <p:cNvPr id="4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latin typeface="Albertus Extra Bold" pitchFamily="34" charset="0"/>
              </a:rPr>
              <a:t>Progression of Orientation</a:t>
            </a:r>
            <a:endParaRPr lang="en-US" dirty="0">
              <a:latin typeface="Albertus Extra Bold" pitchFamily="34" charset="0"/>
            </a:endParaRPr>
          </a:p>
        </p:txBody>
      </p:sp>
      <p:sp>
        <p:nvSpPr>
          <p:cNvPr id="5" name="Left-Right Arrow 4"/>
          <p:cNvSpPr/>
          <p:nvPr/>
        </p:nvSpPr>
        <p:spPr>
          <a:xfrm rot="5400000">
            <a:off x="-1104900" y="4533900"/>
            <a:ext cx="3429000" cy="762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66800" y="24384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Winter 2010 –  Task Force Formed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4186535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Spring 2011 –  Orientation and Registration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6800" y="4948535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Fall 2011 –  Last minute “Round Robin” Sessions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6800" y="571053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Spring 2012 –  Divisional Cohorts</a:t>
            </a:r>
            <a:endParaRPr lang="en-US" sz="2400" dirty="0"/>
          </a:p>
        </p:txBody>
      </p:sp>
      <p:sp>
        <p:nvSpPr>
          <p:cNvPr id="10" name="Left-Right Arrow 9"/>
          <p:cNvSpPr/>
          <p:nvPr/>
        </p:nvSpPr>
        <p:spPr>
          <a:xfrm rot="5400000">
            <a:off x="-266700" y="1943100"/>
            <a:ext cx="1752600" cy="762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66800" y="35052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Fall 2010 –  Orientation only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6800" y="18288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Fall 2009 –  Orientation Discussions began</a:t>
            </a:r>
          </a:p>
        </p:txBody>
      </p:sp>
      <p:pic>
        <p:nvPicPr>
          <p:cNvPr id="13" name="Picture 0" descr="GTC-Logo.eps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239000" y="5775096"/>
            <a:ext cx="1752600" cy="93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1262</TotalTime>
  <Words>619</Words>
  <Application>Microsoft Office PowerPoint</Application>
  <PresentationFormat>On-screen Show (4:3)</PresentationFormat>
  <Paragraphs>181</Paragraphs>
  <Slides>34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Deluxe</vt:lpstr>
      <vt:lpstr>Acrobat Document</vt:lpstr>
      <vt:lpstr>Mandating Orientation as Part of the Enrollment process</vt:lpstr>
      <vt:lpstr>PowerPoint Presentation</vt:lpstr>
      <vt:lpstr>PowerPoint Presentation</vt:lpstr>
      <vt:lpstr>History/Challenges of the Enrollment Process</vt:lpstr>
      <vt:lpstr>The Theory</vt:lpstr>
      <vt:lpstr>Educational Theory to Support the Initiative</vt:lpstr>
      <vt:lpstr>The Timeline</vt:lpstr>
      <vt:lpstr>Implementation of Orientation</vt:lpstr>
      <vt:lpstr>Progression of Orientation</vt:lpstr>
      <vt:lpstr>Various Delivery Methods</vt:lpstr>
      <vt:lpstr>The preparation</vt:lpstr>
      <vt:lpstr>Orientation Sign-Up</vt:lpstr>
      <vt:lpstr>Orientation Registration</vt:lpstr>
      <vt:lpstr>PowerPoint Presentation</vt:lpstr>
      <vt:lpstr>Advising Packet</vt:lpstr>
      <vt:lpstr>The Event</vt:lpstr>
      <vt:lpstr> Check In</vt:lpstr>
      <vt:lpstr> Parent/Guest Session</vt:lpstr>
      <vt:lpstr>Welcome Session – “Who will you become?”</vt:lpstr>
      <vt:lpstr>Advising Presentation</vt:lpstr>
      <vt:lpstr> Divisional Presentation</vt:lpstr>
      <vt:lpstr> Registration Sessions</vt:lpstr>
      <vt:lpstr>The results</vt:lpstr>
      <vt:lpstr> Trends</vt:lpstr>
      <vt:lpstr>Purely Online Registration (%)</vt:lpstr>
      <vt:lpstr> Trends</vt:lpstr>
      <vt:lpstr>PowerPoint Presentation</vt:lpstr>
      <vt:lpstr> Trends</vt:lpstr>
      <vt:lpstr>PowerPoint Presentation</vt:lpstr>
      <vt:lpstr>PowerPoint Presentation</vt:lpstr>
      <vt:lpstr>The future</vt:lpstr>
      <vt:lpstr> Future Plans</vt:lpstr>
      <vt:lpstr>Questions</vt:lpstr>
      <vt:lpstr>Contact Us</vt:lpstr>
    </vt:vector>
  </TitlesOfParts>
  <Company>Greenville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Mandating Orientation as Part of the Enrollment process:</dc:title>
  <dc:creator>GTC</dc:creator>
  <cp:lastModifiedBy>kelley_c</cp:lastModifiedBy>
  <cp:revision>120</cp:revision>
  <dcterms:created xsi:type="dcterms:W3CDTF">2012-02-22T19:36:35Z</dcterms:created>
  <dcterms:modified xsi:type="dcterms:W3CDTF">2012-03-07T19:59:04Z</dcterms:modified>
</cp:coreProperties>
</file>