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318" r:id="rId3"/>
    <p:sldId id="320" r:id="rId4"/>
    <p:sldId id="321" r:id="rId5"/>
    <p:sldId id="310" r:id="rId6"/>
    <p:sldId id="311" r:id="rId7"/>
    <p:sldId id="312" r:id="rId8"/>
    <p:sldId id="326" r:id="rId9"/>
    <p:sldId id="314" r:id="rId10"/>
    <p:sldId id="323" r:id="rId11"/>
    <p:sldId id="322" r:id="rId12"/>
    <p:sldId id="324" r:id="rId13"/>
    <p:sldId id="316" r:id="rId14"/>
    <p:sldId id="325" r:id="rId15"/>
    <p:sldId id="327" r:id="rId1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FF0000"/>
    <a:srgbClr val="59B4BB"/>
    <a:srgbClr val="71BFC5"/>
    <a:srgbClr val="3333CC"/>
    <a:srgbClr val="4D4D4D"/>
    <a:srgbClr val="003366"/>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4590" autoAdjust="0"/>
  </p:normalViewPr>
  <p:slideViewPr>
    <p:cSldViewPr>
      <p:cViewPr varScale="1">
        <p:scale>
          <a:sx n="65" d="100"/>
          <a:sy n="65" d="100"/>
        </p:scale>
        <p:origin x="-1061"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98"/>
    </p:cViewPr>
  </p:sorterViewPr>
  <p:notesViewPr>
    <p:cSldViewPr>
      <p:cViewPr varScale="1">
        <p:scale>
          <a:sx n="52" d="100"/>
          <a:sy n="52" d="100"/>
        </p:scale>
        <p:origin x="-1944" y="-9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77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dirty="0"/>
          </a:p>
        </p:txBody>
      </p:sp>
      <p:sp>
        <p:nvSpPr>
          <p:cNvPr id="7171" name="Rectangle 3"/>
          <p:cNvSpPr>
            <a:spLocks noGrp="1" noChangeArrowheads="1"/>
          </p:cNvSpPr>
          <p:nvPr>
            <p:ph type="dt" sz="quarter" idx="1"/>
          </p:nvPr>
        </p:nvSpPr>
        <p:spPr bwMode="auto">
          <a:xfrm>
            <a:off x="3978132" y="0"/>
            <a:ext cx="3043343" cy="46577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dirty="0"/>
          </a:p>
        </p:txBody>
      </p:sp>
      <p:sp>
        <p:nvSpPr>
          <p:cNvPr id="7172" name="Rectangle 4"/>
          <p:cNvSpPr>
            <a:spLocks noGrp="1" noChangeArrowheads="1"/>
          </p:cNvSpPr>
          <p:nvPr>
            <p:ph type="ftr" sz="quarter" idx="2"/>
          </p:nvPr>
        </p:nvSpPr>
        <p:spPr bwMode="auto">
          <a:xfrm>
            <a:off x="0" y="8841738"/>
            <a:ext cx="3043343" cy="465773"/>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dirty="0"/>
          </a:p>
        </p:txBody>
      </p:sp>
      <p:sp>
        <p:nvSpPr>
          <p:cNvPr id="7173" name="Rectangle 5"/>
          <p:cNvSpPr>
            <a:spLocks noGrp="1" noChangeArrowheads="1"/>
          </p:cNvSpPr>
          <p:nvPr>
            <p:ph type="sldNum" sz="quarter" idx="3"/>
          </p:nvPr>
        </p:nvSpPr>
        <p:spPr bwMode="auto">
          <a:xfrm>
            <a:off x="3978132" y="8841738"/>
            <a:ext cx="3043343" cy="465773"/>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F14329C9-E6BD-4962-8C02-FA1B74F869CE}" type="slidenum">
              <a:rPr lang="en-US"/>
              <a:pPr>
                <a:defRPr/>
              </a:pPr>
              <a:t>‹#›</a:t>
            </a:fld>
            <a:endParaRPr lang="en-US" dirty="0"/>
          </a:p>
        </p:txBody>
      </p:sp>
    </p:spTree>
    <p:extLst>
      <p:ext uri="{BB962C8B-B14F-4D97-AF65-F5344CB8AC3E}">
        <p14:creationId xmlns:p14="http://schemas.microsoft.com/office/powerpoint/2010/main" val="1181291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77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dirty="0"/>
          </a:p>
        </p:txBody>
      </p:sp>
      <p:sp>
        <p:nvSpPr>
          <p:cNvPr id="5123" name="Rectangle 3"/>
          <p:cNvSpPr>
            <a:spLocks noGrp="1" noChangeArrowheads="1"/>
          </p:cNvSpPr>
          <p:nvPr>
            <p:ph type="dt" idx="1"/>
          </p:nvPr>
        </p:nvSpPr>
        <p:spPr bwMode="auto">
          <a:xfrm>
            <a:off x="3978132" y="0"/>
            <a:ext cx="3043343" cy="46577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dirty="0"/>
          </a:p>
        </p:txBody>
      </p:sp>
      <p:sp>
        <p:nvSpPr>
          <p:cNvPr id="30724"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2310" y="4422459"/>
            <a:ext cx="5618480" cy="418877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41738"/>
            <a:ext cx="3043343" cy="465773"/>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dirty="0"/>
          </a:p>
        </p:txBody>
      </p:sp>
      <p:sp>
        <p:nvSpPr>
          <p:cNvPr id="5127" name="Rectangle 7"/>
          <p:cNvSpPr>
            <a:spLocks noGrp="1" noChangeArrowheads="1"/>
          </p:cNvSpPr>
          <p:nvPr>
            <p:ph type="sldNum" sz="quarter" idx="5"/>
          </p:nvPr>
        </p:nvSpPr>
        <p:spPr bwMode="auto">
          <a:xfrm>
            <a:off x="3978132" y="8841738"/>
            <a:ext cx="3043343" cy="465773"/>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C5C86564-0173-4A7F-8212-406518AD2D84}" type="slidenum">
              <a:rPr lang="en-US"/>
              <a:pPr>
                <a:defRPr/>
              </a:pPr>
              <a:t>‹#›</a:t>
            </a:fld>
            <a:endParaRPr lang="en-US" dirty="0"/>
          </a:p>
        </p:txBody>
      </p:sp>
    </p:spTree>
    <p:extLst>
      <p:ext uri="{BB962C8B-B14F-4D97-AF65-F5344CB8AC3E}">
        <p14:creationId xmlns:p14="http://schemas.microsoft.com/office/powerpoint/2010/main" val="35412959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C3924AD-4AB3-4E43-B8BC-9E19CBD6CDCB}" type="slidenum">
              <a:rPr lang="en-US" smtClean="0"/>
              <a:pPr/>
              <a:t>1</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solidFill>
            <a:srgbClr val="003366"/>
          </a:solidFill>
          <a:ln w="9525">
            <a:noFill/>
            <a:miter lim="800000"/>
            <a:headEnd/>
            <a:tailEnd/>
          </a:ln>
          <a:effectLst/>
        </p:spPr>
        <p:txBody>
          <a:bodyPr wrap="none" anchor="ctr"/>
          <a:lstStyle/>
          <a:p>
            <a:pPr>
              <a:defRPr/>
            </a:pPr>
            <a:endParaRPr lang="en-US" dirty="0"/>
          </a:p>
        </p:txBody>
      </p:sp>
      <p:sp>
        <p:nvSpPr>
          <p:cNvPr id="3075" name="Rectangle 3"/>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1371600" y="3886200"/>
            <a:ext cx="6400800" cy="1752600"/>
          </a:xfrm>
        </p:spPr>
        <p:txBody>
          <a:bodyPr/>
          <a:lstStyle>
            <a:lvl1pPr marL="0" indent="0" algn="ctr">
              <a:buFontTx/>
              <a:buNone/>
              <a:defRPr>
                <a:solidFill>
                  <a:schemeClr val="bg1"/>
                </a:solidFill>
              </a:defRPr>
            </a:lvl1pPr>
          </a:lstStyle>
          <a:p>
            <a:r>
              <a:rPr lang="en-US"/>
              <a:t>Click to edit Master subtitle style</a:t>
            </a:r>
          </a:p>
        </p:txBody>
      </p:sp>
      <p:sp>
        <p:nvSpPr>
          <p:cNvPr id="5" name="Rectangle 5"/>
          <p:cNvSpPr>
            <a:spLocks noGrp="1" noChangeArrowheads="1"/>
          </p:cNvSpPr>
          <p:nvPr>
            <p:ph type="dt" sz="half" idx="10"/>
          </p:nvPr>
        </p:nvSpPr>
        <p:spPr>
          <a:xfrm>
            <a:off x="457200" y="6245225"/>
            <a:ext cx="2133600" cy="476250"/>
          </a:xfrm>
        </p:spPr>
        <p:txBody>
          <a:bodyPr/>
          <a:lstStyle>
            <a:lvl1pPr>
              <a:defRPr>
                <a:solidFill>
                  <a:schemeClr val="bg1"/>
                </a:solidFill>
              </a:defRPr>
            </a:lvl1pPr>
          </a:lstStyle>
          <a:p>
            <a:pPr>
              <a:defRPr/>
            </a:pPr>
            <a:fld id="{A7C6E7A2-C28B-4730-90C0-5A4EA9DAA1A9}" type="datetime1">
              <a:rPr lang="en-US"/>
              <a:pPr>
                <a:defRPr/>
              </a:pPr>
              <a:t>3/6/2012</a:t>
            </a:fld>
            <a:endParaRPr lang="en-US" dirty="0"/>
          </a:p>
        </p:txBody>
      </p:sp>
      <p:sp>
        <p:nvSpPr>
          <p:cNvPr id="6" name="Rectangle 6"/>
          <p:cNvSpPr>
            <a:spLocks noGrp="1" noChangeArrowheads="1"/>
          </p:cNvSpPr>
          <p:nvPr>
            <p:ph type="ftr" sz="quarter" idx="11"/>
          </p:nvPr>
        </p:nvSpPr>
        <p:spPr>
          <a:xfrm>
            <a:off x="3124200" y="6245225"/>
            <a:ext cx="2895600" cy="476250"/>
          </a:xfrm>
        </p:spPr>
        <p:txBody>
          <a:bodyPr/>
          <a:lstStyle>
            <a:lvl1pPr>
              <a:defRPr>
                <a:solidFill>
                  <a:schemeClr val="bg1"/>
                </a:solidFill>
              </a:defRPr>
            </a:lvl1pPr>
          </a:lstStyle>
          <a:p>
            <a:pPr>
              <a:defRPr/>
            </a:pPr>
            <a:endParaRPr lang="en-US" dirty="0"/>
          </a:p>
        </p:txBody>
      </p:sp>
      <p:sp>
        <p:nvSpPr>
          <p:cNvPr id="7" name="Rectangle 7"/>
          <p:cNvSpPr>
            <a:spLocks noGrp="1" noChangeArrowheads="1"/>
          </p:cNvSpPr>
          <p:nvPr>
            <p:ph type="sldNum" sz="quarter" idx="12"/>
          </p:nvPr>
        </p:nvSpPr>
        <p:spPr>
          <a:xfrm>
            <a:off x="6553200" y="6245225"/>
            <a:ext cx="2133600" cy="476250"/>
          </a:xfrm>
        </p:spPr>
        <p:txBody>
          <a:bodyPr/>
          <a:lstStyle>
            <a:lvl1pPr>
              <a:defRPr>
                <a:solidFill>
                  <a:schemeClr val="bg1"/>
                </a:solidFill>
              </a:defRPr>
            </a:lvl1pPr>
          </a:lstStyle>
          <a:p>
            <a:pPr>
              <a:defRPr/>
            </a:pPr>
            <a:fld id="{B6FFC5FF-A10D-4EED-B83C-236AE070CED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3E1AAFC-29F8-4076-A074-FC1AE1F2B5B2}" type="datetime1">
              <a:rPr lang="en-US"/>
              <a:pPr>
                <a:defRPr/>
              </a:pPr>
              <a:t>3/6/2012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0396FD0-6BBB-47DE-A001-EDA3C2C1589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975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F501A3A-0812-481B-83E8-B417E6338970}" type="datetime1">
              <a:rPr lang="en-US"/>
              <a:pPr>
                <a:defRPr/>
              </a:pPr>
              <a:t>3/6/2012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182B7D5-A779-4416-80A4-4B88C889522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7C06D6B-77EB-44BB-AC4B-3BED0A6A3E69}" type="datetime1">
              <a:rPr lang="en-US"/>
              <a:pPr>
                <a:defRPr/>
              </a:pPr>
              <a:t>3/6/2012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977E964-E6E2-4071-B885-0553815D00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C53DB3B1-085E-4ADD-BEC9-39BA48C3FAE4}" type="datetime1">
              <a:rPr lang="en-US"/>
              <a:pPr>
                <a:defRPr/>
              </a:pPr>
              <a:t>3/6/2012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E309EEF-C8AF-47B0-A2E2-0FBC84F1FC4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0047A313-E880-499B-9674-B1323DC17C01}" type="datetime1">
              <a:rPr lang="en-US"/>
              <a:pPr>
                <a:defRPr/>
              </a:pPr>
              <a:t>3/6/2012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44CF33D-DE1E-4ECE-AA37-B17DFA795EA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E9E9B570-09B7-4031-9CE0-6B4788B23699}" type="datetime1">
              <a:rPr lang="en-US"/>
              <a:pPr>
                <a:defRPr/>
              </a:pPr>
              <a:t>3/6/2012</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DA2A85B-940F-4BBD-B06F-1CC407EE512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085DE1E5-7897-4573-BEA8-904098477F84}" type="datetime1">
              <a:rPr lang="en-US"/>
              <a:pPr>
                <a:defRPr/>
              </a:pPr>
              <a:t>3/6/2012</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5AB38A08-7A25-43E5-8955-5692228A6CA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66B02A1-CE20-4447-A4B2-ED045100214C}" type="datetime1">
              <a:rPr lang="en-US"/>
              <a:pPr>
                <a:defRPr/>
              </a:pPr>
              <a:t>3/6/2012</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3CFE0598-F930-48C7-8D69-7A0D0C42720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CCA2617-76EF-4C60-B43B-7FFBD44203AC}" type="datetime1">
              <a:rPr lang="en-US"/>
              <a:pPr>
                <a:defRPr/>
              </a:pPr>
              <a:t>3/6/2012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D9485C3-5AC5-43BE-BDF8-4206FF86B28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5CB814C-5E5B-40D0-B6DA-2AB1404570DD}" type="datetime1">
              <a:rPr lang="en-US"/>
              <a:pPr>
                <a:defRPr/>
              </a:pPr>
              <a:t>3/6/2012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0CA21FB-1A68-4351-8F4C-9C6283DD507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0"/>
            <a:ext cx="9144000" cy="1524000"/>
          </a:xfrm>
          <a:prstGeom prst="rect">
            <a:avLst/>
          </a:prstGeom>
          <a:solidFill>
            <a:srgbClr val="003366"/>
          </a:solidFill>
          <a:ln w="9525">
            <a:noFill/>
            <a:miter lim="800000"/>
            <a:headEnd/>
            <a:tailEnd/>
          </a:ln>
          <a:effectLst/>
        </p:spPr>
        <p:txBody>
          <a:bodyPr wrap="none" anchor="ctr"/>
          <a:lstStyle/>
          <a:p>
            <a:pPr>
              <a:defRPr/>
            </a:pPr>
            <a:endParaRPr lang="en-US" dirty="0"/>
          </a:p>
        </p:txBody>
      </p:sp>
      <p:sp>
        <p:nvSpPr>
          <p:cNvPr id="1027" name="Rectangle 2"/>
          <p:cNvSpPr>
            <a:spLocks noGrp="1" noChangeArrowheads="1"/>
          </p:cNvSpPr>
          <p:nvPr>
            <p:ph type="title"/>
          </p:nvPr>
        </p:nvSpPr>
        <p:spPr bwMode="auto">
          <a:xfrm>
            <a:off x="533400" y="274638"/>
            <a:ext cx="8077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A35F540B-B698-472F-9C54-83AC77A1C258}" type="datetime1">
              <a:rPr lang="en-US"/>
              <a:pPr>
                <a:defRPr/>
              </a:pPr>
              <a:t>3/6/2012</a:t>
            </a:fld>
            <a:endParaRPr lang="en-US" dirty="0"/>
          </a:p>
        </p:txBody>
      </p:sp>
      <p:sp>
        <p:nvSpPr>
          <p:cNvPr id="1029" name="Rectangle 5"/>
          <p:cNvSpPr>
            <a:spLocks noGrp="1" noChangeArrowheads="1"/>
          </p:cNvSpPr>
          <p:nvPr>
            <p:ph type="ftr" sz="quarter" idx="3"/>
          </p:nvPr>
        </p:nvSpPr>
        <p:spPr bwMode="auto">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7010400" y="6477000"/>
            <a:ext cx="2133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400">
                <a:solidFill>
                  <a:srgbClr val="003366"/>
                </a:solidFill>
              </a:defRPr>
            </a:lvl1pPr>
          </a:lstStyle>
          <a:p>
            <a:pPr>
              <a:defRPr/>
            </a:pPr>
            <a:fld id="{0498DF68-688E-4982-AA69-1E9340D85B4E}" type="slidenum">
              <a:rPr lang="en-US"/>
              <a:pPr>
                <a:defRPr/>
              </a:pPr>
              <a:t>‹#›</a:t>
            </a:fld>
            <a:endParaRPr lang="en-US" dirty="0"/>
          </a:p>
        </p:txBody>
      </p:sp>
      <p:sp>
        <p:nvSpPr>
          <p:cNvPr id="1032" name="Line 8"/>
          <p:cNvSpPr>
            <a:spLocks noChangeShapeType="1"/>
          </p:cNvSpPr>
          <p:nvPr/>
        </p:nvSpPr>
        <p:spPr bwMode="auto">
          <a:xfrm>
            <a:off x="0" y="6324600"/>
            <a:ext cx="9144000" cy="0"/>
          </a:xfrm>
          <a:prstGeom prst="line">
            <a:avLst/>
          </a:prstGeom>
          <a:noFill/>
          <a:ln w="38100">
            <a:solidFill>
              <a:srgbClr val="003366"/>
            </a:solidFill>
            <a:round/>
            <a:headEnd/>
            <a:tailEnd/>
          </a:ln>
          <a:effectLst/>
        </p:spPr>
        <p:txBody>
          <a:bodyPr/>
          <a:lstStyle/>
          <a:p>
            <a:pPr>
              <a:defRPr/>
            </a:pPr>
            <a:endParaRPr lang="en-US" dirty="0"/>
          </a:p>
        </p:txBody>
      </p:sp>
      <p:pic>
        <p:nvPicPr>
          <p:cNvPr id="1033" name="Picture 9" descr="sctech"/>
          <p:cNvPicPr>
            <a:picLocks noChangeAspect="1" noChangeArrowheads="1"/>
          </p:cNvPicPr>
          <p:nvPr userDrawn="1"/>
        </p:nvPicPr>
        <p:blipFill>
          <a:blip r:embed="rId13" cstate="print"/>
          <a:srcRect/>
          <a:stretch>
            <a:fillRect/>
          </a:stretch>
        </p:blipFill>
        <p:spPr bwMode="auto">
          <a:xfrm>
            <a:off x="3962400" y="6384925"/>
            <a:ext cx="1524000" cy="396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lr>
          <a:srgbClr val="003366"/>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3366"/>
        </a:buClr>
        <a:buChar char="–"/>
        <a:defRPr sz="2800">
          <a:solidFill>
            <a:schemeClr val="tx1"/>
          </a:solidFill>
          <a:latin typeface="+mn-lt"/>
        </a:defRPr>
      </a:lvl2pPr>
      <a:lvl3pPr marL="1143000" indent="-228600" algn="l" rtl="0" eaLnBrk="0" fontAlgn="base" hangingPunct="0">
        <a:spcBef>
          <a:spcPct val="20000"/>
        </a:spcBef>
        <a:spcAft>
          <a:spcPct val="0"/>
        </a:spcAft>
        <a:buClr>
          <a:srgbClr val="003366"/>
        </a:buClr>
        <a:buChar char="•"/>
        <a:defRPr sz="2400">
          <a:solidFill>
            <a:schemeClr val="tx1"/>
          </a:solidFill>
          <a:latin typeface="+mn-lt"/>
        </a:defRPr>
      </a:lvl3pPr>
      <a:lvl4pPr marL="1600200" indent="-228600" algn="l" rtl="0" eaLnBrk="0" fontAlgn="base" hangingPunct="0">
        <a:spcBef>
          <a:spcPct val="20000"/>
        </a:spcBef>
        <a:spcAft>
          <a:spcPct val="0"/>
        </a:spcAft>
        <a:buClr>
          <a:srgbClr val="003366"/>
        </a:buClr>
        <a:buChar char="–"/>
        <a:defRPr sz="2000">
          <a:solidFill>
            <a:schemeClr val="tx1"/>
          </a:solidFill>
          <a:latin typeface="+mn-lt"/>
        </a:defRPr>
      </a:lvl4pPr>
      <a:lvl5pPr marL="2057400" indent="-228600" algn="l" rtl="0" eaLnBrk="0" fontAlgn="base" hangingPunct="0">
        <a:spcBef>
          <a:spcPct val="20000"/>
        </a:spcBef>
        <a:spcAft>
          <a:spcPct val="0"/>
        </a:spcAft>
        <a:buClr>
          <a:srgbClr val="003366"/>
        </a:buClr>
        <a:buChar char="»"/>
        <a:defRPr sz="2000">
          <a:solidFill>
            <a:schemeClr val="tx1"/>
          </a:solidFill>
          <a:latin typeface="+mn-lt"/>
        </a:defRPr>
      </a:lvl5pPr>
      <a:lvl6pPr marL="2514600" indent="-228600" algn="l" rtl="0" fontAlgn="base">
        <a:spcBef>
          <a:spcPct val="20000"/>
        </a:spcBef>
        <a:spcAft>
          <a:spcPct val="0"/>
        </a:spcAft>
        <a:buClr>
          <a:srgbClr val="003366"/>
        </a:buClr>
        <a:buChar char="»"/>
        <a:defRPr sz="2000">
          <a:solidFill>
            <a:schemeClr val="tx1"/>
          </a:solidFill>
          <a:latin typeface="+mn-lt"/>
        </a:defRPr>
      </a:lvl6pPr>
      <a:lvl7pPr marL="2971800" indent="-228600" algn="l" rtl="0" fontAlgn="base">
        <a:spcBef>
          <a:spcPct val="20000"/>
        </a:spcBef>
        <a:spcAft>
          <a:spcPct val="0"/>
        </a:spcAft>
        <a:buClr>
          <a:srgbClr val="003366"/>
        </a:buClr>
        <a:buChar char="»"/>
        <a:defRPr sz="2000">
          <a:solidFill>
            <a:schemeClr val="tx1"/>
          </a:solidFill>
          <a:latin typeface="+mn-lt"/>
        </a:defRPr>
      </a:lvl7pPr>
      <a:lvl8pPr marL="3429000" indent="-228600" algn="l" rtl="0" fontAlgn="base">
        <a:spcBef>
          <a:spcPct val="20000"/>
        </a:spcBef>
        <a:spcAft>
          <a:spcPct val="0"/>
        </a:spcAft>
        <a:buClr>
          <a:srgbClr val="003366"/>
        </a:buClr>
        <a:buChar char="»"/>
        <a:defRPr sz="2000">
          <a:solidFill>
            <a:schemeClr val="tx1"/>
          </a:solidFill>
          <a:latin typeface="+mn-lt"/>
        </a:defRPr>
      </a:lvl8pPr>
      <a:lvl9pPr marL="3886200" indent="-228600" algn="l" rtl="0" fontAlgn="base">
        <a:spcBef>
          <a:spcPct val="20000"/>
        </a:spcBef>
        <a:spcAft>
          <a:spcPct val="0"/>
        </a:spcAft>
        <a:buClr>
          <a:srgbClr val="003366"/>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mailto:bumba@sctechsystem.edu"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MINIMIZE THE RISK</a:t>
            </a:r>
          </a:p>
        </p:txBody>
      </p:sp>
      <p:sp>
        <p:nvSpPr>
          <p:cNvPr id="3075" name="Rectangle 3"/>
          <p:cNvSpPr>
            <a:spLocks noGrp="1" noChangeArrowheads="1"/>
          </p:cNvSpPr>
          <p:nvPr>
            <p:ph type="subTitle" idx="1"/>
          </p:nvPr>
        </p:nvSpPr>
        <p:spPr/>
        <p:txBody>
          <a:bodyPr/>
          <a:lstStyle/>
          <a:p>
            <a:r>
              <a:rPr lang="en-US" sz="2000" dirty="0" smtClean="0"/>
              <a:t>Russ Bumba, Ed. D.</a:t>
            </a:r>
          </a:p>
          <a:p>
            <a:r>
              <a:rPr lang="en-US" sz="2000" dirty="0" smtClean="0"/>
              <a:t>Associate Vice President </a:t>
            </a:r>
          </a:p>
          <a:p>
            <a:r>
              <a:rPr lang="en-US" sz="2000" dirty="0" smtClean="0"/>
              <a:t>For</a:t>
            </a:r>
          </a:p>
          <a:p>
            <a:r>
              <a:rPr lang="en-US" sz="2000" dirty="0" smtClean="0"/>
              <a:t>Student Services and Research</a:t>
            </a:r>
          </a:p>
          <a:p>
            <a:endParaRPr lang="en-US" dirty="0" smtClean="0"/>
          </a:p>
        </p:txBody>
      </p:sp>
      <p:pic>
        <p:nvPicPr>
          <p:cNvPr id="3076" name="Picture 4" descr="aboutus"/>
          <p:cNvPicPr>
            <a:picLocks noChangeAspect="1" noChangeArrowheads="1"/>
          </p:cNvPicPr>
          <p:nvPr/>
        </p:nvPicPr>
        <p:blipFill>
          <a:blip r:embed="rId3" cstate="print"/>
          <a:srcRect/>
          <a:stretch>
            <a:fillRect/>
          </a:stretch>
        </p:blipFill>
        <p:spPr bwMode="auto">
          <a:xfrm>
            <a:off x="0" y="0"/>
            <a:ext cx="2057400" cy="1735138"/>
          </a:xfrm>
          <a:prstGeom prst="rect">
            <a:avLst/>
          </a:prstGeom>
          <a:noFill/>
          <a:ln w="9525">
            <a:noFill/>
            <a:miter lim="800000"/>
            <a:headEnd/>
            <a:tailEnd/>
          </a:ln>
        </p:spPr>
      </p:pic>
      <p:sp>
        <p:nvSpPr>
          <p:cNvPr id="3077" name="Line 5"/>
          <p:cNvSpPr>
            <a:spLocks noChangeShapeType="1"/>
          </p:cNvSpPr>
          <p:nvPr/>
        </p:nvSpPr>
        <p:spPr bwMode="auto">
          <a:xfrm>
            <a:off x="0" y="1752600"/>
            <a:ext cx="9144000" cy="0"/>
          </a:xfrm>
          <a:prstGeom prst="line">
            <a:avLst/>
          </a:prstGeom>
          <a:noFill/>
          <a:ln w="44450">
            <a:solidFill>
              <a:schemeClr val="bg1"/>
            </a:solidFill>
            <a:round/>
            <a:headEnd/>
            <a:tailEnd/>
          </a:ln>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Procedures</a:t>
            </a:r>
            <a:br>
              <a:rPr lang="en-US" dirty="0" smtClean="0"/>
            </a:b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10</a:t>
            </a:fld>
            <a:endParaRPr lang="en-US" dirty="0"/>
          </a:p>
        </p:txBody>
      </p:sp>
      <p:sp>
        <p:nvSpPr>
          <p:cNvPr id="6" name="TextBox 5"/>
          <p:cNvSpPr txBox="1"/>
          <p:nvPr/>
        </p:nvSpPr>
        <p:spPr>
          <a:xfrm>
            <a:off x="457200" y="3962400"/>
            <a:ext cx="7924800" cy="553998"/>
          </a:xfrm>
          <a:prstGeom prst="rect">
            <a:avLst/>
          </a:prstGeom>
          <a:noFill/>
        </p:spPr>
        <p:txBody>
          <a:bodyPr wrap="square" rtlCol="0">
            <a:spAutoFit/>
          </a:bodyPr>
          <a:lstStyle/>
          <a:p>
            <a:r>
              <a:rPr lang="en-US" b="1" dirty="0" smtClean="0"/>
              <a:t>Student Wins Suit against Former VSU President</a:t>
            </a:r>
          </a:p>
          <a:p>
            <a:r>
              <a:rPr lang="en-US" sz="1200" dirty="0" smtClean="0"/>
              <a:t>(Valdosta Daily Time, September 8, 2010)</a:t>
            </a:r>
          </a:p>
        </p:txBody>
      </p:sp>
      <p:sp>
        <p:nvSpPr>
          <p:cNvPr id="7" name="TextBox 6"/>
          <p:cNvSpPr txBox="1"/>
          <p:nvPr/>
        </p:nvSpPr>
        <p:spPr>
          <a:xfrm>
            <a:off x="457200" y="2057400"/>
            <a:ext cx="8077200" cy="830997"/>
          </a:xfrm>
          <a:prstGeom prst="rect">
            <a:avLst/>
          </a:prstGeom>
          <a:noFill/>
        </p:spPr>
        <p:txBody>
          <a:bodyPr wrap="square" rtlCol="0">
            <a:spAutoFit/>
          </a:bodyPr>
          <a:lstStyle/>
          <a:p>
            <a:r>
              <a:rPr lang="en-US" b="1" dirty="0" smtClean="0"/>
              <a:t>Va. Judge Rules Lawsuit against Virginia Tech Officials over Mass Shootings Can Move Forward</a:t>
            </a:r>
          </a:p>
          <a:p>
            <a:r>
              <a:rPr lang="en-US" sz="1200" dirty="0" smtClean="0"/>
              <a:t>(Chicago Tribune, November 22, 2010)</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500"/>
                                        <p:tgtEl>
                                          <p:spTgt spid="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blinds(horizontal)">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blinds(horizontal)">
                                      <p:cBhvr>
                                        <p:cTn id="15" dur="500"/>
                                        <p:tgtEl>
                                          <p:spTgt spid="6">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blinds(horizontal)">
                                      <p:cBhvr>
                                        <p:cTn id="18"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the Risk</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11</a:t>
            </a:fld>
            <a:endParaRPr lang="en-US" dirty="0"/>
          </a:p>
        </p:txBody>
      </p:sp>
      <p:sp>
        <p:nvSpPr>
          <p:cNvPr id="6" name="TextBox 5"/>
          <p:cNvSpPr txBox="1"/>
          <p:nvPr/>
        </p:nvSpPr>
        <p:spPr>
          <a:xfrm>
            <a:off x="533400" y="2438400"/>
            <a:ext cx="8001000" cy="584775"/>
          </a:xfrm>
          <a:prstGeom prst="rect">
            <a:avLst/>
          </a:prstGeom>
          <a:noFill/>
        </p:spPr>
        <p:txBody>
          <a:bodyPr wrap="square" rtlCol="0">
            <a:spAutoFit/>
          </a:bodyPr>
          <a:lstStyle/>
          <a:p>
            <a:pPr algn="ctr"/>
            <a:r>
              <a:rPr lang="en-US" sz="3200" b="1" i="1" dirty="0" err="1" smtClean="0"/>
              <a:t>Operor</a:t>
            </a:r>
            <a:r>
              <a:rPr lang="en-US" sz="3200" b="1" i="1" dirty="0"/>
              <a:t> </a:t>
            </a:r>
            <a:r>
              <a:rPr lang="en-US" sz="3200" b="1" i="1" dirty="0" smtClean="0"/>
              <a:t>Non </a:t>
            </a:r>
            <a:r>
              <a:rPr lang="en-US" sz="3200" b="1" i="1" dirty="0" err="1" smtClean="0"/>
              <a:t>Planto</a:t>
            </a:r>
            <a:r>
              <a:rPr lang="en-US" sz="3200" b="1" i="1" dirty="0" smtClean="0"/>
              <a:t> </a:t>
            </a:r>
            <a:r>
              <a:rPr lang="en-US" sz="3200" b="1" i="1" dirty="0" err="1" smtClean="0"/>
              <a:t>Spondeo</a:t>
            </a:r>
            <a:endParaRPr lang="en-US" sz="3200" b="1" i="1" dirty="0"/>
          </a:p>
        </p:txBody>
      </p:sp>
      <p:sp>
        <p:nvSpPr>
          <p:cNvPr id="7" name="TextBox 6"/>
          <p:cNvSpPr txBox="1"/>
          <p:nvPr/>
        </p:nvSpPr>
        <p:spPr>
          <a:xfrm>
            <a:off x="533400" y="4072638"/>
            <a:ext cx="8015177" cy="1077218"/>
          </a:xfrm>
          <a:prstGeom prst="rect">
            <a:avLst/>
          </a:prstGeom>
          <a:noFill/>
        </p:spPr>
        <p:txBody>
          <a:bodyPr wrap="square" rtlCol="0">
            <a:spAutoFit/>
          </a:bodyPr>
          <a:lstStyle/>
          <a:p>
            <a:pPr algn="ctr"/>
            <a:r>
              <a:rPr lang="en-US" sz="3200" b="1" dirty="0" smtClean="0"/>
              <a:t>Do Not Make Promises</a:t>
            </a:r>
          </a:p>
          <a:p>
            <a:pPr algn="ctr"/>
            <a:r>
              <a:rPr lang="en-US" sz="3200" b="1" dirty="0" smtClean="0"/>
              <a:t>(That You Can’t Keep)</a:t>
            </a:r>
            <a:endParaRPr lang="en-US" sz="3200" b="1" dirty="0"/>
          </a:p>
        </p:txBody>
      </p:sp>
    </p:spTree>
    <p:extLst>
      <p:ext uri="{BB962C8B-B14F-4D97-AF65-F5344CB8AC3E}">
        <p14:creationId xmlns:p14="http://schemas.microsoft.com/office/powerpoint/2010/main" val="1283202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linds(horizont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linds(horizontal)">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 Not Make Promises</a:t>
            </a:r>
            <a:br>
              <a:rPr lang="en-US" b="1" dirty="0" smtClean="0"/>
            </a:br>
            <a:r>
              <a:rPr lang="en-US" b="1" dirty="0" smtClean="0"/>
              <a:t>(That You Can’t Keep)</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12</a:t>
            </a:fld>
            <a:endParaRPr lang="en-US" dirty="0"/>
          </a:p>
        </p:txBody>
      </p:sp>
      <p:sp>
        <p:nvSpPr>
          <p:cNvPr id="5" name="TextBox 4"/>
          <p:cNvSpPr txBox="1"/>
          <p:nvPr/>
        </p:nvSpPr>
        <p:spPr>
          <a:xfrm>
            <a:off x="533400" y="1767007"/>
            <a:ext cx="7924800" cy="1661993"/>
          </a:xfrm>
          <a:prstGeom prst="rect">
            <a:avLst/>
          </a:prstGeom>
          <a:noFill/>
        </p:spPr>
        <p:txBody>
          <a:bodyPr wrap="square" rtlCol="0">
            <a:spAutoFit/>
          </a:bodyPr>
          <a:lstStyle/>
          <a:p>
            <a:endParaRPr lang="en-US" dirty="0" smtClean="0"/>
          </a:p>
          <a:p>
            <a:r>
              <a:rPr lang="en-US" b="1" dirty="0" smtClean="0"/>
              <a:t>Former Bayside Student Sues School, University of Mobile Coach for $150K</a:t>
            </a:r>
          </a:p>
          <a:p>
            <a:r>
              <a:rPr lang="en-US" sz="1200" dirty="0" smtClean="0"/>
              <a:t>(Press-Register, December 24, 2011)</a:t>
            </a:r>
          </a:p>
          <a:p>
            <a:endParaRPr lang="en-US" dirty="0" smtClean="0"/>
          </a:p>
          <a:p>
            <a:endParaRPr lang="en-US" dirty="0"/>
          </a:p>
        </p:txBody>
      </p:sp>
      <p:sp>
        <p:nvSpPr>
          <p:cNvPr id="6" name="TextBox 5"/>
          <p:cNvSpPr txBox="1"/>
          <p:nvPr/>
        </p:nvSpPr>
        <p:spPr>
          <a:xfrm>
            <a:off x="533400" y="4038600"/>
            <a:ext cx="8229600" cy="861774"/>
          </a:xfrm>
          <a:prstGeom prst="rect">
            <a:avLst/>
          </a:prstGeom>
          <a:noFill/>
        </p:spPr>
        <p:txBody>
          <a:bodyPr wrap="square" rtlCol="0">
            <a:spAutoFit/>
          </a:bodyPr>
          <a:lstStyle/>
          <a:p>
            <a:r>
              <a:rPr lang="en-US" b="1" dirty="0" smtClean="0"/>
              <a:t>Former Student Sues Palm Beach State College</a:t>
            </a:r>
          </a:p>
          <a:p>
            <a:r>
              <a:rPr lang="en-US" sz="1200" dirty="0" smtClean="0"/>
              <a:t>(The Palm Beach Post, February 27, 2012)</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blinds(horizontal)">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blinds(horizontal)">
                                      <p:cBhvr>
                                        <p:cTn id="15" dur="500"/>
                                        <p:tgtEl>
                                          <p:spTgt spid="6">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blinds(horizontal)">
                                      <p:cBhvr>
                                        <p:cTn id="18"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the Risk</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13</a:t>
            </a:fld>
            <a:endParaRPr lang="en-US" dirty="0"/>
          </a:p>
        </p:txBody>
      </p:sp>
      <p:sp>
        <p:nvSpPr>
          <p:cNvPr id="5" name="TextBox 4"/>
          <p:cNvSpPr txBox="1"/>
          <p:nvPr/>
        </p:nvSpPr>
        <p:spPr>
          <a:xfrm>
            <a:off x="609600" y="2286000"/>
            <a:ext cx="8153400" cy="584775"/>
          </a:xfrm>
          <a:prstGeom prst="rect">
            <a:avLst/>
          </a:prstGeom>
          <a:noFill/>
        </p:spPr>
        <p:txBody>
          <a:bodyPr wrap="square" rtlCol="0">
            <a:spAutoFit/>
          </a:bodyPr>
          <a:lstStyle/>
          <a:p>
            <a:pPr algn="ctr"/>
            <a:r>
              <a:rPr lang="en-US" sz="3200" b="1" i="1" dirty="0" smtClean="0"/>
              <a:t>Operor Vestri Officium</a:t>
            </a:r>
            <a:endParaRPr lang="en-US" sz="3200" b="1" i="1" dirty="0"/>
          </a:p>
        </p:txBody>
      </p:sp>
      <p:sp>
        <p:nvSpPr>
          <p:cNvPr id="6" name="TextBox 5"/>
          <p:cNvSpPr txBox="1"/>
          <p:nvPr/>
        </p:nvSpPr>
        <p:spPr>
          <a:xfrm>
            <a:off x="762000" y="3657600"/>
            <a:ext cx="8001000" cy="646331"/>
          </a:xfrm>
          <a:prstGeom prst="rect">
            <a:avLst/>
          </a:prstGeom>
          <a:noFill/>
        </p:spPr>
        <p:txBody>
          <a:bodyPr wrap="square" rtlCol="0">
            <a:spAutoFit/>
          </a:bodyPr>
          <a:lstStyle/>
          <a:p>
            <a:pPr algn="ctr"/>
            <a:r>
              <a:rPr lang="en-US" sz="3600" dirty="0" smtClean="0"/>
              <a:t>Do Your Job</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Your Job</a:t>
            </a:r>
            <a:br>
              <a:rPr lang="en-US" dirty="0" smtClean="0"/>
            </a:b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14</a:t>
            </a:fld>
            <a:endParaRPr lang="en-US" dirty="0"/>
          </a:p>
        </p:txBody>
      </p:sp>
      <p:sp>
        <p:nvSpPr>
          <p:cNvPr id="5" name="TextBox 4"/>
          <p:cNvSpPr txBox="1"/>
          <p:nvPr/>
        </p:nvSpPr>
        <p:spPr>
          <a:xfrm>
            <a:off x="381000" y="2209800"/>
            <a:ext cx="8686800" cy="861774"/>
          </a:xfrm>
          <a:prstGeom prst="rect">
            <a:avLst/>
          </a:prstGeom>
          <a:noFill/>
        </p:spPr>
        <p:txBody>
          <a:bodyPr wrap="square" rtlCol="0">
            <a:spAutoFit/>
          </a:bodyPr>
          <a:lstStyle/>
          <a:p>
            <a:r>
              <a:rPr lang="en-US" b="1" dirty="0" smtClean="0"/>
              <a:t>Former Student Sues A&amp;M Over Grades</a:t>
            </a:r>
          </a:p>
          <a:p>
            <a:r>
              <a:rPr lang="en-US" sz="1200" dirty="0" smtClean="0"/>
              <a:t>(The Eagle, October 7, 2009)</a:t>
            </a:r>
          </a:p>
          <a:p>
            <a:endParaRPr lang="en-US" dirty="0"/>
          </a:p>
        </p:txBody>
      </p:sp>
      <p:sp>
        <p:nvSpPr>
          <p:cNvPr id="6" name="TextBox 5"/>
          <p:cNvSpPr txBox="1"/>
          <p:nvPr/>
        </p:nvSpPr>
        <p:spPr>
          <a:xfrm>
            <a:off x="381000" y="3352800"/>
            <a:ext cx="8534400" cy="830997"/>
          </a:xfrm>
          <a:prstGeom prst="rect">
            <a:avLst/>
          </a:prstGeom>
          <a:noFill/>
        </p:spPr>
        <p:txBody>
          <a:bodyPr wrap="square" rtlCol="0">
            <a:spAutoFit/>
          </a:bodyPr>
          <a:lstStyle/>
          <a:p>
            <a:endParaRPr lang="en-US" dirty="0" smtClean="0"/>
          </a:p>
          <a:p>
            <a:r>
              <a:rPr lang="en-US" b="1" dirty="0" smtClean="0"/>
              <a:t>Law Student Files Negligence Suit Against LMU</a:t>
            </a:r>
          </a:p>
          <a:p>
            <a:r>
              <a:rPr lang="en-US" sz="1200" dirty="0" smtClean="0"/>
              <a:t>(Knox News, February 15, 2012)</a:t>
            </a:r>
            <a:endParaRPr lang="en-US" sz="1200" dirty="0"/>
          </a:p>
        </p:txBody>
      </p:sp>
      <p:sp>
        <p:nvSpPr>
          <p:cNvPr id="7" name="TextBox 6"/>
          <p:cNvSpPr txBox="1"/>
          <p:nvPr/>
        </p:nvSpPr>
        <p:spPr>
          <a:xfrm>
            <a:off x="381000" y="4800600"/>
            <a:ext cx="8305800" cy="769441"/>
          </a:xfrm>
          <a:prstGeom prst="rect">
            <a:avLst/>
          </a:prstGeom>
          <a:noFill/>
        </p:spPr>
        <p:txBody>
          <a:bodyPr wrap="square" rtlCol="0">
            <a:spAutoFit/>
          </a:bodyPr>
          <a:lstStyle/>
          <a:p>
            <a:r>
              <a:rPr lang="en-US" b="1" dirty="0" smtClean="0"/>
              <a:t>Penn State Scandal Sharpens Focus on Reputational Risk</a:t>
            </a:r>
          </a:p>
          <a:p>
            <a:r>
              <a:rPr lang="en-US" sz="1400" dirty="0" smtClean="0"/>
              <a:t>(Source:  Business Insurance)</a:t>
            </a:r>
          </a:p>
          <a:p>
            <a:r>
              <a:rPr lang="en-US" sz="1200" dirty="0" smtClean="0"/>
              <a:t>University Business, January 2, 2012</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linds(horizont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blinds(horizontal)">
                                      <p:cBhvr>
                                        <p:cTn id="15" dur="500"/>
                                        <p:tgtEl>
                                          <p:spTgt spid="6">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blinds(horizontal)">
                                      <p:cBhvr>
                                        <p:cTn id="18" dur="500"/>
                                        <p:tgtEl>
                                          <p:spTgt spid="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blinds(horizontal)">
                                      <p:cBhvr>
                                        <p:cTn id="23" dur="500"/>
                                        <p:tgtEl>
                                          <p:spTgt spid="7">
                                            <p:txEl>
                                              <p:pRg st="0" end="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7">
                                            <p:txEl>
                                              <p:pRg st="1" end="1"/>
                                            </p:txEl>
                                          </p:spTgt>
                                        </p:tgtEl>
                                        <p:attrNameLst>
                                          <p:attrName>style.visibility</p:attrName>
                                        </p:attrNameLst>
                                      </p:cBhvr>
                                      <p:to>
                                        <p:strVal val="visible"/>
                                      </p:to>
                                    </p:set>
                                    <p:animEffect transition="in" filter="blinds(horizontal)">
                                      <p:cBhvr>
                                        <p:cTn id="26" dur="500"/>
                                        <p:tgtEl>
                                          <p:spTgt spid="7">
                                            <p:txEl>
                                              <p:pRg st="1" end="1"/>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animEffect transition="in" filter="blinds(horizontal)">
                                      <p:cBhvr>
                                        <p:cTn id="29"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THE RISK</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15</a:t>
            </a:fld>
            <a:endParaRPr lang="en-US" dirty="0"/>
          </a:p>
        </p:txBody>
      </p:sp>
      <p:sp>
        <p:nvSpPr>
          <p:cNvPr id="5" name="TextBox 4"/>
          <p:cNvSpPr txBox="1"/>
          <p:nvPr/>
        </p:nvSpPr>
        <p:spPr>
          <a:xfrm>
            <a:off x="381000" y="2819400"/>
            <a:ext cx="8382000" cy="2585323"/>
          </a:xfrm>
          <a:prstGeom prst="rect">
            <a:avLst/>
          </a:prstGeom>
          <a:noFill/>
        </p:spPr>
        <p:txBody>
          <a:bodyPr wrap="square" rtlCol="0">
            <a:spAutoFit/>
          </a:bodyPr>
          <a:lstStyle/>
          <a:p>
            <a:pPr algn="ctr"/>
            <a:r>
              <a:rPr lang="en-US" dirty="0" smtClean="0"/>
              <a:t>Russ Bumba, Ed. D.</a:t>
            </a:r>
          </a:p>
          <a:p>
            <a:pPr algn="ctr"/>
            <a:r>
              <a:rPr lang="en-US" dirty="0" smtClean="0"/>
              <a:t>Associate Vice President </a:t>
            </a:r>
          </a:p>
          <a:p>
            <a:pPr algn="ctr"/>
            <a:r>
              <a:rPr lang="en-US" dirty="0" smtClean="0"/>
              <a:t>For</a:t>
            </a:r>
          </a:p>
          <a:p>
            <a:pPr algn="ctr"/>
            <a:r>
              <a:rPr lang="en-US" dirty="0" smtClean="0"/>
              <a:t>Student Services and Research</a:t>
            </a:r>
          </a:p>
          <a:p>
            <a:pPr algn="ctr"/>
            <a:endParaRPr lang="en-US" dirty="0" smtClean="0"/>
          </a:p>
          <a:p>
            <a:pPr algn="ctr"/>
            <a:r>
              <a:rPr lang="en-US" dirty="0" smtClean="0">
                <a:hlinkClick r:id="rId2"/>
              </a:rPr>
              <a:t>bumba@sctechsystem.edu</a:t>
            </a:r>
            <a:endParaRPr lang="en-US" dirty="0" smtClean="0"/>
          </a:p>
          <a:p>
            <a:pPr algn="ctr"/>
            <a:endParaRPr lang="en-US" dirty="0" smtClean="0"/>
          </a:p>
          <a:p>
            <a:pPr algn="ctr"/>
            <a:r>
              <a:rPr lang="en-US" dirty="0" smtClean="0"/>
              <a:t>803-996-0175</a:t>
            </a:r>
          </a:p>
          <a:p>
            <a:pPr algn="ct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and Institutional Liability</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2</a:t>
            </a:fld>
            <a:endParaRPr lang="en-US" dirty="0"/>
          </a:p>
        </p:txBody>
      </p:sp>
      <p:sp>
        <p:nvSpPr>
          <p:cNvPr id="7" name="Rectangle 6"/>
          <p:cNvSpPr/>
          <p:nvPr/>
        </p:nvSpPr>
        <p:spPr>
          <a:xfrm>
            <a:off x="533400" y="2274838"/>
            <a:ext cx="8001000" cy="3046988"/>
          </a:xfrm>
          <a:prstGeom prst="rect">
            <a:avLst/>
          </a:prstGeom>
        </p:spPr>
        <p:txBody>
          <a:bodyPr wrap="square">
            <a:spAutoFit/>
          </a:bodyPr>
          <a:lstStyle/>
          <a:p>
            <a:pPr algn="ctr"/>
            <a:r>
              <a:rPr lang="en-US" sz="2400" b="1" dirty="0" smtClean="0"/>
              <a:t>Student affairs administrators in postsecondary educational institutions share a common fear regarding personal and institutional liability for acts and decisions committed while carrying out their official duties. This fear, generated by the unknown, has caused increasing concern in the last decade.</a:t>
            </a:r>
          </a:p>
          <a:p>
            <a:pPr algn="ctr"/>
            <a:endParaRPr lang="en-US" sz="2400" b="1" dirty="0" smtClean="0"/>
          </a:p>
          <a:p>
            <a:pPr algn="ctr"/>
            <a:r>
              <a:rPr lang="en-US" sz="1200" b="1" dirty="0" smtClean="0"/>
              <a:t>William Kaplan and  Barbara Lee, </a:t>
            </a:r>
            <a:r>
              <a:rPr lang="en-US" sz="1200" b="1" i="1" dirty="0" smtClean="0"/>
              <a:t>The Law of Higher Education</a:t>
            </a:r>
            <a:r>
              <a:rPr lang="en-US" sz="1200" b="1" dirty="0" smtClean="0"/>
              <a:t>, Fourth Edition (Student Version), 2007</a:t>
            </a:r>
            <a:r>
              <a:rPr lang="en-US" sz="2400" b="1" dirty="0" smtClean="0"/>
              <a:t> </a:t>
            </a:r>
            <a:endParaRPr lang="en-US"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and Institutional Liability</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3</a:t>
            </a:fld>
            <a:endParaRPr lang="en-US" dirty="0"/>
          </a:p>
        </p:txBody>
      </p:sp>
      <p:sp>
        <p:nvSpPr>
          <p:cNvPr id="5" name="TextBox 4"/>
          <p:cNvSpPr txBox="1"/>
          <p:nvPr/>
        </p:nvSpPr>
        <p:spPr>
          <a:xfrm>
            <a:off x="457200" y="1981200"/>
            <a:ext cx="7095326" cy="553998"/>
          </a:xfrm>
          <a:prstGeom prst="rect">
            <a:avLst/>
          </a:prstGeom>
          <a:noFill/>
        </p:spPr>
        <p:txBody>
          <a:bodyPr wrap="square" rtlCol="0">
            <a:spAutoFit/>
          </a:bodyPr>
          <a:lstStyle/>
          <a:p>
            <a:pPr>
              <a:spcBef>
                <a:spcPts val="0"/>
              </a:spcBef>
            </a:pPr>
            <a:r>
              <a:rPr lang="en-US" b="1" dirty="0" smtClean="0"/>
              <a:t>College Grad Can't Find Job, Wants $$$ Back</a:t>
            </a:r>
          </a:p>
          <a:p>
            <a:pPr>
              <a:spcBef>
                <a:spcPts val="0"/>
              </a:spcBef>
            </a:pPr>
            <a:r>
              <a:rPr lang="en-US" sz="1200" dirty="0" smtClean="0"/>
              <a:t>(NBC New York, August 6, 2009) </a:t>
            </a:r>
          </a:p>
        </p:txBody>
      </p:sp>
      <p:sp>
        <p:nvSpPr>
          <p:cNvPr id="6" name="TextBox 5"/>
          <p:cNvSpPr txBox="1"/>
          <p:nvPr/>
        </p:nvSpPr>
        <p:spPr>
          <a:xfrm>
            <a:off x="457200" y="3810001"/>
            <a:ext cx="8001000" cy="1107996"/>
          </a:xfrm>
          <a:prstGeom prst="rect">
            <a:avLst/>
          </a:prstGeom>
          <a:noFill/>
        </p:spPr>
        <p:txBody>
          <a:bodyPr wrap="square" rtlCol="0">
            <a:spAutoFit/>
          </a:bodyPr>
          <a:lstStyle/>
          <a:p>
            <a:r>
              <a:rPr lang="en-US" b="1" dirty="0" smtClean="0"/>
              <a:t>Student Sues School Over Hot Coffee</a:t>
            </a:r>
          </a:p>
          <a:p>
            <a:r>
              <a:rPr lang="en-US" sz="1200" dirty="0" smtClean="0"/>
              <a:t>(Santa Barbara Independent, November 22, 2011)</a:t>
            </a:r>
          </a:p>
          <a:p>
            <a:endParaRPr lang="en-US" b="1" dirty="0" smtClean="0"/>
          </a:p>
          <a:p>
            <a:endParaRPr lang="en-US" dirty="0"/>
          </a:p>
        </p:txBody>
      </p:sp>
      <p:sp>
        <p:nvSpPr>
          <p:cNvPr id="8" name="TextBox 7"/>
          <p:cNvSpPr txBox="1"/>
          <p:nvPr/>
        </p:nvSpPr>
        <p:spPr>
          <a:xfrm>
            <a:off x="457200" y="2971800"/>
            <a:ext cx="7848600" cy="830997"/>
          </a:xfrm>
          <a:prstGeom prst="rect">
            <a:avLst/>
          </a:prstGeom>
          <a:noFill/>
        </p:spPr>
        <p:txBody>
          <a:bodyPr wrap="square" rtlCol="0">
            <a:spAutoFit/>
          </a:bodyPr>
          <a:lstStyle/>
          <a:p>
            <a:r>
              <a:rPr lang="en-US" b="1" dirty="0" smtClean="0"/>
              <a:t>Student Sues University Over Grade</a:t>
            </a:r>
          </a:p>
          <a:p>
            <a:r>
              <a:rPr lang="en-US" sz="1200" dirty="0" smtClean="0"/>
              <a:t>(Reuters, Feb. 8, 2007)</a:t>
            </a:r>
          </a:p>
          <a:p>
            <a:endParaRPr lang="en-US" dirty="0"/>
          </a:p>
        </p:txBody>
      </p:sp>
      <p:sp>
        <p:nvSpPr>
          <p:cNvPr id="9" name="TextBox 8"/>
          <p:cNvSpPr txBox="1"/>
          <p:nvPr/>
        </p:nvSpPr>
        <p:spPr>
          <a:xfrm>
            <a:off x="457200" y="4687164"/>
            <a:ext cx="8077200" cy="553998"/>
          </a:xfrm>
          <a:prstGeom prst="rect">
            <a:avLst/>
          </a:prstGeom>
          <a:noFill/>
        </p:spPr>
        <p:txBody>
          <a:bodyPr wrap="square" rtlCol="0">
            <a:spAutoFit/>
          </a:bodyPr>
          <a:lstStyle/>
          <a:p>
            <a:r>
              <a:rPr lang="en-US" b="1" dirty="0" smtClean="0"/>
              <a:t>SIU Sued Over Deer Attack</a:t>
            </a:r>
          </a:p>
          <a:p>
            <a:r>
              <a:rPr lang="en-US" sz="1200" dirty="0" smtClean="0"/>
              <a:t>(Belleville News-Democrat, May 26, 2006)</a:t>
            </a:r>
            <a:endParaRPr lang="en-US" sz="1200" dirty="0"/>
          </a:p>
        </p:txBody>
      </p:sp>
      <p:sp>
        <p:nvSpPr>
          <p:cNvPr id="7" name="TextBox 6"/>
          <p:cNvSpPr txBox="1"/>
          <p:nvPr/>
        </p:nvSpPr>
        <p:spPr>
          <a:xfrm>
            <a:off x="457200" y="5486400"/>
            <a:ext cx="8229600" cy="553998"/>
          </a:xfrm>
          <a:prstGeom prst="rect">
            <a:avLst/>
          </a:prstGeom>
          <a:noFill/>
        </p:spPr>
        <p:txBody>
          <a:bodyPr wrap="square" rtlCol="0">
            <a:spAutoFit/>
          </a:bodyPr>
          <a:lstStyle/>
          <a:p>
            <a:r>
              <a:rPr lang="en-US" b="1" dirty="0" smtClean="0"/>
              <a:t>Ex-College Student Sues School Over Roommate’s Sex</a:t>
            </a:r>
          </a:p>
          <a:p>
            <a:r>
              <a:rPr lang="en-US" sz="1200" dirty="0" smtClean="0"/>
              <a:t>(Boston News, March 2, 2012)</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1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and Institutional Liability</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4</a:t>
            </a:fld>
            <a:endParaRPr lang="en-US" dirty="0"/>
          </a:p>
        </p:txBody>
      </p:sp>
      <p:sp>
        <p:nvSpPr>
          <p:cNvPr id="6" name="TextBox 5"/>
          <p:cNvSpPr txBox="1"/>
          <p:nvPr/>
        </p:nvSpPr>
        <p:spPr>
          <a:xfrm>
            <a:off x="381000" y="3352801"/>
            <a:ext cx="7848600" cy="646331"/>
          </a:xfrm>
          <a:prstGeom prst="rect">
            <a:avLst/>
          </a:prstGeom>
          <a:noFill/>
        </p:spPr>
        <p:txBody>
          <a:bodyPr wrap="square" rtlCol="0">
            <a:spAutoFit/>
          </a:bodyPr>
          <a:lstStyle/>
          <a:p>
            <a:endParaRPr lang="en-US" b="1" dirty="0" smtClean="0"/>
          </a:p>
          <a:p>
            <a:endParaRPr lang="en-US" dirty="0"/>
          </a:p>
        </p:txBody>
      </p:sp>
      <p:sp>
        <p:nvSpPr>
          <p:cNvPr id="8" name="TextBox 7"/>
          <p:cNvSpPr txBox="1"/>
          <p:nvPr/>
        </p:nvSpPr>
        <p:spPr>
          <a:xfrm>
            <a:off x="304800" y="1905000"/>
            <a:ext cx="7924800" cy="861774"/>
          </a:xfrm>
          <a:prstGeom prst="rect">
            <a:avLst/>
          </a:prstGeom>
          <a:noFill/>
        </p:spPr>
        <p:txBody>
          <a:bodyPr wrap="square" rtlCol="0">
            <a:spAutoFit/>
          </a:bodyPr>
          <a:lstStyle/>
          <a:p>
            <a:r>
              <a:rPr lang="en-US" b="1" dirty="0" smtClean="0"/>
              <a:t>Boca Dad Files $180 Million Suit Against Cornell For Son’s Death</a:t>
            </a:r>
          </a:p>
          <a:p>
            <a:r>
              <a:rPr lang="en-US" sz="1200" dirty="0" smtClean="0"/>
              <a:t>(Sun Sentinel, November 28, 2011)</a:t>
            </a:r>
          </a:p>
          <a:p>
            <a:endParaRPr lang="en-US" dirty="0"/>
          </a:p>
        </p:txBody>
      </p:sp>
      <p:sp>
        <p:nvSpPr>
          <p:cNvPr id="12" name="TextBox 11"/>
          <p:cNvSpPr txBox="1"/>
          <p:nvPr/>
        </p:nvSpPr>
        <p:spPr>
          <a:xfrm>
            <a:off x="304800" y="3276600"/>
            <a:ext cx="8229600" cy="553998"/>
          </a:xfrm>
          <a:prstGeom prst="rect">
            <a:avLst/>
          </a:prstGeom>
          <a:noFill/>
        </p:spPr>
        <p:txBody>
          <a:bodyPr wrap="square" rtlCol="0">
            <a:spAutoFit/>
          </a:bodyPr>
          <a:lstStyle/>
          <a:p>
            <a:r>
              <a:rPr lang="en-US" b="1" dirty="0" smtClean="0"/>
              <a:t>University of California Sued Over Student’s Drug-Induced Brain Damage</a:t>
            </a:r>
          </a:p>
          <a:p>
            <a:r>
              <a:rPr lang="en-US" sz="1200" dirty="0" smtClean="0"/>
              <a:t>(Chicago Tribune, October 27, 2010)</a:t>
            </a:r>
            <a:endParaRPr lang="en-US" sz="1200" dirty="0"/>
          </a:p>
        </p:txBody>
      </p:sp>
      <p:sp>
        <p:nvSpPr>
          <p:cNvPr id="10" name="TextBox 9"/>
          <p:cNvSpPr txBox="1"/>
          <p:nvPr/>
        </p:nvSpPr>
        <p:spPr>
          <a:xfrm>
            <a:off x="304800" y="4648200"/>
            <a:ext cx="8382000" cy="861774"/>
          </a:xfrm>
          <a:prstGeom prst="rect">
            <a:avLst/>
          </a:prstGeom>
          <a:noFill/>
        </p:spPr>
        <p:txBody>
          <a:bodyPr wrap="square" rtlCol="0">
            <a:spAutoFit/>
          </a:bodyPr>
          <a:lstStyle/>
          <a:p>
            <a:r>
              <a:rPr lang="en-US" b="1" dirty="0" smtClean="0"/>
              <a:t>Oregon Student Sues College After Rape on Campus</a:t>
            </a:r>
          </a:p>
          <a:p>
            <a:r>
              <a:rPr lang="en-US" sz="1200" dirty="0" smtClean="0"/>
              <a:t>Civil Litigation,  January 1, 2012</a:t>
            </a:r>
          </a:p>
          <a:p>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blinds(horizontal)">
                                      <p:cBhvr>
                                        <p:cTn id="10" dur="500"/>
                                        <p:tgtEl>
                                          <p:spTgt spid="8">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blinds(horizontal)">
                                      <p:cBhvr>
                                        <p:cTn id="15" dur="500"/>
                                        <p:tgtEl>
                                          <p:spTgt spid="12">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2">
                                            <p:txEl>
                                              <p:pRg st="1" end="1"/>
                                            </p:txEl>
                                          </p:spTgt>
                                        </p:tgtEl>
                                        <p:attrNameLst>
                                          <p:attrName>style.visibility</p:attrName>
                                        </p:attrNameLst>
                                      </p:cBhvr>
                                      <p:to>
                                        <p:strVal val="visible"/>
                                      </p:to>
                                    </p:set>
                                    <p:animEffect transition="in" filter="blinds(horizontal)">
                                      <p:cBhvr>
                                        <p:cTn id="18" dur="500"/>
                                        <p:tgtEl>
                                          <p:spTgt spid="1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animEffect transition="in" filter="blinds(horizontal)">
                                      <p:cBhvr>
                                        <p:cTn id="23" dur="500"/>
                                        <p:tgtEl>
                                          <p:spTgt spid="10">
                                            <p:txEl>
                                              <p:pRg st="0" end="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10">
                                            <p:txEl>
                                              <p:pRg st="1" end="1"/>
                                            </p:txEl>
                                          </p:spTgt>
                                        </p:tgtEl>
                                        <p:attrNameLst>
                                          <p:attrName>style.visibility</p:attrName>
                                        </p:attrNameLst>
                                      </p:cBhvr>
                                      <p:to>
                                        <p:strVal val="visible"/>
                                      </p:to>
                                    </p:set>
                                    <p:animEffect transition="in" filter="blinds(horizontal)">
                                      <p:cBhvr>
                                        <p:cTn id="26"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3600" dirty="0" smtClean="0"/>
              <a:t>Objectives</a:t>
            </a:r>
          </a:p>
        </p:txBody>
      </p:sp>
      <p:sp>
        <p:nvSpPr>
          <p:cNvPr id="4099" name="Date Placeholder 2"/>
          <p:cNvSpPr>
            <a:spLocks noGrp="1"/>
          </p:cNvSpPr>
          <p:nvPr>
            <p:ph type="dt" sz="quarter" idx="10"/>
          </p:nvPr>
        </p:nvSpPr>
        <p:spPr>
          <a:noFill/>
        </p:spPr>
        <p:txBody>
          <a:bodyPr/>
          <a:lstStyle/>
          <a:p>
            <a:fld id="{0CE40B72-18D7-4100-8FBB-F3ADF458F6B9}" type="datetime1">
              <a:rPr lang="en-US" smtClean="0"/>
              <a:pPr/>
              <a:t>3/6/2012</a:t>
            </a:fld>
            <a:endParaRPr lang="en-US" dirty="0" smtClean="0"/>
          </a:p>
        </p:txBody>
      </p:sp>
      <p:sp>
        <p:nvSpPr>
          <p:cNvPr id="4100" name="Slide Number Placeholder 3"/>
          <p:cNvSpPr>
            <a:spLocks noGrp="1"/>
          </p:cNvSpPr>
          <p:nvPr>
            <p:ph type="sldNum" sz="quarter" idx="12"/>
          </p:nvPr>
        </p:nvSpPr>
        <p:spPr>
          <a:noFill/>
        </p:spPr>
        <p:txBody>
          <a:bodyPr/>
          <a:lstStyle/>
          <a:p>
            <a:fld id="{F3F3BB31-D192-4182-A7C3-0CE0C592C717}" type="slidenum">
              <a:rPr lang="en-US" smtClean="0"/>
              <a:pPr/>
              <a:t>5</a:t>
            </a:fld>
            <a:endParaRPr lang="en-US" dirty="0" smtClean="0"/>
          </a:p>
        </p:txBody>
      </p:sp>
      <p:sp>
        <p:nvSpPr>
          <p:cNvPr id="4101" name="Rectangle 5"/>
          <p:cNvSpPr>
            <a:spLocks noChangeArrowheads="1"/>
          </p:cNvSpPr>
          <p:nvPr/>
        </p:nvSpPr>
        <p:spPr bwMode="auto">
          <a:xfrm>
            <a:off x="838200" y="2108200"/>
            <a:ext cx="8077200" cy="2788456"/>
          </a:xfrm>
          <a:prstGeom prst="rect">
            <a:avLst/>
          </a:prstGeom>
          <a:noFill/>
          <a:ln w="9525">
            <a:noFill/>
            <a:miter lim="800000"/>
            <a:headEnd/>
            <a:tailEnd/>
          </a:ln>
        </p:spPr>
        <p:txBody>
          <a:bodyPr>
            <a:spAutoFit/>
          </a:bodyPr>
          <a:lstStyle/>
          <a:p>
            <a:pPr marL="746125" indent="-1588">
              <a:spcBef>
                <a:spcPct val="20000"/>
              </a:spcBef>
              <a:buClr>
                <a:srgbClr val="003366"/>
              </a:buClr>
            </a:pPr>
            <a:r>
              <a:rPr lang="en-US" sz="2400" b="1" dirty="0"/>
              <a:t>Describe </a:t>
            </a:r>
            <a:r>
              <a:rPr lang="en-US" sz="2400" b="1" dirty="0" smtClean="0"/>
              <a:t>Tort Liability</a:t>
            </a:r>
            <a:endParaRPr lang="en-US" sz="2400" b="1" dirty="0"/>
          </a:p>
          <a:p>
            <a:pPr marL="746125" indent="-1588">
              <a:spcBef>
                <a:spcPct val="20000"/>
              </a:spcBef>
              <a:buClr>
                <a:srgbClr val="003366"/>
              </a:buClr>
            </a:pPr>
            <a:endParaRPr lang="en-US" sz="2400" b="1" dirty="0"/>
          </a:p>
          <a:p>
            <a:pPr marL="746125" indent="-1588">
              <a:spcBef>
                <a:spcPct val="20000"/>
              </a:spcBef>
              <a:buClr>
                <a:srgbClr val="003366"/>
              </a:buClr>
            </a:pPr>
            <a:r>
              <a:rPr lang="en-US" sz="2400" b="1" dirty="0" smtClean="0"/>
              <a:t>Identify Specific Steps That Can Be Taken To </a:t>
            </a:r>
            <a:r>
              <a:rPr lang="en-US" sz="3600" b="1" dirty="0" smtClean="0"/>
              <a:t>MINIMIZE</a:t>
            </a:r>
            <a:r>
              <a:rPr lang="en-US" sz="2400" b="1" dirty="0" smtClean="0"/>
              <a:t> Risk</a:t>
            </a:r>
            <a:endParaRPr lang="en-US" sz="2400" b="1" dirty="0"/>
          </a:p>
          <a:p>
            <a:pPr marL="746125" indent="-1588">
              <a:spcBef>
                <a:spcPct val="20000"/>
              </a:spcBef>
              <a:buClr>
                <a:srgbClr val="003366"/>
              </a:buClr>
            </a:pPr>
            <a:endParaRPr lang="en-US" sz="2400" b="1" dirty="0"/>
          </a:p>
          <a:p>
            <a:pPr marL="746125" indent="-1588">
              <a:spcBef>
                <a:spcPct val="20000"/>
              </a:spcBef>
              <a:buClr>
                <a:srgbClr val="003366"/>
              </a:buClr>
            </a:pPr>
            <a:endParaRPr lang="en-US"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b="1" dirty="0" smtClean="0"/>
              <a:t>What is a Tort?</a:t>
            </a:r>
            <a:endParaRPr lang="en-US" dirty="0" smtClean="0"/>
          </a:p>
        </p:txBody>
      </p:sp>
      <p:sp>
        <p:nvSpPr>
          <p:cNvPr id="5123" name="Date Placeholder 2"/>
          <p:cNvSpPr>
            <a:spLocks noGrp="1"/>
          </p:cNvSpPr>
          <p:nvPr>
            <p:ph type="dt" sz="quarter" idx="10"/>
          </p:nvPr>
        </p:nvSpPr>
        <p:spPr>
          <a:noFill/>
        </p:spPr>
        <p:txBody>
          <a:bodyPr/>
          <a:lstStyle/>
          <a:p>
            <a:fld id="{D9FC28DA-9AAD-427D-945F-EEE86E5975EF}" type="datetime1">
              <a:rPr lang="en-US" smtClean="0"/>
              <a:pPr/>
              <a:t>3/6/2012</a:t>
            </a:fld>
            <a:endParaRPr lang="en-US" dirty="0" smtClean="0"/>
          </a:p>
        </p:txBody>
      </p:sp>
      <p:sp>
        <p:nvSpPr>
          <p:cNvPr id="5124" name="Slide Number Placeholder 3"/>
          <p:cNvSpPr>
            <a:spLocks noGrp="1"/>
          </p:cNvSpPr>
          <p:nvPr>
            <p:ph type="sldNum" sz="quarter" idx="12"/>
          </p:nvPr>
        </p:nvSpPr>
        <p:spPr>
          <a:noFill/>
        </p:spPr>
        <p:txBody>
          <a:bodyPr/>
          <a:lstStyle/>
          <a:p>
            <a:fld id="{E6562DFB-92DE-4FB6-8A2C-1546A94ADDCD}" type="slidenum">
              <a:rPr lang="en-US" smtClean="0"/>
              <a:pPr/>
              <a:t>6</a:t>
            </a:fld>
            <a:endParaRPr lang="en-US" dirty="0" smtClean="0"/>
          </a:p>
        </p:txBody>
      </p:sp>
      <p:sp>
        <p:nvSpPr>
          <p:cNvPr id="5125" name="Rectangle 4"/>
          <p:cNvSpPr>
            <a:spLocks noChangeArrowheads="1"/>
          </p:cNvSpPr>
          <p:nvPr/>
        </p:nvSpPr>
        <p:spPr bwMode="auto">
          <a:xfrm>
            <a:off x="152400" y="1752600"/>
            <a:ext cx="8839200" cy="523220"/>
          </a:xfrm>
          <a:prstGeom prst="rect">
            <a:avLst/>
          </a:prstGeom>
          <a:noFill/>
          <a:ln w="9525">
            <a:noFill/>
            <a:miter lim="800000"/>
            <a:headEnd/>
            <a:tailEnd/>
          </a:ln>
        </p:spPr>
        <p:txBody>
          <a:bodyPr>
            <a:spAutoFit/>
          </a:bodyPr>
          <a:lstStyle/>
          <a:p>
            <a:pPr lvl="1"/>
            <a:endParaRPr lang="en-US" sz="2800" dirty="0"/>
          </a:p>
        </p:txBody>
      </p:sp>
      <p:sp>
        <p:nvSpPr>
          <p:cNvPr id="6" name="Rectangle 5"/>
          <p:cNvSpPr/>
          <p:nvPr/>
        </p:nvSpPr>
        <p:spPr>
          <a:xfrm>
            <a:off x="304800" y="1905000"/>
            <a:ext cx="8458200" cy="369332"/>
          </a:xfrm>
          <a:prstGeom prst="rect">
            <a:avLst/>
          </a:prstGeom>
        </p:spPr>
        <p:txBody>
          <a:bodyPr wrap="square">
            <a:spAutoFit/>
          </a:bodyPr>
          <a:lstStyle/>
          <a:p>
            <a:r>
              <a:rPr lang="en-US" dirty="0" smtClean="0"/>
              <a:t>A civil wrong, other than a breach of contract, for which courts will grant a remedy.</a:t>
            </a:r>
            <a:endParaRPr lang="en-US" dirty="0"/>
          </a:p>
        </p:txBody>
      </p:sp>
      <p:sp>
        <p:nvSpPr>
          <p:cNvPr id="7" name="TextBox 6"/>
          <p:cNvSpPr txBox="1"/>
          <p:nvPr/>
        </p:nvSpPr>
        <p:spPr>
          <a:xfrm>
            <a:off x="304800" y="2743200"/>
            <a:ext cx="7950497" cy="923330"/>
          </a:xfrm>
          <a:prstGeom prst="rect">
            <a:avLst/>
          </a:prstGeom>
          <a:noFill/>
        </p:spPr>
        <p:txBody>
          <a:bodyPr wrap="square" rtlCol="0">
            <a:spAutoFit/>
          </a:bodyPr>
          <a:lstStyle/>
          <a:p>
            <a:r>
              <a:rPr lang="en-US" dirty="0" smtClean="0"/>
              <a:t>A Tort involves a claim that the institution, or its agents, owed a </a:t>
            </a:r>
            <a:r>
              <a:rPr lang="en-US" b="1" i="1" dirty="0" smtClean="0"/>
              <a:t>duty</a:t>
            </a:r>
            <a:r>
              <a:rPr lang="en-US" dirty="0" smtClean="0"/>
              <a:t> to one</a:t>
            </a:r>
          </a:p>
          <a:p>
            <a:r>
              <a:rPr lang="en-US" dirty="0" smtClean="0"/>
              <a:t> or more individuals  to behave according to a </a:t>
            </a:r>
            <a:r>
              <a:rPr lang="en-US" b="1" i="1" dirty="0" smtClean="0"/>
              <a:t>defined standard </a:t>
            </a:r>
            <a:r>
              <a:rPr lang="en-US" dirty="0" smtClean="0"/>
              <a:t>of care,</a:t>
            </a:r>
          </a:p>
          <a:p>
            <a:r>
              <a:rPr lang="en-US" dirty="0" smtClean="0"/>
              <a:t> that the </a:t>
            </a:r>
            <a:r>
              <a:rPr lang="en-US" b="1" i="1" dirty="0" smtClean="0"/>
              <a:t>standard was breached</a:t>
            </a:r>
            <a:r>
              <a:rPr lang="en-US" dirty="0" smtClean="0"/>
              <a:t>, and </a:t>
            </a:r>
            <a:r>
              <a:rPr lang="en-US" i="1" dirty="0" smtClean="0"/>
              <a:t>the </a:t>
            </a:r>
            <a:r>
              <a:rPr lang="en-US" b="1" i="1" dirty="0" smtClean="0"/>
              <a:t>breach caused an injury</a:t>
            </a:r>
            <a:r>
              <a:rPr lang="en-US"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blinds(horizontal)">
                                      <p:cBhvr>
                                        <p:cTn id="12" dur="1000"/>
                                        <p:tgtEl>
                                          <p:spTgt spid="7">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blinds(horizontal)">
                                      <p:cBhvr>
                                        <p:cTn id="15" dur="1000"/>
                                        <p:tgtEl>
                                          <p:spTgt spid="7">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
                                            <p:txEl>
                                              <p:pRg st="2" end="2"/>
                                            </p:txEl>
                                          </p:spTgt>
                                        </p:tgtEl>
                                        <p:attrNameLst>
                                          <p:attrName>style.visibility</p:attrName>
                                        </p:attrNameLst>
                                      </p:cBhvr>
                                      <p:to>
                                        <p:strVal val="visible"/>
                                      </p:to>
                                    </p:set>
                                    <p:animEffect transition="in" filter="blinds(horizontal)">
                                      <p:cBhvr>
                                        <p:cTn id="18"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the Risk</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7</a:t>
            </a:fld>
            <a:endParaRPr lang="en-US" dirty="0"/>
          </a:p>
        </p:txBody>
      </p:sp>
      <p:sp>
        <p:nvSpPr>
          <p:cNvPr id="5" name="TextBox 4"/>
          <p:cNvSpPr txBox="1"/>
          <p:nvPr/>
        </p:nvSpPr>
        <p:spPr>
          <a:xfrm>
            <a:off x="609600" y="2286000"/>
            <a:ext cx="8153400" cy="1077218"/>
          </a:xfrm>
          <a:prstGeom prst="rect">
            <a:avLst/>
          </a:prstGeom>
          <a:noFill/>
        </p:spPr>
        <p:txBody>
          <a:bodyPr wrap="square" rtlCol="0">
            <a:spAutoFit/>
          </a:bodyPr>
          <a:lstStyle/>
          <a:p>
            <a:pPr algn="ctr"/>
            <a:r>
              <a:rPr lang="en-US" sz="3200" b="1" i="1" dirty="0" smtClean="0"/>
              <a:t>OPEROR  NON OPEROR STOLIDUS RES</a:t>
            </a:r>
          </a:p>
          <a:p>
            <a:pPr algn="ctr"/>
            <a:endParaRPr lang="en-US" sz="3200" b="1" i="1" dirty="0"/>
          </a:p>
        </p:txBody>
      </p:sp>
      <p:sp>
        <p:nvSpPr>
          <p:cNvPr id="6" name="TextBox 5"/>
          <p:cNvSpPr txBox="1"/>
          <p:nvPr/>
        </p:nvSpPr>
        <p:spPr>
          <a:xfrm>
            <a:off x="762000" y="3657600"/>
            <a:ext cx="8001000" cy="646331"/>
          </a:xfrm>
          <a:prstGeom prst="rect">
            <a:avLst/>
          </a:prstGeom>
          <a:noFill/>
        </p:spPr>
        <p:txBody>
          <a:bodyPr wrap="square" rtlCol="0">
            <a:spAutoFit/>
          </a:bodyPr>
          <a:lstStyle/>
          <a:p>
            <a:pPr algn="ctr"/>
            <a:r>
              <a:rPr lang="en-US" sz="3600" dirty="0" smtClean="0"/>
              <a:t>Do not do dumb things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not do dumb things</a:t>
            </a:r>
            <a:br>
              <a:rPr lang="en-US" dirty="0" smtClean="0"/>
            </a:b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8</a:t>
            </a:fld>
            <a:endParaRPr lang="en-US" dirty="0"/>
          </a:p>
        </p:txBody>
      </p:sp>
      <p:sp>
        <p:nvSpPr>
          <p:cNvPr id="6" name="TextBox 5"/>
          <p:cNvSpPr txBox="1"/>
          <p:nvPr/>
        </p:nvSpPr>
        <p:spPr>
          <a:xfrm>
            <a:off x="381000" y="1600200"/>
            <a:ext cx="8077200" cy="1292662"/>
          </a:xfrm>
          <a:prstGeom prst="rect">
            <a:avLst/>
          </a:prstGeom>
          <a:noFill/>
        </p:spPr>
        <p:txBody>
          <a:bodyPr wrap="square" rtlCol="0">
            <a:spAutoFit/>
          </a:bodyPr>
          <a:lstStyle/>
          <a:p>
            <a:pPr>
              <a:tabLst>
                <a:tab pos="0" algn="l"/>
              </a:tabLst>
            </a:pPr>
            <a:endParaRPr lang="en-US" sz="2400" b="1" dirty="0" smtClean="0"/>
          </a:p>
          <a:p>
            <a:r>
              <a:rPr lang="en-US" b="1" dirty="0" smtClean="0"/>
              <a:t>College of </a:t>
            </a:r>
            <a:r>
              <a:rPr lang="en-US" b="1" dirty="0" err="1" smtClean="0"/>
              <a:t>DuPage</a:t>
            </a:r>
            <a:r>
              <a:rPr lang="en-US" b="1" dirty="0" smtClean="0"/>
              <a:t> Student Sues, Saying Instructor Kicked Him</a:t>
            </a:r>
          </a:p>
          <a:p>
            <a:r>
              <a:rPr lang="en-US" sz="1200" dirty="0" smtClean="0"/>
              <a:t>(Chicago Tribune, January 2012 )</a:t>
            </a:r>
          </a:p>
          <a:p>
            <a:endParaRPr lang="en-US" sz="2400" b="1" dirty="0"/>
          </a:p>
        </p:txBody>
      </p:sp>
      <p:sp>
        <p:nvSpPr>
          <p:cNvPr id="7" name="TextBox 6"/>
          <p:cNvSpPr txBox="1"/>
          <p:nvPr/>
        </p:nvSpPr>
        <p:spPr>
          <a:xfrm>
            <a:off x="381000" y="3352801"/>
            <a:ext cx="8153400" cy="1138773"/>
          </a:xfrm>
          <a:prstGeom prst="rect">
            <a:avLst/>
          </a:prstGeom>
          <a:noFill/>
        </p:spPr>
        <p:txBody>
          <a:bodyPr wrap="square" rtlCol="0">
            <a:spAutoFit/>
          </a:bodyPr>
          <a:lstStyle/>
          <a:p>
            <a:r>
              <a:rPr lang="en-US" b="1" dirty="0" smtClean="0"/>
              <a:t>Justice Is Served:  Jury Returns More Than $1M Sexual Harassment Verdict Against Alabama State University</a:t>
            </a:r>
          </a:p>
          <a:p>
            <a:r>
              <a:rPr lang="en-US" sz="1200" dirty="0" smtClean="0"/>
              <a:t>(Montgomery Advertiser, February 18, 2012)</a:t>
            </a:r>
          </a:p>
          <a:p>
            <a:endParaRPr lang="en-US" dirty="0"/>
          </a:p>
        </p:txBody>
      </p:sp>
      <p:sp>
        <p:nvSpPr>
          <p:cNvPr id="8" name="TextBox 7"/>
          <p:cNvSpPr txBox="1"/>
          <p:nvPr/>
        </p:nvSpPr>
        <p:spPr>
          <a:xfrm>
            <a:off x="457200" y="5181600"/>
            <a:ext cx="8382000" cy="646331"/>
          </a:xfrm>
          <a:prstGeom prst="rect">
            <a:avLst/>
          </a:prstGeom>
          <a:noFill/>
        </p:spPr>
        <p:txBody>
          <a:bodyPr wrap="square" rtlCol="0">
            <a:spAutoFit/>
          </a:bodyPr>
          <a:lstStyle/>
          <a:p>
            <a:endParaRPr lang="en-US" dirty="0" smtClean="0"/>
          </a:p>
          <a:p>
            <a:endParaRPr lang="en-US" dirty="0"/>
          </a:p>
        </p:txBody>
      </p:sp>
      <p:sp>
        <p:nvSpPr>
          <p:cNvPr id="9" name="TextBox 8"/>
          <p:cNvSpPr txBox="1"/>
          <p:nvPr/>
        </p:nvSpPr>
        <p:spPr>
          <a:xfrm>
            <a:off x="381000" y="4953000"/>
            <a:ext cx="7772400" cy="553998"/>
          </a:xfrm>
          <a:prstGeom prst="rect">
            <a:avLst/>
          </a:prstGeom>
          <a:noFill/>
        </p:spPr>
        <p:txBody>
          <a:bodyPr wrap="square" rtlCol="0">
            <a:spAutoFit/>
          </a:bodyPr>
          <a:lstStyle/>
          <a:p>
            <a:r>
              <a:rPr lang="en-US" b="1" dirty="0" smtClean="0"/>
              <a:t>Student Killed in Accident at Notre Dame</a:t>
            </a:r>
          </a:p>
          <a:p>
            <a:r>
              <a:rPr lang="en-US" sz="1200" dirty="0" smtClean="0"/>
              <a:t>(Chicago Tribune, October 27, 2010)</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linds(horizontal)">
                                      <p:cBhvr>
                                        <p:cTn id="7" dur="500"/>
                                        <p:tgtEl>
                                          <p:spTgt spid="6">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linds(horizontal)">
                                      <p:cBhvr>
                                        <p:cTn id="10" dur="500"/>
                                        <p:tgtEl>
                                          <p:spTgt spid="6">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blinds(horizontal)">
                                      <p:cBhvr>
                                        <p:cTn id="15" dur="500"/>
                                        <p:tgtEl>
                                          <p:spTgt spid="7">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Effect transition="in" filter="blinds(horizontal)">
                                      <p:cBhvr>
                                        <p:cTn id="18" dur="500"/>
                                        <p:tgtEl>
                                          <p:spTgt spid="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animEffect transition="in" filter="blinds(horizontal)">
                                      <p:cBhvr>
                                        <p:cTn id="23" dur="500"/>
                                        <p:tgtEl>
                                          <p:spTgt spid="9">
                                            <p:txEl>
                                              <p:pRg st="0" end="0"/>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9">
                                            <p:txEl>
                                              <p:pRg st="1" end="1"/>
                                            </p:txEl>
                                          </p:spTgt>
                                        </p:tgtEl>
                                        <p:attrNameLst>
                                          <p:attrName>style.visibility</p:attrName>
                                        </p:attrNameLst>
                                      </p:cBhvr>
                                      <p:to>
                                        <p:strVal val="visible"/>
                                      </p:to>
                                    </p:set>
                                    <p:animEffect transition="in" filter="blinds(horizontal)">
                                      <p:cBhvr>
                                        <p:cTn id="26"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Minimize the Risk</a:t>
            </a:r>
            <a:endParaRPr lang="en-US" dirty="0"/>
          </a:p>
        </p:txBody>
      </p:sp>
      <p:sp>
        <p:nvSpPr>
          <p:cNvPr id="3" name="Date Placeholder 2"/>
          <p:cNvSpPr>
            <a:spLocks noGrp="1"/>
          </p:cNvSpPr>
          <p:nvPr>
            <p:ph type="dt" sz="half" idx="10"/>
          </p:nvPr>
        </p:nvSpPr>
        <p:spPr/>
        <p:txBody>
          <a:bodyPr/>
          <a:lstStyle/>
          <a:p>
            <a:pPr>
              <a:defRPr/>
            </a:pPr>
            <a:fld id="{085DE1E5-7897-4573-BEA8-904098477F84}" type="datetime1">
              <a:rPr lang="en-US" smtClean="0"/>
              <a:pPr>
                <a:defRPr/>
              </a:pPr>
              <a:t>3/6/2012</a:t>
            </a:fld>
            <a:endParaRPr lang="en-US" dirty="0"/>
          </a:p>
        </p:txBody>
      </p:sp>
      <p:sp>
        <p:nvSpPr>
          <p:cNvPr id="4" name="Slide Number Placeholder 3"/>
          <p:cNvSpPr>
            <a:spLocks noGrp="1"/>
          </p:cNvSpPr>
          <p:nvPr>
            <p:ph type="sldNum" sz="quarter" idx="12"/>
          </p:nvPr>
        </p:nvSpPr>
        <p:spPr/>
        <p:txBody>
          <a:bodyPr/>
          <a:lstStyle/>
          <a:p>
            <a:pPr>
              <a:defRPr/>
            </a:pPr>
            <a:fld id="{5AB38A08-7A25-43E5-8955-5692228A6CA1}" type="slidenum">
              <a:rPr lang="en-US" smtClean="0"/>
              <a:pPr>
                <a:defRPr/>
              </a:pPr>
              <a:t>9</a:t>
            </a:fld>
            <a:endParaRPr lang="en-US" dirty="0"/>
          </a:p>
        </p:txBody>
      </p:sp>
      <p:sp>
        <p:nvSpPr>
          <p:cNvPr id="5" name="TextBox 4"/>
          <p:cNvSpPr txBox="1"/>
          <p:nvPr/>
        </p:nvSpPr>
        <p:spPr>
          <a:xfrm>
            <a:off x="609600" y="2286000"/>
            <a:ext cx="8153400" cy="584775"/>
          </a:xfrm>
          <a:prstGeom prst="rect">
            <a:avLst/>
          </a:prstGeom>
          <a:noFill/>
        </p:spPr>
        <p:txBody>
          <a:bodyPr wrap="square" rtlCol="0">
            <a:spAutoFit/>
          </a:bodyPr>
          <a:lstStyle/>
          <a:p>
            <a:pPr algn="ctr"/>
            <a:r>
              <a:rPr lang="en-US" sz="3200" b="1" i="1" dirty="0" smtClean="0"/>
              <a:t>Insisto Ratio</a:t>
            </a:r>
            <a:endParaRPr lang="en-US" sz="3200" b="1" i="1" dirty="0"/>
          </a:p>
        </p:txBody>
      </p:sp>
      <p:sp>
        <p:nvSpPr>
          <p:cNvPr id="6" name="TextBox 5"/>
          <p:cNvSpPr txBox="1"/>
          <p:nvPr/>
        </p:nvSpPr>
        <p:spPr>
          <a:xfrm>
            <a:off x="762000" y="3657600"/>
            <a:ext cx="8001000" cy="646331"/>
          </a:xfrm>
          <a:prstGeom prst="rect">
            <a:avLst/>
          </a:prstGeom>
          <a:noFill/>
        </p:spPr>
        <p:txBody>
          <a:bodyPr wrap="square" rtlCol="0">
            <a:spAutoFit/>
          </a:bodyPr>
          <a:lstStyle/>
          <a:p>
            <a:pPr algn="ctr"/>
            <a:r>
              <a:rPr lang="en-US" sz="3600" dirty="0" smtClean="0"/>
              <a:t>Follow Procedures</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DarkTeal">
  <a:themeElements>
    <a:clrScheme name="DarkTe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rkTe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rkTe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rkTe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rkTe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rkTe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rkTe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rkTe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rkTe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rkTe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rkTe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rkTe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rkTe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rkTe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DarkTeal</Template>
  <TotalTime>1575</TotalTime>
  <Words>611</Words>
  <Application>Microsoft Office PowerPoint</Application>
  <PresentationFormat>On-screen Show (4:3)</PresentationFormat>
  <Paragraphs>115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DarkTeal</vt:lpstr>
      <vt:lpstr>MINIMIZE THE RISK</vt:lpstr>
      <vt:lpstr>Personal and Institutional Liability</vt:lpstr>
      <vt:lpstr>Personal and Institutional Liability</vt:lpstr>
      <vt:lpstr>Personal and Institutional Liability</vt:lpstr>
      <vt:lpstr>Objectives</vt:lpstr>
      <vt:lpstr>What is a Tort?</vt:lpstr>
      <vt:lpstr>Minimize the Risk</vt:lpstr>
      <vt:lpstr>Do not do dumb things </vt:lpstr>
      <vt:lpstr>Minimize the Risk</vt:lpstr>
      <vt:lpstr>Follow Procedures </vt:lpstr>
      <vt:lpstr>Minimize the Risk</vt:lpstr>
      <vt:lpstr>Do Not Make Promises (That You Can’t Keep)</vt:lpstr>
      <vt:lpstr>Minimize the Risk</vt:lpstr>
      <vt:lpstr>Do Your Job </vt:lpstr>
      <vt:lpstr>MINIMIZE THE RISK</vt:lpstr>
    </vt:vector>
  </TitlesOfParts>
  <Company>SCTCS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Dark Teal</dc:title>
  <dc:creator>claverie</dc:creator>
  <cp:lastModifiedBy>kelley_c</cp:lastModifiedBy>
  <cp:revision>163</cp:revision>
  <cp:lastPrinted>2012-03-06T14:44:39Z</cp:lastPrinted>
  <dcterms:created xsi:type="dcterms:W3CDTF">2004-11-23T21:18:15Z</dcterms:created>
  <dcterms:modified xsi:type="dcterms:W3CDTF">2012-03-06T19:32:05Z</dcterms:modified>
</cp:coreProperties>
</file>