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8"/>
  </p:notesMasterIdLst>
  <p:handoutMasterIdLst>
    <p:handoutMasterId r:id="rId59"/>
  </p:handoutMasterIdLst>
  <p:sldIdLst>
    <p:sldId id="256" r:id="rId2"/>
    <p:sldId id="284" r:id="rId3"/>
    <p:sldId id="258" r:id="rId4"/>
    <p:sldId id="359" r:id="rId5"/>
    <p:sldId id="281" r:id="rId6"/>
    <p:sldId id="357" r:id="rId7"/>
    <p:sldId id="282" r:id="rId8"/>
    <p:sldId id="296" r:id="rId9"/>
    <p:sldId id="327" r:id="rId10"/>
    <p:sldId id="343" r:id="rId11"/>
    <p:sldId id="328" r:id="rId12"/>
    <p:sldId id="329" r:id="rId13"/>
    <p:sldId id="358" r:id="rId14"/>
    <p:sldId id="345" r:id="rId15"/>
    <p:sldId id="360" r:id="rId16"/>
    <p:sldId id="364" r:id="rId17"/>
    <p:sldId id="313" r:id="rId18"/>
    <p:sldId id="314" r:id="rId19"/>
    <p:sldId id="265" r:id="rId20"/>
    <p:sldId id="266" r:id="rId21"/>
    <p:sldId id="267" r:id="rId22"/>
    <p:sldId id="372" r:id="rId23"/>
    <p:sldId id="373" r:id="rId24"/>
    <p:sldId id="374" r:id="rId25"/>
    <p:sldId id="406" r:id="rId26"/>
    <p:sldId id="405" r:id="rId27"/>
    <p:sldId id="375" r:id="rId28"/>
    <p:sldId id="376" r:id="rId29"/>
    <p:sldId id="377" r:id="rId30"/>
    <p:sldId id="378" r:id="rId31"/>
    <p:sldId id="379" r:id="rId32"/>
    <p:sldId id="380" r:id="rId33"/>
    <p:sldId id="381" r:id="rId34"/>
    <p:sldId id="382" r:id="rId35"/>
    <p:sldId id="384" r:id="rId36"/>
    <p:sldId id="385" r:id="rId37"/>
    <p:sldId id="387" r:id="rId38"/>
    <p:sldId id="392" r:id="rId39"/>
    <p:sldId id="388" r:id="rId40"/>
    <p:sldId id="389" r:id="rId41"/>
    <p:sldId id="390" r:id="rId42"/>
    <p:sldId id="391" r:id="rId43"/>
    <p:sldId id="393" r:id="rId44"/>
    <p:sldId id="394" r:id="rId45"/>
    <p:sldId id="395" r:id="rId46"/>
    <p:sldId id="396" r:id="rId47"/>
    <p:sldId id="397" r:id="rId48"/>
    <p:sldId id="398" r:id="rId49"/>
    <p:sldId id="399" r:id="rId50"/>
    <p:sldId id="400" r:id="rId51"/>
    <p:sldId id="401" r:id="rId52"/>
    <p:sldId id="402" r:id="rId53"/>
    <p:sldId id="403" r:id="rId54"/>
    <p:sldId id="404" r:id="rId55"/>
    <p:sldId id="352" r:id="rId56"/>
    <p:sldId id="361" r:id="rId5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053" autoAdjust="0"/>
    <p:restoredTop sz="94660"/>
  </p:normalViewPr>
  <p:slideViewPr>
    <p:cSldViewPr>
      <p:cViewPr>
        <p:scale>
          <a:sx n="66" d="100"/>
          <a:sy n="66" d="100"/>
        </p:scale>
        <p:origin x="-634"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B847CE4-0FFD-41F6-AA90-C48976FB2E29}" type="datetimeFigureOut">
              <a:rPr lang="en-US" smtClean="0"/>
              <a:pPr/>
              <a:t>3/15/2012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927A5EA-0CE8-4686-830E-31744ADB6DAD}" type="slidenum">
              <a:rPr lang="en-US" smtClean="0"/>
              <a:pPr/>
              <a:t>‹#›</a:t>
            </a:fld>
            <a:endParaRPr lang="en-US"/>
          </a:p>
        </p:txBody>
      </p:sp>
    </p:spTree>
    <p:extLst>
      <p:ext uri="{BB962C8B-B14F-4D97-AF65-F5344CB8AC3E}">
        <p14:creationId xmlns:p14="http://schemas.microsoft.com/office/powerpoint/2010/main" val="1268668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F32D733-E6C0-4752-A3AB-09313350A01D}" type="datetimeFigureOut">
              <a:rPr lang="en-US" smtClean="0"/>
              <a:pPr/>
              <a:t>3/15/2012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6005F1A-AFEA-47DA-8A6A-9DA695D2B6E7}" type="slidenum">
              <a:rPr lang="en-US" smtClean="0"/>
              <a:pPr/>
              <a:t>‹#›</a:t>
            </a:fld>
            <a:endParaRPr lang="en-US"/>
          </a:p>
        </p:txBody>
      </p:sp>
    </p:spTree>
    <p:extLst>
      <p:ext uri="{BB962C8B-B14F-4D97-AF65-F5344CB8AC3E}">
        <p14:creationId xmlns:p14="http://schemas.microsoft.com/office/powerpoint/2010/main" val="113061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1DBC8D-A43D-43E7-8E70-7E5E664320A8}" type="slidenum">
              <a:rPr lang="en-US"/>
              <a:pPr/>
              <a:t>8</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599F55-C2E5-46AD-9943-DC51188D050F}" type="slidenum">
              <a:rPr lang="en-US"/>
              <a:pPr/>
              <a:t>9</a:t>
            </a:fld>
            <a:endParaRPr 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599F55-C2E5-46AD-9943-DC51188D050F}" type="slidenum">
              <a:rPr lang="en-US"/>
              <a:pPr/>
              <a:t>10</a:t>
            </a:fld>
            <a:endParaRPr 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ECB556-B9A9-40E9-80C1-16D4854A0094}" type="slidenum">
              <a:rPr lang="en-US"/>
              <a:pPr/>
              <a:t>11</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1AD8F1-3CB9-4BB8-A397-7388D2586944}" type="slidenum">
              <a:rPr lang="en-US"/>
              <a:pPr/>
              <a:t>12</a:t>
            </a:fld>
            <a:endParaRPr lang="en-US"/>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86FB6B-AE07-4D7C-AA4A-B581B54B5E1D}" type="slidenum">
              <a:rPr lang="en-US"/>
              <a:pPr/>
              <a:t>17</a:t>
            </a:fld>
            <a:endParaRPr lang="en-US"/>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793411-3C80-40A0-A489-0EC18C1C808C}" type="slidenum">
              <a:rPr lang="en-US"/>
              <a:pPr/>
              <a:t>18</a:t>
            </a:fld>
            <a:endParaRPr lang="en-US"/>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371600"/>
          </a:xfrm>
          <a:noFill/>
          <a:ln>
            <a:noFill/>
          </a:ln>
        </p:spPr>
        <p:txBody>
          <a:bodyPr lIns="182880" tIns="182880" rIns="182880" bIns="182880" anchor="b" anchorCtr="0"/>
          <a:lstStyle>
            <a:lvl1pPr algn="l">
              <a:defRPr/>
            </a:lvl1pPr>
          </a:lstStyle>
          <a:p>
            <a:r>
              <a:rPr lang="en-US" smtClean="0"/>
              <a:t>Click to edit Master title style</a:t>
            </a:r>
            <a:endParaRPr/>
          </a:p>
        </p:txBody>
      </p:sp>
      <p:sp>
        <p:nvSpPr>
          <p:cNvPr id="3" name="Subtitle 2"/>
          <p:cNvSpPr>
            <a:spLocks noGrp="1"/>
          </p:cNvSpPr>
          <p:nvPr>
            <p:ph type="subTitle" idx="1"/>
          </p:nvPr>
        </p:nvSpPr>
        <p:spPr>
          <a:xfrm>
            <a:off x="685800" y="3657600"/>
            <a:ext cx="7772400" cy="1371600"/>
          </a:xfrm>
          <a:noFill/>
          <a:ln>
            <a:noFill/>
          </a:ln>
          <a:effectLst>
            <a:innerShdw blurRad="114300">
              <a:schemeClr val="tx1"/>
            </a:innerShdw>
          </a:effectLst>
          <a:scene3d>
            <a:camera prst="orthographicFront"/>
            <a:lightRig rig="threePt" dir="t"/>
          </a:scene3d>
          <a:sp3d>
            <a:bevelT w="12700" h="50800" prst="softRound"/>
          </a:sp3d>
        </p:spPr>
        <p:txBody>
          <a:bodyPr lIns="182880" tIns="182880" rIns="182880" bIns="182880"/>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85800" y="6508750"/>
            <a:ext cx="2133600" cy="273050"/>
          </a:xfrm>
        </p:spPr>
        <p:txBody>
          <a:bodyPr/>
          <a:lstStyle/>
          <a:p>
            <a:fld id="{9C617A96-479B-41E1-B049-412507BDA54E}" type="datetimeFigureOut">
              <a:rPr lang="en-US" smtClean="0"/>
              <a:pPr/>
              <a:t>3/15/2012</a:t>
            </a:fld>
            <a:endParaRPr lang="en-US" dirty="0"/>
          </a:p>
        </p:txBody>
      </p:sp>
      <p:sp>
        <p:nvSpPr>
          <p:cNvPr id="5" name="Footer Placeholder 4"/>
          <p:cNvSpPr>
            <a:spLocks noGrp="1"/>
          </p:cNvSpPr>
          <p:nvPr>
            <p:ph type="ftr" sz="quarter" idx="11"/>
          </p:nvPr>
        </p:nvSpPr>
        <p:spPr>
          <a:xfrm>
            <a:off x="3125724" y="6508750"/>
            <a:ext cx="2895600" cy="273050"/>
          </a:xfrm>
        </p:spPr>
        <p:txBody>
          <a:bodyPr/>
          <a:lstStyle/>
          <a:p>
            <a:endParaRPr lang="en-US" dirty="0"/>
          </a:p>
        </p:txBody>
      </p:sp>
      <p:sp>
        <p:nvSpPr>
          <p:cNvPr id="6" name="Slide Number Placeholder 5"/>
          <p:cNvSpPr>
            <a:spLocks noGrp="1"/>
          </p:cNvSpPr>
          <p:nvPr>
            <p:ph type="sldNum" sz="quarter" idx="12"/>
          </p:nvPr>
        </p:nvSpPr>
        <p:spPr>
          <a:xfrm>
            <a:off x="6327648" y="6508750"/>
            <a:ext cx="2130552" cy="273050"/>
          </a:xfrm>
        </p:spPr>
        <p:txBody>
          <a:bodyPr/>
          <a:lstStyle/>
          <a:p>
            <a:fld id="{73015425-A480-42C7-AC01-98BDBECF0BAA}" type="slidenum">
              <a:rPr lang="en-US" smtClean="0"/>
              <a:pPr/>
              <a:t>‹#›</a:t>
            </a:fld>
            <a:endParaRPr lang="en-US" dirty="0"/>
          </a:p>
        </p:txBody>
      </p:sp>
      <p:cxnSp>
        <p:nvCxnSpPr>
          <p:cNvPr id="32" name="Straight Connector 31"/>
          <p:cNvCxnSpPr/>
          <p:nvPr/>
        </p:nvCxnSpPr>
        <p:spPr>
          <a:xfrm>
            <a:off x="0" y="3579019"/>
            <a:ext cx="9144000" cy="1588"/>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grpSp>
        <p:nvGrpSpPr>
          <p:cNvPr id="7" name="Group 22"/>
          <p:cNvGrpSpPr/>
          <p:nvPr/>
        </p:nvGrpSpPr>
        <p:grpSpPr>
          <a:xfrm rot="5400000">
            <a:off x="4535424" y="2249423"/>
            <a:ext cx="91440" cy="9125712"/>
            <a:chOff x="0" y="0"/>
            <a:chExt cx="274320" cy="6858000"/>
          </a:xfrm>
        </p:grpSpPr>
        <p:sp>
          <p:nvSpPr>
            <p:cNvPr id="9" name="Rectangle 8"/>
            <p:cNvSpPr/>
            <p:nvPr/>
          </p:nvSpPr>
          <p:spPr>
            <a:xfrm>
              <a:off x="32603" y="0"/>
              <a:ext cx="60960"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0"/>
              <a:ext cx="30480" cy="6858000"/>
            </a:xfrm>
            <a:prstGeom prst="rect">
              <a:avLst/>
            </a:prstGeom>
            <a:solidFill>
              <a:srgbClr val="FFFFFF"/>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914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152400" y="0"/>
              <a:ext cx="18288"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2880" y="0"/>
              <a:ext cx="30480" cy="6858000"/>
            </a:xfrm>
            <a:prstGeom prst="rect">
              <a:avLst/>
            </a:prstGeom>
            <a:solidFill>
              <a:schemeClr val="tx2"/>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213360" y="0"/>
              <a:ext cx="30480" cy="6858000"/>
            </a:xfrm>
            <a:prstGeom prst="rect">
              <a:avLst/>
            </a:prstGeom>
            <a:solidFill>
              <a:schemeClr val="accent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a:xfrm>
              <a:off x="2438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a:off x="60960" y="0"/>
              <a:ext cx="30480" cy="6858000"/>
            </a:xfrm>
            <a:prstGeom prst="rect">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C617A96-479B-41E1-B049-412507BDA54E}" type="datetimeFigureOut">
              <a:rPr lang="en-US" smtClean="0"/>
              <a:pPr/>
              <a:t>3/15/2012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015425-A480-42C7-AC01-98BDBECF0BA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600200" cy="58515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398588" y="1752600"/>
            <a:ext cx="5078412" cy="4373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C617A96-479B-41E1-B049-412507BDA54E}" type="datetimeFigureOut">
              <a:rPr lang="en-US" smtClean="0"/>
              <a:pPr/>
              <a:t>3/15/2012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015425-A480-42C7-AC01-98BDBECF0BA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C617A96-479B-41E1-B049-412507BDA54E}" type="datetimeFigureOut">
              <a:rPr lang="en-US" smtClean="0"/>
              <a:pPr/>
              <a:t>3/15/2012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015425-A480-42C7-AC01-98BDBECF0BA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37621" y="2981324"/>
            <a:ext cx="7168179" cy="1371600"/>
          </a:xfrm>
        </p:spPr>
        <p:txBody>
          <a:bodyPr lIns="182880" rIns="182880" anchor="b" anchorCtr="0"/>
          <a:lstStyle>
            <a:lvl1pPr marL="0" indent="0" algn="l">
              <a:defRPr sz="4000" b="0" cap="none" baseline="0"/>
            </a:lvl1pPr>
          </a:lstStyle>
          <a:p>
            <a:r>
              <a:rPr lang="en-US" smtClean="0"/>
              <a:t>Click to edit Master title style</a:t>
            </a:r>
            <a:endParaRPr/>
          </a:p>
        </p:txBody>
      </p:sp>
      <p:sp>
        <p:nvSpPr>
          <p:cNvPr id="3" name="Text Placeholder 2"/>
          <p:cNvSpPr>
            <a:spLocks noGrp="1"/>
          </p:cNvSpPr>
          <p:nvPr>
            <p:ph type="body" idx="1"/>
          </p:nvPr>
        </p:nvSpPr>
        <p:spPr>
          <a:xfrm>
            <a:off x="1137620" y="4519613"/>
            <a:ext cx="7168179" cy="1371600"/>
          </a:xfrm>
          <a:noFill/>
          <a:ln>
            <a:noFill/>
          </a:ln>
          <a:effectLst>
            <a:innerShdw blurRad="114300">
              <a:schemeClr val="tx1"/>
            </a:innerShdw>
          </a:effectLst>
          <a:scene3d>
            <a:camera prst="orthographicFront"/>
            <a:lightRig rig="threePt" dir="t"/>
          </a:scene3d>
          <a:sp3d>
            <a:bevelT w="12700" h="50800" prst="softRound"/>
          </a:sp3d>
        </p:spPr>
        <p:txBody>
          <a:bodyPr lIns="182880" rIns="182880" anchor="t" anchorCtr="0"/>
          <a:lstStyle>
            <a:lvl1pPr marL="0" indent="0" algn="l">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617A96-479B-41E1-B049-412507BDA54E}" type="datetimeFigureOut">
              <a:rPr lang="en-US" smtClean="0"/>
              <a:pPr/>
              <a:t>3/15/2012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015425-A480-42C7-AC01-98BDBECF0BAA}" type="slidenum">
              <a:rPr lang="en-US" smtClean="0"/>
              <a:pPr/>
              <a:t>‹#›</a:t>
            </a:fld>
            <a:endParaRPr lang="en-US" dirty="0"/>
          </a:p>
        </p:txBody>
      </p:sp>
      <p:cxnSp>
        <p:nvCxnSpPr>
          <p:cNvPr id="7" name="Straight Connector 6"/>
          <p:cNvCxnSpPr/>
          <p:nvPr/>
        </p:nvCxnSpPr>
        <p:spPr>
          <a:xfrm>
            <a:off x="1322294" y="4419600"/>
            <a:ext cx="7315200" cy="1588"/>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402080" y="1828799"/>
            <a:ext cx="3246120" cy="4114801"/>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225527" y="1828799"/>
            <a:ext cx="3246120" cy="4114801"/>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C617A96-479B-41E1-B049-412507BDA54E}" type="datetimeFigureOut">
              <a:rPr lang="en-US" smtClean="0"/>
              <a:pPr/>
              <a:t>3/15/2012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015425-A480-42C7-AC01-98BDBECF0BA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5400" y="1659685"/>
            <a:ext cx="3429000" cy="639762"/>
          </a:xfrm>
        </p:spPr>
        <p:txBody>
          <a:bodyPr anchor="ctr" anchorCtr="0">
            <a:noAutofit/>
          </a:bodyPr>
          <a:lstStyle>
            <a:lvl1pPr marL="0" indent="0" algn="ctr">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86840" y="2438399"/>
            <a:ext cx="3246120" cy="3505201"/>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132294" y="1659685"/>
            <a:ext cx="3429000" cy="639762"/>
          </a:xfrm>
        </p:spPr>
        <p:txBody>
          <a:bodyPr anchor="ctr" anchorCtr="0">
            <a:noAutofit/>
          </a:bodyPr>
          <a:lstStyle>
            <a:lvl1pPr marL="0" indent="0" algn="ctr">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3734" y="2438399"/>
            <a:ext cx="3246120" cy="3505201"/>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C617A96-479B-41E1-B049-412507BDA54E}" type="datetimeFigureOut">
              <a:rPr lang="en-US" smtClean="0"/>
              <a:pPr/>
              <a:t>3/15/2012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015425-A480-42C7-AC01-98BDBECF0BAA}" type="slidenum">
              <a:rPr lang="en-US" smtClean="0"/>
              <a:pPr/>
              <a:t>‹#›</a:t>
            </a:fld>
            <a:endParaRPr lang="en-US" dirty="0"/>
          </a:p>
        </p:txBody>
      </p:sp>
      <p:cxnSp>
        <p:nvCxnSpPr>
          <p:cNvPr id="10" name="Straight Connector 9"/>
          <p:cNvCxnSpPr/>
          <p:nvPr/>
        </p:nvCxnSpPr>
        <p:spPr>
          <a:xfrm>
            <a:off x="1295400" y="2299447"/>
            <a:ext cx="7239000" cy="1588"/>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C617A96-479B-41E1-B049-412507BDA54E}" type="datetimeFigureOut">
              <a:rPr lang="en-US" smtClean="0"/>
              <a:pPr/>
              <a:t>3/15/2012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015425-A480-42C7-AC01-98BDBECF0BAA}" type="slidenum">
              <a:rPr lang="en-US" smtClean="0"/>
              <a:pPr/>
              <a:t>‹#›</a:t>
            </a:fld>
            <a:endParaRPr lang="en-US" dirty="0"/>
          </a:p>
        </p:txBody>
      </p:sp>
      <p:grpSp>
        <p:nvGrpSpPr>
          <p:cNvPr id="6" name="Group 22"/>
          <p:cNvGrpSpPr/>
          <p:nvPr/>
        </p:nvGrpSpPr>
        <p:grpSpPr>
          <a:xfrm>
            <a:off x="0" y="0"/>
            <a:ext cx="182880" cy="6858000"/>
            <a:chOff x="0" y="0"/>
            <a:chExt cx="274320" cy="6858000"/>
          </a:xfrm>
        </p:grpSpPr>
        <p:sp>
          <p:nvSpPr>
            <p:cNvPr id="7" name="Rectangle 6"/>
            <p:cNvSpPr/>
            <p:nvPr/>
          </p:nvSpPr>
          <p:spPr>
            <a:xfrm>
              <a:off x="32603" y="0"/>
              <a:ext cx="60960"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30480" cy="6858000"/>
            </a:xfrm>
            <a:prstGeom prst="rect">
              <a:avLst/>
            </a:prstGeom>
            <a:solidFill>
              <a:srgbClr val="FFFFFF"/>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914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52400" y="0"/>
              <a:ext cx="18288"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2880" y="0"/>
              <a:ext cx="30480" cy="6858000"/>
            </a:xfrm>
            <a:prstGeom prst="rect">
              <a:avLst/>
            </a:prstGeom>
            <a:solidFill>
              <a:schemeClr val="tx2"/>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213360" y="0"/>
              <a:ext cx="30480" cy="6858000"/>
            </a:xfrm>
            <a:prstGeom prst="rect">
              <a:avLst/>
            </a:prstGeom>
            <a:solidFill>
              <a:schemeClr val="accent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2438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60960" y="0"/>
              <a:ext cx="30480" cy="6858000"/>
            </a:xfrm>
            <a:prstGeom prst="rect">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17A96-479B-41E1-B049-412507BDA54E}" type="datetimeFigureOut">
              <a:rPr lang="en-US" smtClean="0"/>
              <a:pPr/>
              <a:t>3/15/2012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015425-A480-42C7-AC01-98BDBECF0BAA}" type="slidenum">
              <a:rPr lang="en-US" smtClean="0"/>
              <a:pPr/>
              <a:t>‹#›</a:t>
            </a:fld>
            <a:endParaRPr lang="en-US" dirty="0"/>
          </a:p>
        </p:txBody>
      </p:sp>
      <p:grpSp>
        <p:nvGrpSpPr>
          <p:cNvPr id="5" name="Group 22"/>
          <p:cNvGrpSpPr/>
          <p:nvPr/>
        </p:nvGrpSpPr>
        <p:grpSpPr>
          <a:xfrm>
            <a:off x="0" y="0"/>
            <a:ext cx="182880" cy="6858000"/>
            <a:chOff x="0" y="0"/>
            <a:chExt cx="274320" cy="6858000"/>
          </a:xfrm>
        </p:grpSpPr>
        <p:sp>
          <p:nvSpPr>
            <p:cNvPr id="6" name="Rectangle 5"/>
            <p:cNvSpPr/>
            <p:nvPr/>
          </p:nvSpPr>
          <p:spPr>
            <a:xfrm>
              <a:off x="32603" y="0"/>
              <a:ext cx="60960"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0" y="0"/>
              <a:ext cx="30480" cy="6858000"/>
            </a:xfrm>
            <a:prstGeom prst="rect">
              <a:avLst/>
            </a:prstGeom>
            <a:solidFill>
              <a:srgbClr val="FFFFFF"/>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52400" y="0"/>
              <a:ext cx="18288"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2880" y="0"/>
              <a:ext cx="30480" cy="6858000"/>
            </a:xfrm>
            <a:prstGeom prst="rect">
              <a:avLst/>
            </a:prstGeom>
            <a:solidFill>
              <a:schemeClr val="tx2"/>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213360" y="0"/>
              <a:ext cx="30480" cy="6858000"/>
            </a:xfrm>
            <a:prstGeom prst="rect">
              <a:avLst/>
            </a:prstGeom>
            <a:solidFill>
              <a:schemeClr val="accent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2438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60960" y="0"/>
              <a:ext cx="30480" cy="6858000"/>
            </a:xfrm>
            <a:prstGeom prst="rect">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2687" y="188259"/>
            <a:ext cx="3008313" cy="1246841"/>
          </a:xfrm>
        </p:spPr>
        <p:txBody>
          <a:bodyPr anchor="ctr" anchorCtr="0"/>
          <a:lstStyle>
            <a:lvl1pPr algn="l">
              <a:defRPr sz="2600" b="0"/>
            </a:lvl1pPr>
          </a:lstStyle>
          <a:p>
            <a:r>
              <a:rPr lang="en-US" smtClean="0"/>
              <a:t>Click to edit Master title style</a:t>
            </a:r>
            <a:endParaRPr/>
          </a:p>
        </p:txBody>
      </p:sp>
      <p:sp>
        <p:nvSpPr>
          <p:cNvPr id="3" name="Content Placeholder 2"/>
          <p:cNvSpPr>
            <a:spLocks noGrp="1"/>
          </p:cNvSpPr>
          <p:nvPr>
            <p:ph idx="1"/>
          </p:nvPr>
        </p:nvSpPr>
        <p:spPr>
          <a:xfrm>
            <a:off x="3886200" y="1905000"/>
            <a:ext cx="4572000" cy="4221163"/>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182687" y="1676400"/>
            <a:ext cx="2246313" cy="3276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617A96-479B-41E1-B049-412507BDA54E}" type="datetimeFigureOut">
              <a:rPr lang="en-US" smtClean="0"/>
              <a:pPr/>
              <a:t>3/15/2012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015425-A480-42C7-AC01-98BDBECF0BAA}" type="slidenum">
              <a:rPr lang="en-US" smtClean="0"/>
              <a:pPr/>
              <a:t>‹#›</a:t>
            </a:fld>
            <a:endParaRPr lang="en-US" dirty="0"/>
          </a:p>
        </p:txBody>
      </p:sp>
      <p:cxnSp>
        <p:nvCxnSpPr>
          <p:cNvPr id="8" name="Straight Connector 7"/>
          <p:cNvCxnSpPr/>
          <p:nvPr/>
        </p:nvCxnSpPr>
        <p:spPr>
          <a:xfrm rot="16200000">
            <a:off x="1431830" y="3902170"/>
            <a:ext cx="4453128" cy="1588"/>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2687" y="192024"/>
            <a:ext cx="3008376" cy="1243584"/>
          </a:xfrm>
          <a:noFill/>
          <a:ln>
            <a:noFill/>
          </a:ln>
          <a:effectLst>
            <a:innerShdw blurRad="114300">
              <a:schemeClr val="tx1"/>
            </a:innerShdw>
          </a:effectLst>
          <a:scene3d>
            <a:camera prst="orthographicFront"/>
            <a:lightRig rig="threePt" dir="t"/>
          </a:scene3d>
          <a:sp3d>
            <a:bevelT w="12700" h="50800" prst="softRound"/>
          </a:sp3d>
        </p:spPr>
        <p:txBody>
          <a:bodyPr vert="horz" lIns="182880" tIns="182880" rIns="182880" bIns="182880" rtlCol="0" anchor="ctr" anchorCtr="0">
            <a:noAutofit/>
          </a:bodyPr>
          <a:lstStyle>
            <a:lvl1pPr algn="l" defTabSz="914400" rtl="0" eaLnBrk="1" latinLnBrk="0" hangingPunct="1">
              <a:spcBef>
                <a:spcPct val="0"/>
              </a:spcBef>
              <a:buNone/>
              <a:defRPr sz="2600" b="0" kern="1200">
                <a:solidFill>
                  <a:schemeClr val="tx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886200" y="1905000"/>
            <a:ext cx="4572000" cy="4224528"/>
          </a:xfrm>
          <a:noFill/>
          <a:ln>
            <a:prstDash val="solid"/>
          </a:ln>
        </p:spPr>
        <p:style>
          <a:lnRef idx="3">
            <a:schemeClr val="lt1"/>
          </a:lnRef>
          <a:fillRef idx="1">
            <a:schemeClr val="accent1"/>
          </a:fillRef>
          <a:effectRef idx="1">
            <a:schemeClr val="accent1"/>
          </a:effectRef>
          <a:fontRef idx="none"/>
        </p:style>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182687" y="1676400"/>
            <a:ext cx="2249424" cy="3273552"/>
          </a:xfrm>
          <a:noFill/>
          <a:ln>
            <a:noFill/>
          </a:ln>
        </p:spPr>
        <p:txBody>
          <a:bodyPr vert="horz" lIns="182880" tIns="182880" rIns="182880" bIns="182880" rtlCol="0">
            <a:normAutofit/>
          </a:bodyPr>
          <a:lstStyle>
            <a:lvl1pPr marL="0" indent="0">
              <a:buNone/>
              <a:defRPr sz="14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500"/>
              </a:spcBef>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9C617A96-479B-41E1-B049-412507BDA54E}" type="datetimeFigureOut">
              <a:rPr lang="en-US" smtClean="0"/>
              <a:pPr/>
              <a:t>3/15/2012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015425-A480-42C7-AC01-98BDBECF0BAA}" type="slidenum">
              <a:rPr lang="en-US" smtClean="0"/>
              <a:pPr/>
              <a:t>‹#›</a:t>
            </a:fld>
            <a:endParaRPr lang="en-US" dirty="0"/>
          </a:p>
        </p:txBody>
      </p:sp>
      <p:cxnSp>
        <p:nvCxnSpPr>
          <p:cNvPr id="8" name="Straight Connector 7"/>
          <p:cNvCxnSpPr/>
          <p:nvPr/>
        </p:nvCxnSpPr>
        <p:spPr>
          <a:xfrm rot="16200000">
            <a:off x="1431830" y="3902170"/>
            <a:ext cx="4453128" cy="1588"/>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81100" y="274638"/>
            <a:ext cx="7498080" cy="1143000"/>
          </a:xfrm>
          <a:prstGeom prst="rect">
            <a:avLst/>
          </a:prstGeom>
          <a:noFill/>
          <a:ln>
            <a:noFill/>
          </a:ln>
          <a:effectLst>
            <a:innerShdw blurRad="114300">
              <a:schemeClr val="tx1"/>
            </a:innerShdw>
          </a:effectLst>
          <a:scene3d>
            <a:camera prst="orthographicFront"/>
            <a:lightRig rig="threePt" dir="t"/>
          </a:scene3d>
          <a:sp3d>
            <a:bevelT w="12700" h="50800" prst="softRound"/>
          </a:sp3d>
        </p:spPr>
        <p:txBody>
          <a:bodyPr vert="horz" lIns="182880" tIns="182880" rIns="182880" bIns="18288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318260" y="1734671"/>
            <a:ext cx="7223760" cy="4235823"/>
          </a:xfrm>
          <a:prstGeom prst="rect">
            <a:avLst/>
          </a:prstGeom>
          <a:noFill/>
          <a:ln>
            <a:noFill/>
          </a:ln>
        </p:spPr>
        <p:txBody>
          <a:bodyPr vert="horz" lIns="182880" tIns="182880" rIns="18288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232647" y="6508750"/>
            <a:ext cx="2133600" cy="273050"/>
          </a:xfrm>
          <a:prstGeom prst="rect">
            <a:avLst/>
          </a:prstGeom>
        </p:spPr>
        <p:txBody>
          <a:bodyPr vert="horz" lIns="91440" tIns="45720" rIns="91440" bIns="45720" rtlCol="0" anchor="ctr"/>
          <a:lstStyle>
            <a:lvl1pPr algn="l">
              <a:defRPr sz="900" b="1">
                <a:solidFill>
                  <a:schemeClr val="tx2"/>
                </a:solidFill>
              </a:defRPr>
            </a:lvl1pPr>
          </a:lstStyle>
          <a:p>
            <a:fld id="{9C617A96-479B-41E1-B049-412507BDA54E}" type="datetimeFigureOut">
              <a:rPr lang="en-US" smtClean="0"/>
              <a:pPr/>
              <a:t>3/15/2012</a:t>
            </a:fld>
            <a:endParaRPr lang="en-US" dirty="0"/>
          </a:p>
        </p:txBody>
      </p:sp>
      <p:sp>
        <p:nvSpPr>
          <p:cNvPr id="5" name="Footer Placeholder 4"/>
          <p:cNvSpPr>
            <a:spLocks noGrp="1"/>
          </p:cNvSpPr>
          <p:nvPr>
            <p:ph type="ftr" sz="quarter" idx="3"/>
          </p:nvPr>
        </p:nvSpPr>
        <p:spPr>
          <a:xfrm>
            <a:off x="5715000" y="6508750"/>
            <a:ext cx="2895600" cy="273050"/>
          </a:xfrm>
          <a:prstGeom prst="rect">
            <a:avLst/>
          </a:prstGeom>
        </p:spPr>
        <p:txBody>
          <a:bodyPr vert="horz" lIns="91440" tIns="45720" rIns="91440" bIns="45720" rtlCol="0" anchor="ctr"/>
          <a:lstStyle>
            <a:lvl1pPr algn="r">
              <a:defRPr sz="900" b="1">
                <a:solidFill>
                  <a:schemeClr val="tx2"/>
                </a:solidFill>
              </a:defRPr>
            </a:lvl1pPr>
          </a:lstStyle>
          <a:p>
            <a:endParaRPr lang="en-US" dirty="0"/>
          </a:p>
        </p:txBody>
      </p:sp>
      <p:sp>
        <p:nvSpPr>
          <p:cNvPr id="6" name="Slide Number Placeholder 5"/>
          <p:cNvSpPr>
            <a:spLocks noGrp="1"/>
          </p:cNvSpPr>
          <p:nvPr>
            <p:ph type="sldNum" sz="quarter" idx="4"/>
          </p:nvPr>
        </p:nvSpPr>
        <p:spPr>
          <a:xfrm>
            <a:off x="8673353" y="6508750"/>
            <a:ext cx="457200" cy="273050"/>
          </a:xfrm>
          <a:prstGeom prst="rect">
            <a:avLst/>
          </a:prstGeom>
        </p:spPr>
        <p:txBody>
          <a:bodyPr vert="horz" lIns="91440" tIns="45720" rIns="91440" bIns="45720" rtlCol="0" anchor="ctr"/>
          <a:lstStyle>
            <a:lvl1pPr algn="r">
              <a:defRPr sz="900" b="1">
                <a:solidFill>
                  <a:schemeClr val="tx2"/>
                </a:solidFill>
              </a:defRPr>
            </a:lvl1pPr>
          </a:lstStyle>
          <a:p>
            <a:fld id="{73015425-A480-42C7-AC01-98BDBECF0BAA}" type="slidenum">
              <a:rPr lang="en-US" smtClean="0"/>
              <a:pPr/>
              <a:t>‹#›</a:t>
            </a:fld>
            <a:endParaRPr lang="en-US" dirty="0"/>
          </a:p>
        </p:txBody>
      </p:sp>
      <p:grpSp>
        <p:nvGrpSpPr>
          <p:cNvPr id="7" name="Group 22"/>
          <p:cNvGrpSpPr/>
          <p:nvPr/>
        </p:nvGrpSpPr>
        <p:grpSpPr>
          <a:xfrm>
            <a:off x="0" y="0"/>
            <a:ext cx="182880" cy="6858000"/>
            <a:chOff x="0" y="0"/>
            <a:chExt cx="274320" cy="6858000"/>
          </a:xfrm>
        </p:grpSpPr>
        <p:sp>
          <p:nvSpPr>
            <p:cNvPr id="21" name="Rectangle 20"/>
            <p:cNvSpPr/>
            <p:nvPr/>
          </p:nvSpPr>
          <p:spPr>
            <a:xfrm>
              <a:off x="32603" y="0"/>
              <a:ext cx="60960"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0" y="0"/>
              <a:ext cx="30480" cy="6858000"/>
            </a:xfrm>
            <a:prstGeom prst="rect">
              <a:avLst/>
            </a:prstGeom>
            <a:solidFill>
              <a:srgbClr val="FFFFFF"/>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a:off x="914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152400" y="0"/>
              <a:ext cx="18288"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182880" y="0"/>
              <a:ext cx="30480" cy="6858000"/>
            </a:xfrm>
            <a:prstGeom prst="rect">
              <a:avLst/>
            </a:prstGeom>
            <a:solidFill>
              <a:schemeClr val="tx2"/>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a:off x="213360" y="0"/>
              <a:ext cx="30480" cy="6858000"/>
            </a:xfrm>
            <a:prstGeom prst="rect">
              <a:avLst/>
            </a:prstGeom>
            <a:solidFill>
              <a:schemeClr val="accent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2438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Rectangle 21"/>
            <p:cNvSpPr/>
            <p:nvPr/>
          </p:nvSpPr>
          <p:spPr>
            <a:xfrm>
              <a:off x="60960" y="0"/>
              <a:ext cx="30480" cy="6858000"/>
            </a:xfrm>
            <a:prstGeom prst="rect">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255588" indent="-228600" algn="l" defTabSz="914400" rtl="0" eaLnBrk="1" latinLnBrk="0" hangingPunct="1">
        <a:spcBef>
          <a:spcPts val="1500"/>
        </a:spcBef>
        <a:buSzPct val="70000"/>
        <a:buFont typeface="Wingdings" pitchFamily="2" charset="2"/>
        <a:buChar char="p"/>
        <a:defRPr sz="2000" kern="1200">
          <a:solidFill>
            <a:schemeClr val="tx1"/>
          </a:solidFill>
          <a:latin typeface="+mn-lt"/>
          <a:ea typeface="+mn-ea"/>
          <a:cs typeface="+mn-cs"/>
        </a:defRPr>
      </a:lvl1pPr>
      <a:lvl2pPr marL="484632" indent="-228600" algn="l" defTabSz="914400" rtl="0" eaLnBrk="1" latinLnBrk="0" hangingPunct="1">
        <a:spcBef>
          <a:spcPts val="1500"/>
        </a:spcBef>
        <a:buClr>
          <a:schemeClr val="tx2"/>
        </a:buClr>
        <a:buFont typeface="Arial" pitchFamily="34" charset="0"/>
        <a:buChar char="•"/>
        <a:defRPr sz="1800" kern="1200">
          <a:solidFill>
            <a:schemeClr val="tx1"/>
          </a:solidFill>
          <a:latin typeface="+mn-lt"/>
          <a:ea typeface="+mn-ea"/>
          <a:cs typeface="+mn-cs"/>
        </a:defRPr>
      </a:lvl2pPr>
      <a:lvl3pPr marL="713232" indent="-228600" algn="l" defTabSz="914400" rtl="0" eaLnBrk="1" latinLnBrk="0" hangingPunct="1">
        <a:spcBef>
          <a:spcPts val="1500"/>
        </a:spcBef>
        <a:buClr>
          <a:schemeClr val="tx1"/>
        </a:buClr>
        <a:buSzPct val="70000"/>
        <a:buFont typeface="Wingdings" pitchFamily="2" charset="2"/>
        <a:buChar char="p"/>
        <a:defRPr sz="1600" kern="1200">
          <a:solidFill>
            <a:schemeClr val="tx1"/>
          </a:solidFill>
          <a:latin typeface="+mn-lt"/>
          <a:ea typeface="+mn-ea"/>
          <a:cs typeface="+mn-cs"/>
        </a:defRPr>
      </a:lvl3pPr>
      <a:lvl4pPr marL="941832" indent="-228600" algn="l" defTabSz="914400" rtl="0" eaLnBrk="1" latinLnBrk="0" hangingPunct="1">
        <a:spcBef>
          <a:spcPts val="1500"/>
        </a:spcBef>
        <a:buClr>
          <a:schemeClr val="tx2"/>
        </a:buClr>
        <a:buFont typeface="Arial" pitchFamily="34" charset="0"/>
        <a:buChar char="•"/>
        <a:defRPr sz="1600" kern="1200">
          <a:solidFill>
            <a:schemeClr val="tx1"/>
          </a:solidFill>
          <a:latin typeface="+mn-lt"/>
          <a:ea typeface="+mn-ea"/>
          <a:cs typeface="+mn-cs"/>
        </a:defRPr>
      </a:lvl4pPr>
      <a:lvl5pPr marL="1170432" indent="-228600" algn="l" defTabSz="914400" rtl="0" eaLnBrk="1" latinLnBrk="0" hangingPunct="1">
        <a:spcBef>
          <a:spcPts val="1500"/>
        </a:spcBef>
        <a:buClr>
          <a:schemeClr val="tx1"/>
        </a:buClr>
        <a:buSzPct val="70000"/>
        <a:buFont typeface="Wingdings" pitchFamily="2" charset="2"/>
        <a:buChar char="p"/>
        <a:defRPr sz="1600" kern="1200">
          <a:solidFill>
            <a:schemeClr val="tx1"/>
          </a:solidFill>
          <a:latin typeface="+mn-lt"/>
          <a:ea typeface="+mn-ea"/>
          <a:cs typeface="+mn-cs"/>
        </a:defRPr>
      </a:lvl5pPr>
      <a:lvl6pPr marL="1399032" indent="-228600" algn="l" defTabSz="914400" rtl="0" eaLnBrk="1" latinLnBrk="0" hangingPunct="1">
        <a:spcBef>
          <a:spcPts val="1500"/>
        </a:spcBef>
        <a:buFont typeface="Arial" pitchFamily="34" charset="0"/>
        <a:buChar char="•"/>
        <a:defRPr sz="1600" kern="1200">
          <a:solidFill>
            <a:schemeClr val="tx1"/>
          </a:solidFill>
          <a:latin typeface="+mn-lt"/>
          <a:ea typeface="+mn-ea"/>
          <a:cs typeface="+mn-cs"/>
        </a:defRPr>
      </a:lvl6pPr>
      <a:lvl7pPr marL="1627632" indent="-228600" algn="l" defTabSz="914400" rtl="0" eaLnBrk="1" latinLnBrk="0" hangingPunct="1">
        <a:spcBef>
          <a:spcPts val="1500"/>
        </a:spcBef>
        <a:buSzPct val="70000"/>
        <a:buFont typeface="Wingdings" pitchFamily="2" charset="2"/>
        <a:buChar char="p"/>
        <a:defRPr sz="1600" kern="1200" baseline="0">
          <a:solidFill>
            <a:schemeClr val="tx1"/>
          </a:solidFill>
          <a:latin typeface="+mn-lt"/>
          <a:ea typeface="+mn-ea"/>
          <a:cs typeface="+mn-cs"/>
        </a:defRPr>
      </a:lvl7pPr>
      <a:lvl8pPr marL="1856232" indent="-228600" algn="l" defTabSz="914400" rtl="0" eaLnBrk="1" latinLnBrk="0" hangingPunct="1">
        <a:spcBef>
          <a:spcPts val="1500"/>
        </a:spcBef>
        <a:buFont typeface="Arial" pitchFamily="34" charset="0"/>
        <a:buChar char="•"/>
        <a:defRPr sz="1600" kern="1200" baseline="0">
          <a:solidFill>
            <a:schemeClr val="tx1"/>
          </a:solidFill>
          <a:latin typeface="+mn-lt"/>
          <a:ea typeface="+mn-ea"/>
          <a:cs typeface="+mn-cs"/>
        </a:defRPr>
      </a:lvl8pPr>
      <a:lvl9pPr marL="2084832" indent="-228600" algn="l" defTabSz="914400" rtl="0" eaLnBrk="1" latinLnBrk="0" hangingPunct="1">
        <a:spcBef>
          <a:spcPts val="1500"/>
        </a:spcBef>
        <a:buSzPct val="70000"/>
        <a:buFont typeface="Wingdings" pitchFamily="2" charset="2"/>
        <a:buChar char="p"/>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5638800" cy="3223789"/>
          </a:xfrm>
        </p:spPr>
        <p:txBody>
          <a:bodyPr>
            <a:normAutofit fontScale="90000"/>
          </a:bodyPr>
          <a:lstStyle/>
          <a:p>
            <a:r>
              <a:rPr lang="en-US" sz="4400" dirty="0" smtClean="0">
                <a:solidFill>
                  <a:srgbClr val="C00000"/>
                </a:solidFill>
              </a:rPr>
              <a:t>The First Year Matters: </a:t>
            </a:r>
            <a:r>
              <a:rPr lang="en-US" dirty="0" smtClean="0">
                <a:solidFill>
                  <a:srgbClr val="C00000"/>
                </a:solidFill>
              </a:rPr>
              <a:t/>
            </a:r>
            <a:br>
              <a:rPr lang="en-US" dirty="0" smtClean="0">
                <a:solidFill>
                  <a:srgbClr val="C00000"/>
                </a:solidFill>
              </a:rPr>
            </a:br>
            <a:r>
              <a:rPr lang="en-US" sz="3100" dirty="0" smtClean="0">
                <a:solidFill>
                  <a:srgbClr val="C00000"/>
                </a:solidFill>
              </a:rPr>
              <a:t>In Pursuit of Excellence </a:t>
            </a:r>
            <a:br>
              <a:rPr lang="en-US" sz="3100" dirty="0" smtClean="0">
                <a:solidFill>
                  <a:srgbClr val="C00000"/>
                </a:solidFill>
              </a:rPr>
            </a:br>
            <a:r>
              <a:rPr lang="en-US" sz="3100" dirty="0" smtClean="0">
                <a:solidFill>
                  <a:srgbClr val="C00000"/>
                </a:solidFill>
              </a:rPr>
              <a:t>in the Two-Year </a:t>
            </a:r>
            <a:br>
              <a:rPr lang="en-US" sz="3100" dirty="0" smtClean="0">
                <a:solidFill>
                  <a:srgbClr val="C00000"/>
                </a:solidFill>
              </a:rPr>
            </a:br>
            <a:r>
              <a:rPr lang="en-US" sz="3100" dirty="0" smtClean="0">
                <a:solidFill>
                  <a:srgbClr val="C00000"/>
                </a:solidFill>
              </a:rPr>
              <a:t>Beginning College Experience</a:t>
            </a:r>
            <a:r>
              <a:rPr lang="en-US" dirty="0" smtClean="0">
                <a:solidFill>
                  <a:srgbClr val="C00000"/>
                </a:solidFill>
              </a:rPr>
              <a:t/>
            </a:r>
            <a:br>
              <a:rPr lang="en-US" dirty="0" smtClean="0">
                <a:solidFill>
                  <a:srgbClr val="C00000"/>
                </a:solidFill>
              </a:rPr>
            </a:br>
            <a:endParaRPr lang="en-US" sz="2800" dirty="0">
              <a:solidFill>
                <a:srgbClr val="C00000"/>
              </a:solidFill>
              <a:latin typeface="+mn-lt"/>
            </a:endParaRPr>
          </a:p>
        </p:txBody>
      </p:sp>
      <p:sp>
        <p:nvSpPr>
          <p:cNvPr id="3" name="Subtitle 2"/>
          <p:cNvSpPr>
            <a:spLocks noGrp="1"/>
          </p:cNvSpPr>
          <p:nvPr>
            <p:ph type="subTitle" idx="1"/>
          </p:nvPr>
        </p:nvSpPr>
        <p:spPr>
          <a:xfrm>
            <a:off x="3733800" y="3886200"/>
            <a:ext cx="5181600" cy="2667000"/>
          </a:xfrm>
        </p:spPr>
        <p:txBody>
          <a:bodyPr>
            <a:normAutofit lnSpcReduction="10000"/>
          </a:bodyPr>
          <a:lstStyle/>
          <a:p>
            <a:r>
              <a:rPr lang="en-US" dirty="0" smtClean="0">
                <a:solidFill>
                  <a:schemeClr val="tx1"/>
                </a:solidFill>
              </a:rPr>
              <a:t>New Directions in Student Development</a:t>
            </a:r>
            <a:br>
              <a:rPr lang="en-US" dirty="0" smtClean="0">
                <a:solidFill>
                  <a:schemeClr val="tx1"/>
                </a:solidFill>
              </a:rPr>
            </a:br>
            <a:r>
              <a:rPr lang="en-US" dirty="0" smtClean="0">
                <a:solidFill>
                  <a:schemeClr val="tx1"/>
                </a:solidFill>
              </a:rPr>
              <a:t>Piedmont Technical College</a:t>
            </a:r>
            <a:br>
              <a:rPr lang="en-US" dirty="0" smtClean="0">
                <a:solidFill>
                  <a:schemeClr val="tx1"/>
                </a:solidFill>
              </a:rPr>
            </a:br>
            <a:r>
              <a:rPr lang="en-US" dirty="0" smtClean="0">
                <a:solidFill>
                  <a:schemeClr val="tx1"/>
                </a:solidFill>
              </a:rPr>
              <a:t>Greenwood, South Carolina</a:t>
            </a:r>
          </a:p>
          <a:p>
            <a:r>
              <a:rPr lang="en-US" dirty="0" smtClean="0">
                <a:solidFill>
                  <a:schemeClr val="tx1"/>
                </a:solidFill>
              </a:rPr>
              <a:t>March 8, 2012</a:t>
            </a:r>
          </a:p>
          <a:p>
            <a:endParaRPr lang="en-US" dirty="0" smtClean="0">
              <a:solidFill>
                <a:schemeClr val="tx1"/>
              </a:solidFill>
            </a:endParaRPr>
          </a:p>
          <a:p>
            <a:r>
              <a:rPr lang="en-US" dirty="0" smtClean="0">
                <a:solidFill>
                  <a:schemeClr val="tx1"/>
                </a:solidFill>
              </a:rPr>
              <a:t>John N. Gardner</a:t>
            </a:r>
            <a:endParaRPr lang="en-US" dirty="0">
              <a:solidFill>
                <a:schemeClr val="tx1"/>
              </a:solidFill>
            </a:endParaRPr>
          </a:p>
        </p:txBody>
      </p:sp>
      <p:pic>
        <p:nvPicPr>
          <p:cNvPr id="5" name="Picture 4" descr="PTC_logo.jpg"/>
          <p:cNvPicPr>
            <a:picLocks noChangeAspect="1"/>
          </p:cNvPicPr>
          <p:nvPr/>
        </p:nvPicPr>
        <p:blipFill>
          <a:blip r:embed="rId2" cstate="print"/>
          <a:stretch>
            <a:fillRect/>
          </a:stretch>
        </p:blipFill>
        <p:spPr>
          <a:xfrm>
            <a:off x="6477000" y="1066800"/>
            <a:ext cx="1737360" cy="762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1795" name="Rectangle 3"/>
          <p:cNvSpPr>
            <a:spLocks noGrp="1" noChangeArrowheads="1"/>
          </p:cNvSpPr>
          <p:nvPr>
            <p:ph idx="1"/>
          </p:nvPr>
        </p:nvSpPr>
        <p:spPr>
          <a:xfrm>
            <a:off x="2209800" y="1219200"/>
            <a:ext cx="6332220" cy="4235823"/>
          </a:xfrm>
        </p:spPr>
        <p:txBody>
          <a:bodyPr>
            <a:normAutofit/>
          </a:bodyPr>
          <a:lstStyle/>
          <a:p>
            <a:pPr marL="457200" indent="-457200">
              <a:lnSpc>
                <a:spcPct val="90000"/>
              </a:lnSpc>
              <a:buFont typeface="Wingdings" pitchFamily="2" charset="2"/>
              <a:buChar char="§"/>
            </a:pPr>
            <a:r>
              <a:rPr lang="en-US" sz="3200" dirty="0"/>
              <a:t>Reading</a:t>
            </a:r>
            <a:br>
              <a:rPr lang="en-US" sz="3200" dirty="0"/>
            </a:br>
            <a:endParaRPr lang="en-US" sz="3200" dirty="0"/>
          </a:p>
          <a:p>
            <a:pPr marL="457200" indent="-457200">
              <a:lnSpc>
                <a:spcPct val="90000"/>
              </a:lnSpc>
              <a:buFont typeface="Wingdings" pitchFamily="2" charset="2"/>
              <a:buChar char="§"/>
            </a:pPr>
            <a:r>
              <a:rPr lang="en-US" sz="3200" dirty="0"/>
              <a:t>Writing</a:t>
            </a:r>
            <a:br>
              <a:rPr lang="en-US" sz="3200" dirty="0"/>
            </a:br>
            <a:endParaRPr lang="en-US" sz="3200" dirty="0"/>
          </a:p>
          <a:p>
            <a:pPr marL="457200" indent="-457200">
              <a:lnSpc>
                <a:spcPct val="90000"/>
              </a:lnSpc>
              <a:buFont typeface="Wingdings" pitchFamily="2" charset="2"/>
              <a:buChar char="§"/>
            </a:pPr>
            <a:r>
              <a:rPr lang="en-US" sz="3200" dirty="0"/>
              <a:t>Talking</a:t>
            </a:r>
            <a:br>
              <a:rPr lang="en-US" sz="3200" dirty="0"/>
            </a:br>
            <a:r>
              <a:rPr lang="en-US" sz="3200" dirty="0"/>
              <a:t> </a:t>
            </a:r>
          </a:p>
          <a:p>
            <a:pPr marL="457200" indent="-457200">
              <a:lnSpc>
                <a:spcPct val="90000"/>
              </a:lnSpc>
              <a:buFont typeface="Wingdings" pitchFamily="2" charset="2"/>
              <a:buChar char="§"/>
            </a:pPr>
            <a:r>
              <a:rPr lang="en-US" sz="3200" dirty="0"/>
              <a:t>Helping people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533400" y="274638"/>
            <a:ext cx="8145780" cy="1143000"/>
          </a:xfrm>
        </p:spPr>
        <p:txBody>
          <a:bodyPr>
            <a:normAutofit/>
          </a:bodyPr>
          <a:lstStyle/>
          <a:p>
            <a:r>
              <a:rPr lang="en-US" sz="3200" dirty="0">
                <a:solidFill>
                  <a:srgbClr val="C00000"/>
                </a:solidFill>
              </a:rPr>
              <a:t>My first campus in contrast to yours</a:t>
            </a:r>
          </a:p>
        </p:txBody>
      </p:sp>
      <p:sp>
        <p:nvSpPr>
          <p:cNvPr id="162819" name="Rectangle 3"/>
          <p:cNvSpPr>
            <a:spLocks noGrp="1" noChangeArrowheads="1"/>
          </p:cNvSpPr>
          <p:nvPr>
            <p:ph idx="1"/>
          </p:nvPr>
        </p:nvSpPr>
        <p:spPr>
          <a:xfrm>
            <a:off x="838200" y="1295400"/>
            <a:ext cx="8305800" cy="5334000"/>
          </a:xfrm>
        </p:spPr>
        <p:txBody>
          <a:bodyPr>
            <a:normAutofit fontScale="92500" lnSpcReduction="10000"/>
          </a:bodyPr>
          <a:lstStyle/>
          <a:p>
            <a:pPr>
              <a:lnSpc>
                <a:spcPct val="150000"/>
              </a:lnSpc>
              <a:buFont typeface="Wingdings" pitchFamily="2" charset="2"/>
              <a:buChar char="§"/>
            </a:pPr>
            <a:r>
              <a:rPr lang="en-US" sz="2400" dirty="0"/>
              <a:t>Was a </a:t>
            </a:r>
            <a:r>
              <a:rPr lang="en-US" sz="2400" dirty="0" smtClean="0"/>
              <a:t>two-year </a:t>
            </a:r>
            <a:r>
              <a:rPr lang="en-US" sz="2400" dirty="0"/>
              <a:t>constituent unit of a public, </a:t>
            </a:r>
            <a:r>
              <a:rPr lang="en-US" sz="2400" dirty="0" smtClean="0"/>
              <a:t>flagship</a:t>
            </a:r>
            <a:r>
              <a:rPr lang="en-US" sz="2400" dirty="0"/>
              <a:t>, university</a:t>
            </a:r>
          </a:p>
          <a:p>
            <a:pPr>
              <a:lnSpc>
                <a:spcPct val="150000"/>
              </a:lnSpc>
              <a:buFont typeface="Wingdings" pitchFamily="2" charset="2"/>
              <a:buChar char="§"/>
            </a:pPr>
            <a:r>
              <a:rPr lang="en-US" sz="2400" dirty="0"/>
              <a:t>The University of South Carolina at Lancaster</a:t>
            </a:r>
          </a:p>
          <a:p>
            <a:pPr>
              <a:lnSpc>
                <a:spcPct val="150000"/>
              </a:lnSpc>
              <a:buFont typeface="Wingdings" pitchFamily="2" charset="2"/>
              <a:buChar char="§"/>
            </a:pPr>
            <a:r>
              <a:rPr lang="en-US" sz="2400" dirty="0"/>
              <a:t>Rural, southern textile mill town</a:t>
            </a:r>
          </a:p>
          <a:p>
            <a:pPr>
              <a:lnSpc>
                <a:spcPct val="150000"/>
              </a:lnSpc>
              <a:buFont typeface="Wingdings" pitchFamily="2" charset="2"/>
              <a:buChar char="§"/>
            </a:pPr>
            <a:r>
              <a:rPr lang="en-US" sz="2400" dirty="0"/>
              <a:t>Open admissions</a:t>
            </a:r>
          </a:p>
          <a:p>
            <a:pPr>
              <a:lnSpc>
                <a:spcPct val="150000"/>
              </a:lnSpc>
              <a:buFont typeface="Wingdings" pitchFamily="2" charset="2"/>
              <a:buChar char="§"/>
            </a:pPr>
            <a:r>
              <a:rPr lang="en-US" sz="2400" dirty="0"/>
              <a:t>Non-residential</a:t>
            </a:r>
          </a:p>
          <a:p>
            <a:pPr>
              <a:lnSpc>
                <a:spcPct val="150000"/>
              </a:lnSpc>
              <a:buFont typeface="Wingdings" pitchFamily="2" charset="2"/>
              <a:buChar char="§"/>
            </a:pPr>
            <a:r>
              <a:rPr lang="en-US" sz="2400" dirty="0"/>
              <a:t>Many non traditional students</a:t>
            </a:r>
          </a:p>
          <a:p>
            <a:pPr>
              <a:lnSpc>
                <a:spcPct val="150000"/>
              </a:lnSpc>
              <a:buFont typeface="Wingdings" pitchFamily="2" charset="2"/>
              <a:buChar char="§"/>
            </a:pPr>
            <a:r>
              <a:rPr lang="en-US" sz="2400" dirty="0"/>
              <a:t>Different student demographics</a:t>
            </a:r>
          </a:p>
          <a:p>
            <a:pPr>
              <a:lnSpc>
                <a:spcPct val="150000"/>
              </a:lnSpc>
              <a:buFont typeface="Wingdings" pitchFamily="2" charset="2"/>
              <a:buChar char="§"/>
            </a:pPr>
            <a:endParaRPr lang="en-US" sz="2400" dirty="0"/>
          </a:p>
        </p:txBody>
      </p:sp>
      <p:pic>
        <p:nvPicPr>
          <p:cNvPr id="5" name="Picture 4" descr="lancaster.jpg"/>
          <p:cNvPicPr>
            <a:picLocks noChangeAspect="1"/>
          </p:cNvPicPr>
          <p:nvPr/>
        </p:nvPicPr>
        <p:blipFill>
          <a:blip r:embed="rId3" cstate="print"/>
          <a:srcRect l="10667"/>
          <a:stretch>
            <a:fillRect/>
          </a:stretch>
        </p:blipFill>
        <p:spPr>
          <a:xfrm>
            <a:off x="5638800" y="3886200"/>
            <a:ext cx="3074390" cy="240905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609600" y="274638"/>
            <a:ext cx="8153400" cy="1401762"/>
          </a:xfrm>
        </p:spPr>
        <p:txBody>
          <a:bodyPr>
            <a:noAutofit/>
          </a:bodyPr>
          <a:lstStyle/>
          <a:p>
            <a:r>
              <a:rPr lang="en-US" sz="3200" dirty="0">
                <a:solidFill>
                  <a:srgbClr val="C00000"/>
                </a:solidFill>
              </a:rPr>
              <a:t>My big take away lessons as both adjunct faculty member and Vice Chancellor for Academic Affairs</a:t>
            </a:r>
            <a:r>
              <a:rPr lang="en-US" sz="3200" dirty="0" smtClean="0">
                <a:solidFill>
                  <a:srgbClr val="C00000"/>
                </a:solidFill>
              </a:rPr>
              <a:t>:</a:t>
            </a:r>
            <a:endParaRPr lang="en-US" sz="3200" dirty="0">
              <a:solidFill>
                <a:srgbClr val="C00000"/>
              </a:solidFill>
            </a:endParaRPr>
          </a:p>
        </p:txBody>
      </p:sp>
      <p:sp>
        <p:nvSpPr>
          <p:cNvPr id="163843" name="Rectangle 3"/>
          <p:cNvSpPr>
            <a:spLocks noGrp="1" noChangeArrowheads="1"/>
          </p:cNvSpPr>
          <p:nvPr>
            <p:ph idx="1"/>
          </p:nvPr>
        </p:nvSpPr>
        <p:spPr>
          <a:xfrm>
            <a:off x="1143000" y="1905000"/>
            <a:ext cx="7772400" cy="4572000"/>
          </a:xfrm>
        </p:spPr>
        <p:txBody>
          <a:bodyPr>
            <a:normAutofit/>
          </a:bodyPr>
          <a:lstStyle/>
          <a:p>
            <a:pPr>
              <a:buFont typeface="Wingdings" pitchFamily="2" charset="2"/>
              <a:buChar char="§"/>
            </a:pPr>
            <a:r>
              <a:rPr lang="en-US" sz="2400" dirty="0"/>
              <a:t>For faculty it can be a grind teaching a steady diet over a career of just beginning college courses – </a:t>
            </a:r>
            <a:r>
              <a:rPr lang="en-US" sz="2400" dirty="0" smtClean="0"/>
              <a:t/>
            </a:r>
            <a:br>
              <a:rPr lang="en-US" sz="2400" dirty="0" smtClean="0"/>
            </a:br>
            <a:r>
              <a:rPr lang="en-US" sz="2400" dirty="0" smtClean="0"/>
              <a:t>so </a:t>
            </a:r>
            <a:r>
              <a:rPr lang="en-US" sz="2400" dirty="0"/>
              <a:t>faculty development is even more important</a:t>
            </a:r>
          </a:p>
          <a:p>
            <a:pPr>
              <a:buFont typeface="Wingdings" pitchFamily="2" charset="2"/>
              <a:buChar char="§"/>
            </a:pPr>
            <a:r>
              <a:rPr lang="en-US" sz="2400" dirty="0"/>
              <a:t>New students’ ACT/SAT scores do NOT predict </a:t>
            </a:r>
            <a:r>
              <a:rPr lang="en-US" sz="2400" dirty="0" smtClean="0"/>
              <a:t/>
            </a:r>
            <a:br>
              <a:rPr lang="en-US" sz="2400" dirty="0" smtClean="0"/>
            </a:br>
            <a:r>
              <a:rPr lang="en-US" sz="2400" dirty="0" smtClean="0"/>
              <a:t>their </a:t>
            </a:r>
            <a:r>
              <a:rPr lang="en-US" sz="2400" dirty="0"/>
              <a:t>motivation and basic intelligence</a:t>
            </a:r>
          </a:p>
          <a:p>
            <a:pPr>
              <a:buFont typeface="Wingdings" pitchFamily="2" charset="2"/>
              <a:buChar char="§"/>
            </a:pPr>
            <a:r>
              <a:rPr lang="en-US" sz="2400" dirty="0"/>
              <a:t>Those scores also do not predict campus personnel’s motivation and abilities to help </a:t>
            </a:r>
            <a:r>
              <a:rPr lang="en-US" sz="2400" dirty="0" smtClean="0"/>
              <a:t/>
            </a:r>
            <a:br>
              <a:rPr lang="en-US" sz="2400" dirty="0" smtClean="0"/>
            </a:br>
            <a:r>
              <a:rPr lang="en-US" sz="2400" dirty="0" smtClean="0"/>
              <a:t>those </a:t>
            </a:r>
            <a:r>
              <a:rPr lang="en-US" sz="2400" dirty="0"/>
              <a:t>students</a:t>
            </a:r>
          </a:p>
          <a:p>
            <a:pPr>
              <a:buFont typeface="Wingdings" pitchFamily="2" charset="2"/>
              <a:buChar char="§"/>
            </a:pP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solidFill>
                  <a:srgbClr val="C00000"/>
                </a:solidFill>
              </a:rPr>
              <a:t>I am still pursuing big questions</a:t>
            </a:r>
            <a:endParaRPr lang="en-US" dirty="0">
              <a:solidFill>
                <a:srgbClr val="C00000"/>
              </a:solidFill>
            </a:endParaRPr>
          </a:p>
        </p:txBody>
      </p:sp>
      <p:sp>
        <p:nvSpPr>
          <p:cNvPr id="7" name="Subtitle 6"/>
          <p:cNvSpPr>
            <a:spLocks noGrp="1"/>
          </p:cNvSpPr>
          <p:nvPr>
            <p:ph type="subTitle" idx="1"/>
          </p:nvPr>
        </p:nvSpPr>
        <p:spPr>
          <a:xfrm>
            <a:off x="685800" y="3657600"/>
            <a:ext cx="7772400" cy="2133600"/>
          </a:xfrm>
        </p:spPr>
        <p:txBody>
          <a:bodyPr>
            <a:normAutofit/>
          </a:bodyPr>
          <a:lstStyle/>
          <a:p>
            <a:r>
              <a:rPr lang="en-US" sz="2400" dirty="0" smtClean="0">
                <a:solidFill>
                  <a:schemeClr val="tx1"/>
                </a:solidFill>
              </a:rPr>
              <a:t>Now my big question is: What constitutes an excellent first year of college and how is that implemented?</a:t>
            </a:r>
          </a:p>
          <a:p>
            <a:r>
              <a:rPr lang="en-US" sz="2400" dirty="0" smtClean="0">
                <a:solidFill>
                  <a:schemeClr val="tx1"/>
                </a:solidFill>
              </a:rPr>
              <a:t>And to achieve this how might we improve Student Affairs/Academic Affairs partnership?</a:t>
            </a:r>
          </a:p>
          <a:p>
            <a:endParaRPr lang="en-US" sz="2400" dirty="0" smtClean="0">
              <a:solidFill>
                <a:schemeClr val="tx1"/>
              </a:solidFill>
            </a:endParaRPr>
          </a:p>
          <a:p>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1143000"/>
          </a:xfrm>
        </p:spPr>
        <p:txBody>
          <a:bodyPr/>
          <a:lstStyle/>
          <a:p>
            <a:r>
              <a:rPr lang="en-US" sz="3200" dirty="0" smtClean="0">
                <a:solidFill>
                  <a:srgbClr val="C00000"/>
                </a:solidFill>
              </a:rPr>
              <a:t>What is the First-Year Experience</a:t>
            </a:r>
            <a:r>
              <a:rPr lang="en-US" sz="3200" baseline="30000" dirty="0" smtClean="0">
                <a:solidFill>
                  <a:srgbClr val="C00000"/>
                </a:solidFill>
              </a:rPr>
              <a:t>®</a:t>
            </a:r>
            <a:r>
              <a:rPr lang="en-US" sz="3200" dirty="0" smtClean="0">
                <a:solidFill>
                  <a:srgbClr val="C00000"/>
                </a:solidFill>
              </a:rPr>
              <a:t>?</a:t>
            </a:r>
            <a:endParaRPr lang="en-US" sz="3200" dirty="0">
              <a:solidFill>
                <a:srgbClr val="C00000"/>
              </a:solidFill>
            </a:endParaRPr>
          </a:p>
        </p:txBody>
      </p:sp>
      <p:sp>
        <p:nvSpPr>
          <p:cNvPr id="3" name="Content Placeholder 2"/>
          <p:cNvSpPr>
            <a:spLocks noGrp="1"/>
          </p:cNvSpPr>
          <p:nvPr>
            <p:ph idx="1"/>
          </p:nvPr>
        </p:nvSpPr>
        <p:spPr>
          <a:xfrm>
            <a:off x="914400" y="1524000"/>
            <a:ext cx="7604760" cy="4235823"/>
          </a:xfrm>
        </p:spPr>
        <p:txBody>
          <a:bodyPr>
            <a:noAutofit/>
          </a:bodyPr>
          <a:lstStyle/>
          <a:p>
            <a:pPr>
              <a:buFont typeface="Wingdings" pitchFamily="2" charset="2"/>
              <a:buChar char="§"/>
            </a:pPr>
            <a:r>
              <a:rPr lang="en-US" sz="2400" dirty="0" smtClean="0"/>
              <a:t>a registered trademark</a:t>
            </a:r>
          </a:p>
          <a:p>
            <a:pPr>
              <a:buFont typeface="Wingdings" pitchFamily="2" charset="2"/>
              <a:buChar char="§"/>
            </a:pPr>
            <a:r>
              <a:rPr lang="en-US" sz="2400" dirty="0" smtClean="0"/>
              <a:t>a program</a:t>
            </a:r>
          </a:p>
          <a:p>
            <a:pPr>
              <a:buFont typeface="Wingdings" pitchFamily="2" charset="2"/>
              <a:buChar char="§"/>
            </a:pPr>
            <a:r>
              <a:rPr lang="en-US" sz="2400" dirty="0" smtClean="0"/>
              <a:t>the entirety of the beginning college experience</a:t>
            </a:r>
          </a:p>
          <a:p>
            <a:pPr>
              <a:buFont typeface="Wingdings" pitchFamily="2" charset="2"/>
              <a:buChar char="§"/>
            </a:pPr>
            <a:r>
              <a:rPr lang="en-US" sz="2400" dirty="0" smtClean="0"/>
              <a:t>multiple first year experiences for: developmental, matriculated, ESL, dual credit, concurrent, probationary, readmit, advanced placement, students</a:t>
            </a:r>
          </a:p>
          <a:p>
            <a:pPr>
              <a:buFont typeface="Wingdings" pitchFamily="2" charset="2"/>
              <a:buChar char="§"/>
            </a:pP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1143000"/>
          </a:xfrm>
        </p:spPr>
        <p:txBody>
          <a:bodyPr/>
          <a:lstStyle/>
          <a:p>
            <a:r>
              <a:rPr lang="en-US" sz="3200" dirty="0" smtClean="0">
                <a:solidFill>
                  <a:srgbClr val="C00000"/>
                </a:solidFill>
              </a:rPr>
              <a:t>What is the First-Year Experience</a:t>
            </a:r>
            <a:r>
              <a:rPr lang="en-US" sz="3200" baseline="30000" dirty="0" smtClean="0">
                <a:solidFill>
                  <a:srgbClr val="C00000"/>
                </a:solidFill>
              </a:rPr>
              <a:t>®</a:t>
            </a:r>
            <a:r>
              <a:rPr lang="en-US" sz="3200" dirty="0" smtClean="0">
                <a:solidFill>
                  <a:srgbClr val="C00000"/>
                </a:solidFill>
              </a:rPr>
              <a:t>?</a:t>
            </a:r>
            <a:endParaRPr lang="en-US" sz="3200" dirty="0">
              <a:solidFill>
                <a:srgbClr val="C00000"/>
              </a:solidFill>
            </a:endParaRPr>
          </a:p>
        </p:txBody>
      </p:sp>
      <p:sp>
        <p:nvSpPr>
          <p:cNvPr id="3" name="Content Placeholder 2"/>
          <p:cNvSpPr>
            <a:spLocks noGrp="1"/>
          </p:cNvSpPr>
          <p:nvPr>
            <p:ph idx="1"/>
          </p:nvPr>
        </p:nvSpPr>
        <p:spPr>
          <a:xfrm>
            <a:off x="914400" y="1524000"/>
            <a:ext cx="7604760" cy="4235823"/>
          </a:xfrm>
        </p:spPr>
        <p:txBody>
          <a:bodyPr>
            <a:noAutofit/>
          </a:bodyPr>
          <a:lstStyle/>
          <a:p>
            <a:pPr>
              <a:buFont typeface="Wingdings" pitchFamily="2" charset="2"/>
              <a:buChar char="§"/>
            </a:pPr>
            <a:r>
              <a:rPr lang="en-US" sz="2400" dirty="0" smtClean="0"/>
              <a:t>a philosophy that says “the first-year matters”</a:t>
            </a:r>
          </a:p>
          <a:p>
            <a:pPr>
              <a:buFont typeface="Wingdings" pitchFamily="2" charset="2"/>
              <a:buChar char="§"/>
            </a:pPr>
            <a:r>
              <a:rPr lang="en-US" sz="2400" dirty="0" smtClean="0"/>
              <a:t>whatever you want it to mean</a:t>
            </a:r>
          </a:p>
          <a:p>
            <a:pPr>
              <a:buFont typeface="Wingdings" pitchFamily="2" charset="2"/>
              <a:buChar char="§"/>
            </a:pPr>
            <a:r>
              <a:rPr lang="en-US" sz="2400" dirty="0" smtClean="0"/>
              <a:t>whatever your College means by this</a:t>
            </a:r>
          </a:p>
          <a:p>
            <a:pPr>
              <a:buFont typeface="Wingdings" pitchFamily="2" charset="2"/>
              <a:buChar char="§"/>
            </a:pPr>
            <a:r>
              <a:rPr lang="en-US" sz="2400" dirty="0" smtClean="0"/>
              <a:t>something quite different perhaps from YOUR first-year experience</a:t>
            </a:r>
          </a:p>
          <a:p>
            <a:pPr>
              <a:buFont typeface="Wingdings" pitchFamily="2" charset="2"/>
              <a:buChar char="§"/>
            </a:pP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3008376" cy="5751576"/>
          </a:xfrm>
        </p:spPr>
        <p:txBody>
          <a:bodyPr/>
          <a:lstStyle/>
          <a:p>
            <a:r>
              <a:rPr lang="en-US" sz="3200" dirty="0" smtClean="0">
                <a:solidFill>
                  <a:srgbClr val="C00000"/>
                </a:solidFill>
              </a:rPr>
              <a:t>Let’s turn to the beginning college experience and let’s start with the obvious:</a:t>
            </a:r>
            <a:endParaRPr lang="en-US" dirty="0">
              <a:solidFill>
                <a:schemeClr val="bg1"/>
              </a:solidFill>
            </a:endParaRPr>
          </a:p>
        </p:txBody>
      </p:sp>
      <p:sp>
        <p:nvSpPr>
          <p:cNvPr id="6" name="Title 1"/>
          <p:cNvSpPr txBox="1">
            <a:spLocks/>
          </p:cNvSpPr>
          <p:nvPr/>
        </p:nvSpPr>
        <p:spPr>
          <a:xfrm>
            <a:off x="3962400" y="762000"/>
            <a:ext cx="4495800" cy="5751576"/>
          </a:xfrm>
          <a:prstGeom prst="rect">
            <a:avLst/>
          </a:prstGeom>
          <a:noFill/>
          <a:ln>
            <a:noFill/>
          </a:ln>
          <a:effectLst>
            <a:innerShdw blurRad="114300">
              <a:schemeClr val="tx1"/>
            </a:innerShdw>
          </a:effectLst>
          <a:scene3d>
            <a:camera prst="orthographicFront"/>
            <a:lightRig rig="threePt" dir="t"/>
          </a:scene3d>
          <a:sp3d>
            <a:bevelT w="12700" h="50800" prst="softRound"/>
          </a:sp3d>
        </p:spPr>
        <p:txBody>
          <a:bodyPr vert="horz" lIns="182880" tIns="182880" rIns="182880" bIns="182880" rtlCol="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bg1"/>
                </a:solidFill>
                <a:effectLst/>
                <a:uLnTx/>
                <a:uFillTx/>
                <a:latin typeface="+mj-lt"/>
                <a:ea typeface="+mj-ea"/>
                <a:cs typeface="+mj-cs"/>
              </a:rPr>
              <a:t> </a:t>
            </a:r>
            <a:r>
              <a:rPr kumimoji="0" lang="en-US" sz="3200" b="0" i="0" u="none" strike="noStrike" kern="1200" cap="none" spc="0" normalizeH="0" baseline="0" noProof="0" dirty="0" smtClean="0">
                <a:ln>
                  <a:noFill/>
                </a:ln>
                <a:effectLst/>
                <a:uLnTx/>
                <a:uFillTx/>
                <a:latin typeface="+mj-lt"/>
                <a:ea typeface="+mj-ea"/>
                <a:cs typeface="+mj-cs"/>
              </a:rPr>
              <a:t>Why is the beginning college experience important?</a:t>
            </a:r>
            <a:endParaRPr kumimoji="0" lang="en-US" sz="3200" b="0" i="0" u="none" strike="noStrike" kern="120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1122" name="Rectangle 2"/>
          <p:cNvSpPr>
            <a:spLocks noChangeArrowheads="1"/>
          </p:cNvSpPr>
          <p:nvPr/>
        </p:nvSpPr>
        <p:spPr bwMode="auto">
          <a:xfrm>
            <a:off x="914400" y="1419084"/>
            <a:ext cx="7842250" cy="4570482"/>
          </a:xfrm>
          <a:prstGeom prst="rect">
            <a:avLst/>
          </a:prstGeom>
          <a:noFill/>
          <a:ln w="9525">
            <a:noFill/>
            <a:miter lim="800000"/>
            <a:headEnd/>
            <a:tailEnd/>
          </a:ln>
          <a:effectLst/>
        </p:spPr>
        <p:txBody>
          <a:bodyPr wrap="square" anchor="ctr">
            <a:spAutoFit/>
          </a:bodyPr>
          <a:lstStyle/>
          <a:p>
            <a:pPr eaLnBrk="1" hangingPunct="1">
              <a:lnSpc>
                <a:spcPct val="150000"/>
              </a:lnSpc>
              <a:buFont typeface="Wingdings" pitchFamily="2" charset="2"/>
              <a:buChar char="§"/>
              <a:tabLst>
                <a:tab pos="914400" algn="l"/>
              </a:tabLst>
            </a:pPr>
            <a:r>
              <a:rPr lang="en-US" sz="2400" dirty="0"/>
              <a:t>  the undergraduate curriculum</a:t>
            </a:r>
          </a:p>
          <a:p>
            <a:pPr eaLnBrk="1" hangingPunct="1">
              <a:lnSpc>
                <a:spcPct val="150000"/>
              </a:lnSpc>
              <a:buFont typeface="Wingdings" pitchFamily="2" charset="2"/>
              <a:buChar char="§"/>
              <a:tabLst>
                <a:tab pos="914400" algn="l"/>
              </a:tabLst>
            </a:pPr>
            <a:r>
              <a:rPr lang="en-US" sz="2400" dirty="0"/>
              <a:t>  choosing a major</a:t>
            </a:r>
          </a:p>
          <a:p>
            <a:pPr eaLnBrk="1" hangingPunct="1">
              <a:lnSpc>
                <a:spcPct val="150000"/>
              </a:lnSpc>
              <a:buFont typeface="Wingdings" pitchFamily="2" charset="2"/>
              <a:buChar char="§"/>
              <a:tabLst>
                <a:tab pos="914400" algn="l"/>
              </a:tabLst>
            </a:pPr>
            <a:r>
              <a:rPr lang="en-US" sz="2400" dirty="0"/>
              <a:t>  establishing a good GPA</a:t>
            </a:r>
          </a:p>
          <a:p>
            <a:pPr eaLnBrk="1" hangingPunct="1">
              <a:lnSpc>
                <a:spcPct val="150000"/>
              </a:lnSpc>
              <a:buFont typeface="Wingdings" pitchFamily="2" charset="2"/>
              <a:buChar char="§"/>
              <a:tabLst>
                <a:tab pos="914400" algn="l"/>
              </a:tabLst>
            </a:pPr>
            <a:r>
              <a:rPr lang="en-US" sz="2400" dirty="0"/>
              <a:t>  learning good study habits</a:t>
            </a:r>
          </a:p>
          <a:p>
            <a:pPr eaLnBrk="1" hangingPunct="1">
              <a:lnSpc>
                <a:spcPct val="150000"/>
              </a:lnSpc>
              <a:buFont typeface="Wingdings" pitchFamily="2" charset="2"/>
              <a:buChar char="§"/>
              <a:tabLst>
                <a:tab pos="914400" algn="l"/>
              </a:tabLst>
            </a:pPr>
            <a:r>
              <a:rPr lang="en-US" sz="2400" dirty="0"/>
              <a:t>  developing “economies of time”</a:t>
            </a:r>
          </a:p>
          <a:p>
            <a:pPr eaLnBrk="1" hangingPunct="1">
              <a:lnSpc>
                <a:spcPct val="150000"/>
              </a:lnSpc>
              <a:buFont typeface="Wingdings" pitchFamily="2" charset="2"/>
              <a:buChar char="§"/>
              <a:tabLst>
                <a:tab pos="914400" algn="l"/>
              </a:tabLst>
            </a:pPr>
            <a:r>
              <a:rPr lang="en-US" sz="2400" dirty="0"/>
              <a:t>  developing positive attitudes toward faculty</a:t>
            </a:r>
          </a:p>
          <a:p>
            <a:pPr eaLnBrk="1" hangingPunct="1">
              <a:buFont typeface="Wingdings" pitchFamily="2" charset="2"/>
              <a:buChar char="§"/>
              <a:tabLst>
                <a:tab pos="914400" algn="l"/>
              </a:tabLst>
            </a:pPr>
            <a:r>
              <a:rPr lang="en-US" sz="2400" dirty="0"/>
              <a:t>  getting in the habit of interacting with faculty </a:t>
            </a:r>
            <a:r>
              <a:rPr lang="en-US" sz="2400" dirty="0" smtClean="0"/>
              <a:t/>
            </a:r>
            <a:br>
              <a:rPr lang="en-US" sz="2400" dirty="0" smtClean="0"/>
            </a:br>
            <a:r>
              <a:rPr lang="en-US" sz="2400" dirty="0" smtClean="0"/>
              <a:t>outside of class</a:t>
            </a:r>
            <a:endParaRPr lang="en-US" sz="2400" dirty="0"/>
          </a:p>
          <a:p>
            <a:pPr eaLnBrk="1" hangingPunct="1">
              <a:lnSpc>
                <a:spcPct val="150000"/>
              </a:lnSpc>
              <a:buFont typeface="Wingdings" pitchFamily="2" charset="2"/>
              <a:buChar char="§"/>
              <a:tabLst>
                <a:tab pos="914400" algn="l"/>
              </a:tabLst>
            </a:pPr>
            <a:endParaRPr lang="en-US" dirty="0"/>
          </a:p>
        </p:txBody>
      </p:sp>
      <p:sp>
        <p:nvSpPr>
          <p:cNvPr id="5" name="Rectangle 2"/>
          <p:cNvSpPr txBox="1">
            <a:spLocks noChangeArrowheads="1"/>
          </p:cNvSpPr>
          <p:nvPr/>
        </p:nvSpPr>
        <p:spPr>
          <a:xfrm>
            <a:off x="533400" y="274638"/>
            <a:ext cx="814578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C00000"/>
                </a:solidFill>
                <a:effectLst/>
                <a:uLnTx/>
                <a:uFillTx/>
                <a:latin typeface="+mj-lt"/>
                <a:ea typeface="+mj-ea"/>
                <a:cs typeface="+mj-cs"/>
              </a:rPr>
              <a:t>It is the Foundation for . . .</a:t>
            </a:r>
            <a:endParaRPr kumimoji="0" lang="en-US" sz="36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533400" y="274638"/>
            <a:ext cx="8145780" cy="1143000"/>
          </a:xfrm>
        </p:spPr>
        <p:txBody>
          <a:bodyPr/>
          <a:lstStyle/>
          <a:p>
            <a:r>
              <a:rPr lang="en-US" dirty="0">
                <a:solidFill>
                  <a:srgbClr val="C00000"/>
                </a:solidFill>
              </a:rPr>
              <a:t>The Foundation for . . .</a:t>
            </a:r>
          </a:p>
        </p:txBody>
      </p:sp>
      <p:sp>
        <p:nvSpPr>
          <p:cNvPr id="262147" name="Rectangle 3"/>
          <p:cNvSpPr>
            <a:spLocks noGrp="1" noChangeArrowheads="1"/>
          </p:cNvSpPr>
          <p:nvPr>
            <p:ph idx="1"/>
          </p:nvPr>
        </p:nvSpPr>
        <p:spPr>
          <a:xfrm>
            <a:off x="914400" y="1371600"/>
            <a:ext cx="7604760" cy="5867400"/>
          </a:xfrm>
        </p:spPr>
        <p:txBody>
          <a:bodyPr>
            <a:noAutofit/>
          </a:bodyPr>
          <a:lstStyle/>
          <a:p>
            <a:pPr>
              <a:lnSpc>
                <a:spcPct val="90000"/>
              </a:lnSpc>
              <a:buSzPct val="80000"/>
              <a:buFont typeface="Wingdings" pitchFamily="2" charset="2"/>
              <a:buChar char="§"/>
            </a:pPr>
            <a:r>
              <a:rPr lang="en-US" sz="2400" dirty="0"/>
              <a:t>developing positive attitudes toward the College</a:t>
            </a:r>
          </a:p>
          <a:p>
            <a:pPr>
              <a:lnSpc>
                <a:spcPct val="90000"/>
              </a:lnSpc>
              <a:buSzPct val="80000"/>
              <a:buFont typeface="Wingdings" pitchFamily="2" charset="2"/>
              <a:buChar char="§"/>
            </a:pPr>
            <a:r>
              <a:rPr lang="en-US" sz="2400" dirty="0"/>
              <a:t>developing long term relationships that will last through and beyond college</a:t>
            </a:r>
          </a:p>
          <a:p>
            <a:pPr>
              <a:lnSpc>
                <a:spcPct val="90000"/>
              </a:lnSpc>
              <a:buSzPct val="80000"/>
              <a:buFont typeface="Wingdings" pitchFamily="2" charset="2"/>
              <a:buChar char="§"/>
            </a:pPr>
            <a:r>
              <a:rPr lang="en-US" sz="2400" dirty="0"/>
              <a:t>deciding on which groups to affiliate with</a:t>
            </a:r>
          </a:p>
          <a:p>
            <a:pPr>
              <a:lnSpc>
                <a:spcPct val="90000"/>
              </a:lnSpc>
              <a:buSzPct val="80000"/>
              <a:buFont typeface="Wingdings" pitchFamily="2" charset="2"/>
              <a:buChar char="§"/>
            </a:pPr>
            <a:r>
              <a:rPr lang="en-US" sz="2400" dirty="0"/>
              <a:t>acquiring behaviors that may carry over beyond college</a:t>
            </a:r>
          </a:p>
          <a:p>
            <a:pPr>
              <a:lnSpc>
                <a:spcPct val="90000"/>
              </a:lnSpc>
              <a:buSzPct val="80000"/>
              <a:buFont typeface="Wingdings" pitchFamily="2" charset="2"/>
              <a:buChar char="§"/>
            </a:pPr>
            <a:r>
              <a:rPr lang="en-US" sz="2400" dirty="0"/>
              <a:t>redefining roles between students and family members, and employers</a:t>
            </a:r>
          </a:p>
          <a:p>
            <a:pPr>
              <a:lnSpc>
                <a:spcPct val="90000"/>
              </a:lnSpc>
              <a:buSzPct val="80000"/>
              <a:buFont typeface="Wingdings" pitchFamily="2" charset="2"/>
              <a:buChar char="§"/>
            </a:pPr>
            <a:r>
              <a:rPr lang="en-US" sz="2400" dirty="0"/>
              <a:t>introducing students to civic engagement</a:t>
            </a:r>
          </a:p>
          <a:p>
            <a:pPr>
              <a:lnSpc>
                <a:spcPct val="90000"/>
              </a:lnSpc>
              <a:buSzPct val="80000"/>
              <a:buFont typeface="Wingdings" pitchFamily="2" charset="2"/>
              <a:buChar char="§"/>
            </a:pPr>
            <a:r>
              <a:rPr lang="en-US" sz="2400" dirty="0"/>
              <a:t>providing a baseline for assessment of student characteristics, behaviors, and learning outcomes</a:t>
            </a:r>
          </a:p>
          <a:p>
            <a:pPr>
              <a:lnSpc>
                <a:spcPct val="90000"/>
              </a:lnSpc>
              <a:buSzPct val="80000"/>
              <a:buFont typeface="Wingdings" pitchFamily="2" charset="2"/>
              <a:buChar char="§"/>
            </a:pP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143000"/>
          </a:xfrm>
        </p:spPr>
        <p:txBody>
          <a:bodyPr>
            <a:noAutofit/>
          </a:bodyPr>
          <a:lstStyle/>
          <a:p>
            <a:r>
              <a:rPr lang="en-US" sz="3400" dirty="0" smtClean="0">
                <a:solidFill>
                  <a:srgbClr val="C00000"/>
                </a:solidFill>
              </a:rPr>
              <a:t>This has to be more than about retention!</a:t>
            </a:r>
            <a:endParaRPr lang="en-US" sz="3400" dirty="0">
              <a:solidFill>
                <a:srgbClr val="C00000"/>
              </a:solidFill>
            </a:endParaRPr>
          </a:p>
        </p:txBody>
      </p:sp>
      <p:sp>
        <p:nvSpPr>
          <p:cNvPr id="3" name="Content Placeholder 2"/>
          <p:cNvSpPr>
            <a:spLocks noGrp="1"/>
          </p:cNvSpPr>
          <p:nvPr>
            <p:ph idx="1"/>
          </p:nvPr>
        </p:nvSpPr>
        <p:spPr>
          <a:xfrm>
            <a:off x="838200" y="1371600"/>
            <a:ext cx="8001000" cy="4800600"/>
          </a:xfrm>
        </p:spPr>
        <p:txBody>
          <a:bodyPr>
            <a:noAutofit/>
          </a:bodyPr>
          <a:lstStyle/>
          <a:p>
            <a:pPr marL="514350" indent="-514350">
              <a:buFont typeface="Wingdings" pitchFamily="2" charset="2"/>
              <a:buChar char="§"/>
            </a:pPr>
            <a:r>
              <a:rPr lang="en-US" sz="2400" dirty="0" smtClean="0"/>
              <a:t>Retention is not an aspirational goal</a:t>
            </a:r>
          </a:p>
          <a:p>
            <a:pPr marL="514350" indent="-514350">
              <a:buFont typeface="Wingdings" pitchFamily="2" charset="2"/>
              <a:buChar char="§"/>
            </a:pPr>
            <a:r>
              <a:rPr lang="en-US" sz="2400" dirty="0" smtClean="0"/>
              <a:t>It is a minimum standard</a:t>
            </a:r>
          </a:p>
          <a:p>
            <a:pPr marL="514350" indent="-514350">
              <a:buFont typeface="Wingdings" pitchFamily="2" charset="2"/>
              <a:buChar char="§"/>
            </a:pPr>
            <a:r>
              <a:rPr lang="en-US" sz="2400" dirty="0" smtClean="0"/>
              <a:t>But important nevertheless</a:t>
            </a:r>
          </a:p>
          <a:p>
            <a:pPr marL="514350" indent="-514350">
              <a:buFont typeface="Wingdings" pitchFamily="2" charset="2"/>
              <a:buChar char="§"/>
            </a:pPr>
            <a:r>
              <a:rPr lang="en-US" sz="2400" dirty="0" smtClean="0"/>
              <a:t>Retention is an institutional goal, not a student goal</a:t>
            </a:r>
          </a:p>
          <a:p>
            <a:pPr marL="514350" indent="-514350">
              <a:buFont typeface="Wingdings" pitchFamily="2" charset="2"/>
              <a:buChar char="§"/>
            </a:pPr>
            <a:r>
              <a:rPr lang="en-US" sz="2400" dirty="0" smtClean="0"/>
              <a:t>Goals have to connect to value added: what have students learned, now able to do, how changed, etc.</a:t>
            </a:r>
          </a:p>
          <a:p>
            <a:pPr marL="514350" indent="-514350">
              <a:buFont typeface="+mj-lt"/>
              <a:buAutoNum type="arabicPeriod"/>
            </a:pPr>
            <a:endParaRPr lang="en-US" sz="2400" dirty="0" smtClean="0"/>
          </a:p>
          <a:p>
            <a:pPr marL="0" indent="0">
              <a:spcBef>
                <a:spcPts val="0"/>
              </a:spcBef>
              <a:buNone/>
            </a:pPr>
            <a:r>
              <a:rPr lang="en-US" sz="2400" dirty="0" smtClean="0">
                <a:latin typeface="+mj-lt"/>
              </a:rPr>
              <a:t>I suggest a different goal: educational excellence in the new student experience </a:t>
            </a:r>
            <a:br>
              <a:rPr lang="en-US" sz="2400" dirty="0" smtClean="0">
                <a:latin typeface="+mj-lt"/>
              </a:rPr>
            </a:br>
            <a:endParaRPr lang="en-US" sz="2400" baseline="30000" dirty="0">
              <a:solidFill>
                <a:schemeClr val="bg1"/>
              </a:solidFill>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Placeholder 6"/>
          <p:cNvSpPr>
            <a:spLocks noGrp="1"/>
          </p:cNvSpPr>
          <p:nvPr>
            <p:ph type="body" sz="quarter" idx="3"/>
          </p:nvPr>
        </p:nvSpPr>
        <p:spPr>
          <a:xfrm>
            <a:off x="5715000" y="457200"/>
            <a:ext cx="2819400" cy="389884"/>
          </a:xfrm>
          <a:noFill/>
          <a:ln>
            <a:noFill/>
          </a:ln>
        </p:spPr>
        <p:txBody>
          <a:bodyPr/>
          <a:lstStyle/>
          <a:p>
            <a:r>
              <a:rPr lang="en-US" sz="1800" b="0" dirty="0" smtClean="0">
                <a:latin typeface="+mj-lt"/>
              </a:rPr>
              <a:t>Shaw AFB, SC…</a:t>
            </a:r>
            <a:endParaRPr lang="en-US" sz="1800" b="0" dirty="0">
              <a:latin typeface="+mj-lt"/>
            </a:endParaRPr>
          </a:p>
        </p:txBody>
      </p:sp>
      <p:pic>
        <p:nvPicPr>
          <p:cNvPr id="11" name="Content Placeholder 10" descr="shawAFB.jpg"/>
          <p:cNvPicPr>
            <a:picLocks noGrp="1" noChangeAspect="1"/>
          </p:cNvPicPr>
          <p:nvPr>
            <p:ph sz="quarter" idx="4"/>
          </p:nvPr>
        </p:nvPicPr>
        <p:blipFill>
          <a:blip r:embed="rId2" cstate="print"/>
          <a:srcRect l="9812" b="12922"/>
          <a:stretch>
            <a:fillRect/>
          </a:stretch>
        </p:blipFill>
        <p:spPr>
          <a:xfrm>
            <a:off x="5638800" y="914400"/>
            <a:ext cx="3048000" cy="2150452"/>
          </a:xfrm>
          <a:prstGeom prst="rect">
            <a:avLst/>
          </a:prstGeom>
          <a:ln>
            <a:noFill/>
          </a:ln>
          <a:effectLst>
            <a:outerShdw blurRad="292100" dist="139700" dir="2700000" algn="tl" rotWithShape="0">
              <a:srgbClr val="333333">
                <a:alpha val="65000"/>
              </a:srgbClr>
            </a:outerShdw>
          </a:effectLst>
        </p:spPr>
      </p:pic>
      <p:pic>
        <p:nvPicPr>
          <p:cNvPr id="13" name="Picture 12" descr="lancaster.jpg"/>
          <p:cNvPicPr>
            <a:picLocks noChangeAspect="1"/>
          </p:cNvPicPr>
          <p:nvPr/>
        </p:nvPicPr>
        <p:blipFill>
          <a:blip r:embed="rId3" cstate="print"/>
          <a:srcRect l="10667"/>
          <a:stretch>
            <a:fillRect/>
          </a:stretch>
        </p:blipFill>
        <p:spPr>
          <a:xfrm>
            <a:off x="5638800" y="3886200"/>
            <a:ext cx="3074390" cy="2409053"/>
          </a:xfrm>
          <a:prstGeom prst="rect">
            <a:avLst/>
          </a:prstGeom>
          <a:ln>
            <a:noFill/>
          </a:ln>
          <a:effectLst>
            <a:outerShdw blurRad="292100" dist="139700" dir="2700000" algn="tl" rotWithShape="0">
              <a:srgbClr val="333333">
                <a:alpha val="65000"/>
              </a:srgbClr>
            </a:outerShdw>
          </a:effectLst>
        </p:spPr>
      </p:pic>
      <p:sp>
        <p:nvSpPr>
          <p:cNvPr id="12" name="Text Placeholder 6"/>
          <p:cNvSpPr txBox="1">
            <a:spLocks/>
          </p:cNvSpPr>
          <p:nvPr/>
        </p:nvSpPr>
        <p:spPr>
          <a:xfrm>
            <a:off x="5638800" y="3352800"/>
            <a:ext cx="3048000" cy="533400"/>
          </a:xfrm>
          <a:prstGeom prst="rect">
            <a:avLst/>
          </a:prstGeom>
          <a:noFill/>
          <a:ln w="12700">
            <a:noFill/>
          </a:ln>
        </p:spPr>
        <p:txBody>
          <a:bodyPr vert="horz" anchor="ctr">
            <a:noAutofit/>
          </a:bodyPr>
          <a:lstStyle/>
          <a:p>
            <a:pPr marL="45720" marR="0" lvl="0" indent="0" algn="ctr"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b="0" i="0" u="none" strike="noStrike" kern="1200" cap="none" spc="0" normalizeH="0" baseline="0" noProof="0" dirty="0" smtClean="0">
                <a:ln>
                  <a:noFill/>
                </a:ln>
                <a:effectLst/>
                <a:uLnTx/>
                <a:uFillTx/>
                <a:latin typeface="+mj-lt"/>
                <a:ea typeface="+mn-ea"/>
                <a:cs typeface="+mn-cs"/>
              </a:rPr>
              <a:t>my first college teaching</a:t>
            </a:r>
            <a:endParaRPr kumimoji="0" lang="en-US" b="0" i="0" u="none" strike="noStrike" kern="1200" cap="none" spc="0" normalizeH="0" baseline="0" noProof="0" dirty="0">
              <a:ln>
                <a:noFill/>
              </a:ln>
              <a:effectLst/>
              <a:uLnTx/>
              <a:uFillTx/>
              <a:latin typeface="+mj-lt"/>
              <a:ea typeface="+mn-ea"/>
              <a:cs typeface="+mn-cs"/>
            </a:endParaRPr>
          </a:p>
        </p:txBody>
      </p:sp>
      <p:sp>
        <p:nvSpPr>
          <p:cNvPr id="9" name="Title 1"/>
          <p:cNvSpPr txBox="1">
            <a:spLocks/>
          </p:cNvSpPr>
          <p:nvPr/>
        </p:nvSpPr>
        <p:spPr>
          <a:xfrm>
            <a:off x="381000" y="381000"/>
            <a:ext cx="5029200" cy="1371600"/>
          </a:xfrm>
          <a:prstGeom prst="rect">
            <a:avLst/>
          </a:prstGeom>
          <a:noFill/>
          <a:ln>
            <a:noFill/>
          </a:ln>
          <a:effectLst>
            <a:innerShdw blurRad="114300">
              <a:schemeClr val="tx1"/>
            </a:innerShdw>
          </a:effectLst>
          <a:scene3d>
            <a:camera prst="orthographicFront"/>
            <a:lightRig rig="threePt" dir="t"/>
          </a:scene3d>
          <a:sp3d>
            <a:bevelT w="12700" h="50800" prst="softRound"/>
          </a:sp3d>
        </p:spPr>
        <p:txBody>
          <a:bodyPr vert="horz" lIns="182880" tIns="182880" rIns="182880" bIns="182880" rtlCol="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C00000"/>
                </a:solidFill>
                <a:effectLst/>
                <a:uLnTx/>
                <a:uFillTx/>
                <a:latin typeface="+mj-lt"/>
                <a:ea typeface="+mj-ea"/>
                <a:cs typeface="+mj-cs"/>
              </a:rPr>
              <a:t>My Personal/Professional </a:t>
            </a:r>
            <a:br>
              <a:rPr kumimoji="0" lang="en-US" sz="3200" b="0" i="0" u="none" strike="noStrike" kern="1200" cap="none" spc="0" normalizeH="0" baseline="0" noProof="0" dirty="0" smtClean="0">
                <a:ln>
                  <a:noFill/>
                </a:ln>
                <a:solidFill>
                  <a:srgbClr val="C00000"/>
                </a:solidFill>
                <a:effectLst/>
                <a:uLnTx/>
                <a:uFillTx/>
                <a:latin typeface="+mj-lt"/>
                <a:ea typeface="+mj-ea"/>
                <a:cs typeface="+mj-cs"/>
              </a:rPr>
            </a:br>
            <a:r>
              <a:rPr kumimoji="0" lang="en-US" sz="3200" b="0" i="0" u="none" strike="noStrike" kern="1200" cap="none" spc="0" normalizeH="0" baseline="0" noProof="0" dirty="0" smtClean="0">
                <a:ln>
                  <a:noFill/>
                </a:ln>
                <a:solidFill>
                  <a:srgbClr val="C00000"/>
                </a:solidFill>
                <a:effectLst/>
                <a:uLnTx/>
                <a:uFillTx/>
                <a:latin typeface="+mj-lt"/>
                <a:ea typeface="+mj-ea"/>
                <a:cs typeface="+mj-cs"/>
              </a:rPr>
              <a:t>History with Your State</a:t>
            </a:r>
            <a:endParaRPr kumimoji="0" lang="en-US" sz="3200" b="0" i="0" u="none" strike="noStrike" kern="1200" cap="none" spc="0" normalizeH="0" baseline="0" noProof="0" dirty="0">
              <a:ln>
                <a:noFill/>
              </a:ln>
              <a:solidFill>
                <a:srgbClr val="C00000"/>
              </a:solidFill>
              <a:effectLst/>
              <a:uLnTx/>
              <a:uFillTx/>
              <a:latin typeface="+mj-lt"/>
              <a:ea typeface="+mj-ea"/>
              <a:cs typeface="+mj-cs"/>
            </a:endParaRPr>
          </a:p>
        </p:txBody>
      </p:sp>
      <p:pic>
        <p:nvPicPr>
          <p:cNvPr id="16" name="Picture 15" descr="usc.jpg"/>
          <p:cNvPicPr>
            <a:picLocks noChangeAspect="1"/>
          </p:cNvPicPr>
          <p:nvPr/>
        </p:nvPicPr>
        <p:blipFill>
          <a:blip r:embed="rId4" cstate="print"/>
          <a:stretch>
            <a:fillRect/>
          </a:stretch>
        </p:blipFill>
        <p:spPr>
          <a:xfrm>
            <a:off x="685800" y="2057400"/>
            <a:ext cx="4563309" cy="3429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C00000"/>
                </a:solidFill>
              </a:rPr>
              <a:t>Think globally, act locally</a:t>
            </a:r>
            <a:endParaRPr lang="en-US" dirty="0">
              <a:solidFill>
                <a:srgbClr val="C00000"/>
              </a:solidFill>
            </a:endParaRPr>
          </a:p>
        </p:txBody>
      </p:sp>
      <p:sp>
        <p:nvSpPr>
          <p:cNvPr id="5" name="Text Placeholder 4"/>
          <p:cNvSpPr>
            <a:spLocks noGrp="1"/>
          </p:cNvSpPr>
          <p:nvPr>
            <p:ph type="body" idx="1"/>
          </p:nvPr>
        </p:nvSpPr>
        <p:spPr/>
        <p:txBody>
          <a:bodyPr>
            <a:normAutofit/>
          </a:bodyPr>
          <a:lstStyle/>
          <a:p>
            <a:r>
              <a:rPr lang="en-US" sz="2400" dirty="0" smtClean="0">
                <a:solidFill>
                  <a:schemeClr val="tx1"/>
                </a:solidFill>
              </a:rPr>
              <a:t>So What Can I Do Directly With Students?</a:t>
            </a:r>
            <a:endParaRPr lang="en-US" sz="2400" dirty="0">
              <a:solidFill>
                <a:schemeClr val="tx1"/>
              </a:solidFill>
            </a:endParaRPr>
          </a:p>
        </p:txBody>
      </p:sp>
      <p:pic>
        <p:nvPicPr>
          <p:cNvPr id="6" name="Picture 2"/>
          <p:cNvPicPr>
            <a:picLocks noChangeAspect="1" noChangeArrowheads="1"/>
          </p:cNvPicPr>
          <p:nvPr/>
        </p:nvPicPr>
        <p:blipFill>
          <a:blip r:embed="rId2" cstate="print"/>
          <a:srcRect/>
          <a:stretch>
            <a:fillRect/>
          </a:stretch>
        </p:blipFill>
        <p:spPr bwMode="auto">
          <a:xfrm>
            <a:off x="1371600" y="838200"/>
            <a:ext cx="2514600" cy="251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67000"/>
            <a:ext cx="3008313" cy="1246841"/>
          </a:xfrm>
        </p:spPr>
        <p:txBody>
          <a:bodyPr/>
          <a:lstStyle/>
          <a:p>
            <a:r>
              <a:rPr lang="en-US" sz="3200" dirty="0" smtClean="0">
                <a:solidFill>
                  <a:srgbClr val="C00000"/>
                </a:solidFill>
              </a:rPr>
              <a:t>What does this mean?</a:t>
            </a:r>
            <a:endParaRPr lang="en-US" sz="3200" dirty="0">
              <a:solidFill>
                <a:srgbClr val="C00000"/>
              </a:solidFill>
            </a:endParaRPr>
          </a:p>
        </p:txBody>
      </p:sp>
      <p:sp>
        <p:nvSpPr>
          <p:cNvPr id="5" name="Content Placeholder 4"/>
          <p:cNvSpPr>
            <a:spLocks noGrp="1"/>
          </p:cNvSpPr>
          <p:nvPr>
            <p:ph idx="1"/>
          </p:nvPr>
        </p:nvSpPr>
        <p:spPr>
          <a:xfrm>
            <a:off x="3886200" y="2286000"/>
            <a:ext cx="4572000" cy="3840163"/>
          </a:xfrm>
        </p:spPr>
        <p:txBody>
          <a:bodyPr>
            <a:normAutofit/>
          </a:bodyPr>
          <a:lstStyle/>
          <a:p>
            <a:pPr marL="0">
              <a:buNone/>
            </a:pPr>
            <a:r>
              <a:rPr lang="en-US" sz="2400" dirty="0" smtClean="0"/>
              <a:t>It means incorporating into your practices the research based knowledge we have accumulated about what practices lead to student success in your setting.</a:t>
            </a:r>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274638"/>
            <a:ext cx="4869180" cy="6202362"/>
          </a:xfrm>
        </p:spPr>
        <p:txBody>
          <a:bodyPr/>
          <a:lstStyle/>
          <a:p>
            <a:r>
              <a:rPr lang="en-US" dirty="0" smtClean="0"/>
              <a:t>A Foundation for Excellence in the First Year of College: Student Affairs/ Academic Affairs</a:t>
            </a:r>
            <a:br>
              <a:rPr lang="en-US" dirty="0" smtClean="0"/>
            </a:br>
            <a:r>
              <a:rPr lang="en-US" dirty="0" smtClean="0"/>
              <a:t>faculty partnerships.</a:t>
            </a:r>
            <a:endParaRPr lang="en-US" dirty="0"/>
          </a:p>
        </p:txBody>
      </p:sp>
      <p:pic>
        <p:nvPicPr>
          <p:cNvPr id="3" name="Picture 2" descr="discussion.JPG"/>
          <p:cNvPicPr>
            <a:picLocks noChangeAspect="1"/>
          </p:cNvPicPr>
          <p:nvPr/>
        </p:nvPicPr>
        <p:blipFill>
          <a:blip r:embed="rId2" cstate="print"/>
          <a:stretch>
            <a:fillRect/>
          </a:stretch>
        </p:blipFill>
        <p:spPr>
          <a:xfrm>
            <a:off x="0" y="838200"/>
            <a:ext cx="3657600" cy="2444496"/>
          </a:xfrm>
          <a:prstGeom prst="rect">
            <a:avLst/>
          </a:prstGeom>
        </p:spPr>
      </p:pic>
      <p:pic>
        <p:nvPicPr>
          <p:cNvPr id="4" name="Picture 3" descr="hands together (2).jpg"/>
          <p:cNvPicPr>
            <a:picLocks noChangeAspect="1"/>
          </p:cNvPicPr>
          <p:nvPr/>
        </p:nvPicPr>
        <p:blipFill>
          <a:blip r:embed="rId3" cstate="print"/>
          <a:stretch>
            <a:fillRect/>
          </a:stretch>
        </p:blipFill>
        <p:spPr>
          <a:xfrm>
            <a:off x="0" y="3352800"/>
            <a:ext cx="3657600" cy="27432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534400" cy="914400"/>
          </a:xfrm>
        </p:spPr>
        <p:txBody>
          <a:bodyPr>
            <a:normAutofit/>
          </a:bodyPr>
          <a:lstStyle/>
          <a:p>
            <a:r>
              <a:rPr lang="en-US" dirty="0" smtClean="0">
                <a:solidFill>
                  <a:srgbClr val="C00000"/>
                </a:solidFill>
              </a:rPr>
              <a:t>Some basic assumptions:</a:t>
            </a:r>
          </a:p>
        </p:txBody>
      </p:sp>
      <p:sp>
        <p:nvSpPr>
          <p:cNvPr id="3" name="Slide Number Placeholder 2"/>
          <p:cNvSpPr>
            <a:spLocks noGrp="1"/>
          </p:cNvSpPr>
          <p:nvPr>
            <p:ph type="sldNum" sz="quarter" idx="12"/>
          </p:nvPr>
        </p:nvSpPr>
        <p:spPr/>
        <p:txBody>
          <a:bodyPr/>
          <a:lstStyle/>
          <a:p>
            <a:fld id="{7B594020-46A4-4DED-B065-E1701EAF40EB}" type="slidenum">
              <a:rPr lang="en-US" smtClean="0"/>
              <a:pPr/>
              <a:t>23</a:t>
            </a:fld>
            <a:endParaRPr lang="en-US" dirty="0"/>
          </a:p>
        </p:txBody>
      </p:sp>
      <p:sp>
        <p:nvSpPr>
          <p:cNvPr id="5" name="Content Placeholder 4"/>
          <p:cNvSpPr>
            <a:spLocks noGrp="1"/>
          </p:cNvSpPr>
          <p:nvPr>
            <p:ph sz="quarter" idx="1"/>
          </p:nvPr>
        </p:nvSpPr>
        <p:spPr>
          <a:xfrm>
            <a:off x="457200" y="1219200"/>
            <a:ext cx="7772400" cy="5257800"/>
          </a:xfrm>
        </p:spPr>
        <p:txBody>
          <a:bodyPr>
            <a:normAutofit/>
          </a:bodyPr>
          <a:lstStyle/>
          <a:p>
            <a:pPr lvl="0">
              <a:buFont typeface="Arial" pitchFamily="34" charset="0"/>
              <a:buChar char="•"/>
            </a:pPr>
            <a:r>
              <a:rPr lang="en-US" sz="2400" dirty="0" smtClean="0">
                <a:latin typeface="+mj-lt"/>
              </a:rPr>
              <a:t>SA has to take the initiative</a:t>
            </a:r>
          </a:p>
          <a:p>
            <a:pPr lvl="0">
              <a:buFont typeface="Arial" pitchFamily="34" charset="0"/>
              <a:buChar char="•"/>
            </a:pPr>
            <a:r>
              <a:rPr lang="en-US" sz="2400" dirty="0" smtClean="0">
                <a:latin typeface="+mj-lt"/>
              </a:rPr>
              <a:t>The academic mission is preeminent</a:t>
            </a:r>
          </a:p>
          <a:p>
            <a:pPr lvl="0">
              <a:buFont typeface="Arial" pitchFamily="34" charset="0"/>
              <a:buChar char="•"/>
            </a:pPr>
            <a:r>
              <a:rPr lang="en-US" sz="2400" dirty="0" smtClean="0">
                <a:latin typeface="+mj-lt"/>
              </a:rPr>
              <a:t>This is not about achieving the unrealistic goal of  AA/SA parity </a:t>
            </a:r>
          </a:p>
          <a:p>
            <a:pPr lvl="0">
              <a:buFont typeface="Arial" pitchFamily="34" charset="0"/>
              <a:buChar char="•"/>
            </a:pPr>
            <a:r>
              <a:rPr lang="en-US" sz="2400" dirty="0" smtClean="0">
                <a:latin typeface="+mj-lt"/>
              </a:rPr>
              <a:t>The faculty is not the enemy</a:t>
            </a:r>
          </a:p>
          <a:p>
            <a:pPr lvl="0">
              <a:buFont typeface="Arial" pitchFamily="34" charset="0"/>
              <a:buChar char="•"/>
            </a:pPr>
            <a:r>
              <a:rPr lang="en-US" sz="2400" dirty="0" smtClean="0">
                <a:latin typeface="+mj-lt"/>
              </a:rPr>
              <a:t>This is about advancing overall institutional objectives to achieve enhanced student learning and success outcomes (institutional mission statement)</a:t>
            </a:r>
          </a:p>
          <a:p>
            <a:pPr lvl="0">
              <a:buFont typeface="Arial" pitchFamily="34" charset="0"/>
              <a:buChar char="•"/>
            </a:pPr>
            <a:endParaRPr lang="en-US" sz="2400" dirty="0" smtClean="0">
              <a:latin typeface="+mj-lt"/>
            </a:endParaRPr>
          </a:p>
          <a:p>
            <a:pPr lvl="0">
              <a:buFont typeface="Arial" pitchFamily="34" charset="0"/>
              <a:buChar char="•"/>
            </a:pPr>
            <a:endParaRPr lang="en-US" sz="2400" dirty="0" smtClean="0">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594020-46A4-4DED-B065-E1701EAF40EB}" type="slidenum">
              <a:rPr lang="en-US" smtClean="0"/>
              <a:pPr/>
              <a:t>24</a:t>
            </a:fld>
            <a:endParaRPr lang="en-US" dirty="0"/>
          </a:p>
        </p:txBody>
      </p:sp>
      <p:sp>
        <p:nvSpPr>
          <p:cNvPr id="4" name="Content Placeholder 3"/>
          <p:cNvSpPr>
            <a:spLocks noGrp="1"/>
          </p:cNvSpPr>
          <p:nvPr>
            <p:ph sz="quarter" idx="1"/>
          </p:nvPr>
        </p:nvSpPr>
        <p:spPr>
          <a:xfrm>
            <a:off x="533400" y="1447800"/>
            <a:ext cx="7543800" cy="4114801"/>
          </a:xfrm>
        </p:spPr>
        <p:txBody>
          <a:bodyPr>
            <a:normAutofit/>
          </a:bodyPr>
          <a:lstStyle/>
          <a:p>
            <a:pPr lvl="0">
              <a:buFont typeface="Arial" pitchFamily="34" charset="0"/>
              <a:buChar char="•"/>
            </a:pPr>
            <a:r>
              <a:rPr lang="en-US" sz="2400" dirty="0" smtClean="0">
                <a:latin typeface="+mj-lt"/>
              </a:rPr>
              <a:t>SA work is changing from historic “out of sight  out of mind” to one now that is of much higher priority to senior collegiate leaders because they already recognize the importance of SA contributions. This is good news, bad news story. Means that your work has more visibility to academics, and could even mean they might want to absorb certain SA functions into AA. </a:t>
            </a:r>
          </a:p>
          <a:p>
            <a:pPr lvl="0">
              <a:buFont typeface="Arial" pitchFamily="34" charset="0"/>
              <a:buChar char="•"/>
            </a:pPr>
            <a:endParaRPr lang="en-US" sz="2400" dirty="0" smtClean="0">
              <a:latin typeface="+mj-lt"/>
            </a:endParaRPr>
          </a:p>
          <a:p>
            <a:pPr>
              <a:buFont typeface="Arial" pitchFamily="34" charset="0"/>
              <a:buChar char="•"/>
            </a:pPr>
            <a:endParaRPr lang="en-US" sz="2400" dirty="0">
              <a:latin typeface="+mj-lt"/>
            </a:endParaRPr>
          </a:p>
        </p:txBody>
      </p:sp>
      <p:sp>
        <p:nvSpPr>
          <p:cNvPr id="7" name="Title 1"/>
          <p:cNvSpPr txBox="1">
            <a:spLocks/>
          </p:cNvSpPr>
          <p:nvPr/>
        </p:nvSpPr>
        <p:spPr>
          <a:xfrm>
            <a:off x="457200" y="228600"/>
            <a:ext cx="8534400" cy="914400"/>
          </a:xfrm>
          <a:prstGeom prst="rect">
            <a:avLst/>
          </a:prstGeom>
          <a:noFill/>
          <a:ln>
            <a:noFill/>
          </a:ln>
          <a:effectLst>
            <a:innerShdw blurRad="114300">
              <a:schemeClr val="tx1"/>
            </a:innerShdw>
          </a:effectLst>
          <a:scene3d>
            <a:camera prst="orthographicFront"/>
            <a:lightRig rig="threePt" dir="t"/>
          </a:scene3d>
          <a:sp3d>
            <a:bevelT w="12700" h="50800" prst="softRound"/>
          </a:sp3d>
        </p:spPr>
        <p:txBody>
          <a:bodyPr vert="horz" lIns="182880" tIns="182880" rIns="182880" bIns="18288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C00000"/>
                </a:solidFill>
                <a:effectLst/>
                <a:uLnTx/>
                <a:uFillTx/>
                <a:latin typeface="+mj-lt"/>
                <a:ea typeface="+mj-ea"/>
                <a:cs typeface="+mj-cs"/>
              </a:rPr>
              <a:t>Some basic assumptions: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594020-46A4-4DED-B065-E1701EAF40EB}" type="slidenum">
              <a:rPr lang="en-US" smtClean="0"/>
              <a:pPr/>
              <a:t>25</a:t>
            </a:fld>
            <a:endParaRPr lang="en-US" dirty="0"/>
          </a:p>
        </p:txBody>
      </p:sp>
      <p:sp>
        <p:nvSpPr>
          <p:cNvPr id="5" name="Content Placeholder 4"/>
          <p:cNvSpPr>
            <a:spLocks noGrp="1"/>
          </p:cNvSpPr>
          <p:nvPr>
            <p:ph sz="quarter" idx="2"/>
          </p:nvPr>
        </p:nvSpPr>
        <p:spPr>
          <a:xfrm>
            <a:off x="457200" y="1371600"/>
            <a:ext cx="7862047" cy="4114801"/>
          </a:xfrm>
        </p:spPr>
        <p:txBody>
          <a:bodyPr>
            <a:normAutofit/>
          </a:bodyPr>
          <a:lstStyle/>
          <a:p>
            <a:pPr>
              <a:buFont typeface="Arial" pitchFamily="34" charset="0"/>
              <a:buChar char="•"/>
            </a:pPr>
            <a:r>
              <a:rPr lang="en-US" sz="2400" dirty="0" smtClean="0">
                <a:latin typeface="+mj-lt"/>
              </a:rPr>
              <a:t>Because of resources squeeze assessment of outcomes and then sharing results is more important than ever. In terms of results, what matters most is what you did to improve educational outcomes as a result of the assessments you conducted. </a:t>
            </a:r>
          </a:p>
          <a:p>
            <a:pPr>
              <a:buFont typeface="Arial" pitchFamily="34" charset="0"/>
              <a:buChar char="•"/>
            </a:pPr>
            <a:endParaRPr lang="en-US" sz="2400" dirty="0">
              <a:latin typeface="+mj-lt"/>
            </a:endParaRPr>
          </a:p>
        </p:txBody>
      </p:sp>
      <p:sp>
        <p:nvSpPr>
          <p:cNvPr id="7" name="Title 1"/>
          <p:cNvSpPr txBox="1">
            <a:spLocks/>
          </p:cNvSpPr>
          <p:nvPr/>
        </p:nvSpPr>
        <p:spPr>
          <a:xfrm>
            <a:off x="457200" y="228600"/>
            <a:ext cx="8534400" cy="914400"/>
          </a:xfrm>
          <a:prstGeom prst="rect">
            <a:avLst/>
          </a:prstGeom>
          <a:noFill/>
          <a:ln>
            <a:noFill/>
          </a:ln>
          <a:effectLst>
            <a:innerShdw blurRad="114300">
              <a:schemeClr val="tx1"/>
            </a:innerShdw>
          </a:effectLst>
          <a:scene3d>
            <a:camera prst="orthographicFront"/>
            <a:lightRig rig="threePt" dir="t"/>
          </a:scene3d>
          <a:sp3d>
            <a:bevelT w="12700" h="50800" prst="softRound"/>
          </a:sp3d>
        </p:spPr>
        <p:txBody>
          <a:bodyPr vert="horz" lIns="182880" tIns="182880" rIns="182880" bIns="18288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C00000"/>
                </a:solidFill>
                <a:effectLst/>
                <a:uLnTx/>
                <a:uFillTx/>
                <a:latin typeface="+mj-lt"/>
                <a:ea typeface="+mj-ea"/>
                <a:cs typeface="+mj-cs"/>
              </a:rPr>
              <a:t>Some basic assumptions: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534400" cy="914400"/>
          </a:xfrm>
        </p:spPr>
        <p:txBody>
          <a:bodyPr>
            <a:normAutofit/>
          </a:bodyPr>
          <a:lstStyle/>
          <a:p>
            <a:r>
              <a:rPr lang="en-US" dirty="0" smtClean="0">
                <a:solidFill>
                  <a:srgbClr val="C00000"/>
                </a:solidFill>
              </a:rPr>
              <a:t>Some basic assumptions:</a:t>
            </a:r>
          </a:p>
        </p:txBody>
      </p:sp>
      <p:sp>
        <p:nvSpPr>
          <p:cNvPr id="3" name="Slide Number Placeholder 2"/>
          <p:cNvSpPr>
            <a:spLocks noGrp="1"/>
          </p:cNvSpPr>
          <p:nvPr>
            <p:ph type="sldNum" sz="quarter" idx="12"/>
          </p:nvPr>
        </p:nvSpPr>
        <p:spPr/>
        <p:txBody>
          <a:bodyPr/>
          <a:lstStyle/>
          <a:p>
            <a:fld id="{7B594020-46A4-4DED-B065-E1701EAF40EB}" type="slidenum">
              <a:rPr lang="en-US" smtClean="0"/>
              <a:pPr/>
              <a:t>26</a:t>
            </a:fld>
            <a:endParaRPr lang="en-US" dirty="0"/>
          </a:p>
        </p:txBody>
      </p:sp>
      <p:sp>
        <p:nvSpPr>
          <p:cNvPr id="6" name="Content Placeholder 5"/>
          <p:cNvSpPr>
            <a:spLocks noGrp="1"/>
          </p:cNvSpPr>
          <p:nvPr>
            <p:ph sz="quarter" idx="2"/>
          </p:nvPr>
        </p:nvSpPr>
        <p:spPr>
          <a:xfrm>
            <a:off x="457200" y="1447800"/>
            <a:ext cx="7467600" cy="4114801"/>
          </a:xfrm>
        </p:spPr>
        <p:txBody>
          <a:bodyPr>
            <a:normAutofit/>
          </a:bodyPr>
          <a:lstStyle/>
          <a:p>
            <a:pPr lvl="0">
              <a:buFont typeface="Arial" pitchFamily="34" charset="0"/>
              <a:buChar char="•"/>
            </a:pPr>
            <a:r>
              <a:rPr lang="en-US" sz="2400" dirty="0" smtClean="0">
                <a:latin typeface="+mj-lt"/>
              </a:rPr>
              <a:t>Key question is how does your unit(s), your work individually, support student learning?</a:t>
            </a:r>
          </a:p>
          <a:p>
            <a:pPr>
              <a:buFont typeface="Arial" pitchFamily="34" charset="0"/>
              <a:buChar char="•"/>
            </a:pPr>
            <a:r>
              <a:rPr lang="en-US" sz="2400" dirty="0" smtClean="0"/>
              <a:t>And from a societal perspective, this is all about achieving social justice</a:t>
            </a:r>
          </a:p>
          <a:p>
            <a:pPr lvl="0">
              <a:buFont typeface="Arial" pitchFamily="34" charset="0"/>
              <a:buChar char="•"/>
            </a:pPr>
            <a:endParaRPr lang="en-US" sz="2400" dirty="0" smtClean="0">
              <a:latin typeface="+mj-lt"/>
            </a:endParaRPr>
          </a:p>
          <a:p>
            <a:pPr>
              <a:buFont typeface="Arial" pitchFamily="34" charset="0"/>
              <a:buChar char="•"/>
            </a:pPr>
            <a:endParaRPr lang="en-US" sz="2400" dirty="0">
              <a:latin typeface="+mj-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3962400" y="304800"/>
            <a:ext cx="4876800" cy="5943600"/>
          </a:xfrm>
        </p:spPr>
        <p:txBody>
          <a:bodyPr anchor="ctr">
            <a:normAutofit/>
          </a:bodyPr>
          <a:lstStyle/>
          <a:p>
            <a:r>
              <a:rPr lang="en-US" sz="2800" dirty="0" smtClean="0"/>
              <a:t>History of SA profession and demographics of campus administrative leadership are converging to the advantage of SA; more and more there are senior campus leaders who themselves actually experienced delivery of and benefitted from SA contributions when they were undergraduates.</a:t>
            </a:r>
            <a:endParaRPr lang="en-US" sz="2800" dirty="0"/>
          </a:p>
        </p:txBody>
      </p:sp>
      <p:sp>
        <p:nvSpPr>
          <p:cNvPr id="3" name="Slide Number Placeholder 2"/>
          <p:cNvSpPr>
            <a:spLocks noGrp="1"/>
          </p:cNvSpPr>
          <p:nvPr>
            <p:ph type="sldNum" sz="quarter" idx="12"/>
          </p:nvPr>
        </p:nvSpPr>
        <p:spPr/>
        <p:txBody>
          <a:bodyPr/>
          <a:lstStyle/>
          <a:p>
            <a:fld id="{7B594020-46A4-4DED-B065-E1701EAF40EB}" type="slidenum">
              <a:rPr lang="en-US" smtClean="0"/>
              <a:pPr/>
              <a:t>27</a:t>
            </a:fld>
            <a:endParaRPr lang="en-US" dirty="0"/>
          </a:p>
        </p:txBody>
      </p:sp>
      <p:pic>
        <p:nvPicPr>
          <p:cNvPr id="7" name="Picture 6" descr="80s students.jpg"/>
          <p:cNvPicPr>
            <a:picLocks noChangeAspect="1"/>
          </p:cNvPicPr>
          <p:nvPr/>
        </p:nvPicPr>
        <p:blipFill>
          <a:blip r:embed="rId2" cstate="print"/>
          <a:srcRect l="13457"/>
          <a:stretch>
            <a:fillRect/>
          </a:stretch>
        </p:blipFill>
        <p:spPr>
          <a:xfrm>
            <a:off x="0" y="1905000"/>
            <a:ext cx="3747018" cy="283159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74380" cy="1143000"/>
          </a:xfrm>
        </p:spPr>
        <p:txBody>
          <a:bodyPr/>
          <a:lstStyle/>
          <a:p>
            <a:r>
              <a:rPr lang="en-US" dirty="0" smtClean="0">
                <a:solidFill>
                  <a:srgbClr val="C00000"/>
                </a:solidFill>
              </a:rPr>
              <a:t>Three basic areas for productive focus: </a:t>
            </a:r>
            <a:endParaRPr lang="en-US" dirty="0">
              <a:solidFill>
                <a:srgbClr val="C00000"/>
              </a:solidFill>
            </a:endParaRPr>
          </a:p>
        </p:txBody>
      </p:sp>
      <p:sp>
        <p:nvSpPr>
          <p:cNvPr id="3" name="Slide Number Placeholder 2"/>
          <p:cNvSpPr>
            <a:spLocks noGrp="1"/>
          </p:cNvSpPr>
          <p:nvPr>
            <p:ph type="sldNum" sz="quarter" idx="12"/>
          </p:nvPr>
        </p:nvSpPr>
        <p:spPr/>
        <p:txBody>
          <a:bodyPr/>
          <a:lstStyle/>
          <a:p>
            <a:fld id="{7B594020-46A4-4DED-B065-E1701EAF40EB}" type="slidenum">
              <a:rPr lang="en-US" smtClean="0"/>
              <a:pPr/>
              <a:t>28</a:t>
            </a:fld>
            <a:endParaRPr lang="en-US" dirty="0"/>
          </a:p>
        </p:txBody>
      </p:sp>
      <p:sp>
        <p:nvSpPr>
          <p:cNvPr id="4" name="Content Placeholder 3"/>
          <p:cNvSpPr>
            <a:spLocks noGrp="1"/>
          </p:cNvSpPr>
          <p:nvPr>
            <p:ph sz="quarter" idx="1"/>
          </p:nvPr>
        </p:nvSpPr>
        <p:spPr>
          <a:xfrm>
            <a:off x="457200" y="1295400"/>
            <a:ext cx="8229600" cy="4937760"/>
          </a:xfrm>
        </p:spPr>
        <p:txBody>
          <a:bodyPr>
            <a:normAutofit/>
          </a:bodyPr>
          <a:lstStyle/>
          <a:p>
            <a:pPr>
              <a:buFont typeface="Arial" pitchFamily="34" charset="0"/>
              <a:buChar char="•"/>
            </a:pPr>
            <a:r>
              <a:rPr lang="en-US" sz="2400" dirty="0" smtClean="0">
                <a:latin typeface="+mj-lt"/>
              </a:rPr>
              <a:t>What can better be done at the College level?</a:t>
            </a:r>
          </a:p>
          <a:p>
            <a:pPr>
              <a:buFont typeface="Arial" pitchFamily="34" charset="0"/>
              <a:buChar char="•"/>
            </a:pPr>
            <a:endParaRPr lang="en-US" sz="2400" dirty="0" smtClean="0">
              <a:latin typeface="+mj-lt"/>
            </a:endParaRPr>
          </a:p>
          <a:p>
            <a:pPr>
              <a:buFont typeface="Arial" pitchFamily="34" charset="0"/>
              <a:buChar char="•"/>
            </a:pPr>
            <a:r>
              <a:rPr lang="en-US" sz="2400" dirty="0" smtClean="0">
                <a:latin typeface="+mj-lt"/>
              </a:rPr>
              <a:t>What can be done at the unit level?</a:t>
            </a:r>
          </a:p>
          <a:p>
            <a:pPr>
              <a:buFont typeface="Arial" pitchFamily="34" charset="0"/>
              <a:buChar char="•"/>
            </a:pPr>
            <a:endParaRPr lang="en-US" sz="2400" dirty="0" smtClean="0">
              <a:latin typeface="+mj-lt"/>
            </a:endParaRPr>
          </a:p>
          <a:p>
            <a:pPr marL="0">
              <a:buNone/>
            </a:pPr>
            <a:r>
              <a:rPr lang="en-US" sz="2400" dirty="0" smtClean="0">
                <a:latin typeface="+mj-lt"/>
              </a:rPr>
              <a:t>E.g. You have orientation at the College level. What about the unit level?  </a:t>
            </a:r>
          </a:p>
          <a:p>
            <a:pPr marL="0">
              <a:buFont typeface="Arial" pitchFamily="34" charset="0"/>
              <a:buChar char="•"/>
            </a:pPr>
            <a:r>
              <a:rPr lang="en-US" sz="2400" dirty="0" smtClean="0">
                <a:latin typeface="+mj-lt"/>
              </a:rPr>
              <a:t>The individual level</a:t>
            </a:r>
            <a:endParaRPr lang="en-US" sz="2400" dirty="0">
              <a:latin typeface="+mj-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381000"/>
          </a:xfrm>
        </p:spPr>
        <p:txBody>
          <a:bodyPr anchor="ctr">
            <a:normAutofit fontScale="90000"/>
          </a:bodyPr>
          <a:lstStyle/>
          <a:p>
            <a:r>
              <a:rPr lang="en-US" dirty="0" smtClean="0">
                <a:solidFill>
                  <a:srgbClr val="C00000"/>
                </a:solidFill>
              </a:rPr>
              <a:t>Key undergraduate student transitions,</a:t>
            </a:r>
            <a:r>
              <a:rPr lang="en-US" sz="2700" dirty="0" smtClean="0">
                <a:solidFill>
                  <a:srgbClr val="C00000"/>
                </a:solidFill>
              </a:rPr>
              <a:t> </a:t>
            </a:r>
            <a:br>
              <a:rPr lang="en-US" sz="2700" dirty="0" smtClean="0">
                <a:solidFill>
                  <a:srgbClr val="C00000"/>
                </a:solidFill>
              </a:rPr>
            </a:br>
            <a:r>
              <a:rPr lang="en-US" sz="2700" dirty="0" smtClean="0">
                <a:solidFill>
                  <a:srgbClr val="C00000"/>
                </a:solidFill>
              </a:rPr>
              <a:t>represent best possible areas for AA/SA partnerships:</a:t>
            </a:r>
            <a:r>
              <a:rPr lang="en-US" dirty="0" smtClean="0">
                <a:solidFill>
                  <a:srgbClr val="C00000"/>
                </a:solidFill>
              </a:rPr>
              <a:t/>
            </a:r>
            <a:br>
              <a:rPr lang="en-US" dirty="0" smtClean="0">
                <a:solidFill>
                  <a:srgbClr val="C00000"/>
                </a:solidFill>
              </a:rPr>
            </a:br>
            <a:endParaRPr lang="en-US" dirty="0">
              <a:solidFill>
                <a:srgbClr val="C00000"/>
              </a:solidFill>
            </a:endParaRPr>
          </a:p>
        </p:txBody>
      </p:sp>
      <p:sp>
        <p:nvSpPr>
          <p:cNvPr id="3" name="Slide Number Placeholder 2"/>
          <p:cNvSpPr>
            <a:spLocks noGrp="1"/>
          </p:cNvSpPr>
          <p:nvPr>
            <p:ph type="sldNum" sz="quarter" idx="12"/>
          </p:nvPr>
        </p:nvSpPr>
        <p:spPr/>
        <p:txBody>
          <a:bodyPr/>
          <a:lstStyle/>
          <a:p>
            <a:fld id="{7B594020-46A4-4DED-B065-E1701EAF40EB}" type="slidenum">
              <a:rPr lang="en-US" smtClean="0"/>
              <a:pPr/>
              <a:t>29</a:t>
            </a:fld>
            <a:endParaRPr lang="en-US" dirty="0"/>
          </a:p>
        </p:txBody>
      </p:sp>
      <p:sp>
        <p:nvSpPr>
          <p:cNvPr id="5" name="Content Placeholder 4"/>
          <p:cNvSpPr>
            <a:spLocks noGrp="1"/>
          </p:cNvSpPr>
          <p:nvPr>
            <p:ph sz="quarter" idx="1"/>
          </p:nvPr>
        </p:nvSpPr>
        <p:spPr>
          <a:xfrm>
            <a:off x="457200" y="1447800"/>
            <a:ext cx="8229600" cy="4709160"/>
          </a:xfrm>
        </p:spPr>
        <p:txBody>
          <a:bodyPr>
            <a:noAutofit/>
          </a:bodyPr>
          <a:lstStyle/>
          <a:p>
            <a:pPr>
              <a:buFont typeface="Arial" pitchFamily="34" charset="0"/>
              <a:buChar char="•"/>
            </a:pPr>
            <a:r>
              <a:rPr lang="en-US" sz="2400" dirty="0" smtClean="0">
                <a:latin typeface="+mj-lt"/>
              </a:rPr>
              <a:t>the developmental pre matriculation experience</a:t>
            </a:r>
          </a:p>
          <a:p>
            <a:pPr>
              <a:buFont typeface="Arial" pitchFamily="34" charset="0"/>
              <a:buChar char="•"/>
            </a:pPr>
            <a:r>
              <a:rPr lang="en-US" sz="2400" dirty="0" smtClean="0">
                <a:latin typeface="+mj-lt"/>
              </a:rPr>
              <a:t>the first-year experience</a:t>
            </a:r>
            <a:r>
              <a:rPr lang="en-US" sz="2400" dirty="0" smtClean="0">
                <a:solidFill>
                  <a:srgbClr val="C00000"/>
                </a:solidFill>
                <a:latin typeface="+mj-lt"/>
              </a:rPr>
              <a:t>*</a:t>
            </a:r>
          </a:p>
          <a:p>
            <a:pPr>
              <a:buFont typeface="Arial" pitchFamily="34" charset="0"/>
              <a:buChar char="•"/>
            </a:pPr>
            <a:r>
              <a:rPr lang="en-US" sz="2400" dirty="0" smtClean="0">
                <a:latin typeface="+mj-lt"/>
              </a:rPr>
              <a:t>the transfer experience</a:t>
            </a:r>
          </a:p>
          <a:p>
            <a:pPr>
              <a:buFont typeface="Arial" pitchFamily="34" charset="0"/>
              <a:buChar char="•"/>
            </a:pPr>
            <a:r>
              <a:rPr lang="en-US" sz="2400" dirty="0" smtClean="0">
                <a:latin typeface="+mj-lt"/>
              </a:rPr>
              <a:t>the sophomore year experience</a:t>
            </a:r>
            <a:r>
              <a:rPr lang="en-US" sz="2400" dirty="0" smtClean="0">
                <a:solidFill>
                  <a:srgbClr val="C00000"/>
                </a:solidFill>
                <a:latin typeface="+mj-lt"/>
              </a:rPr>
              <a:t>*</a:t>
            </a:r>
          </a:p>
          <a:p>
            <a:pPr>
              <a:buNone/>
            </a:pPr>
            <a:endParaRPr lang="en-US" sz="2400" dirty="0" smtClean="0">
              <a:solidFill>
                <a:srgbClr val="C00000"/>
              </a:solidFill>
              <a:latin typeface="+mj-lt"/>
            </a:endParaRPr>
          </a:p>
          <a:p>
            <a:pPr>
              <a:buNone/>
            </a:pPr>
            <a:endParaRPr lang="en-US" sz="2400" dirty="0" smtClean="0">
              <a:solidFill>
                <a:srgbClr val="C00000"/>
              </a:solidFill>
              <a:latin typeface="+mj-lt"/>
            </a:endParaRPr>
          </a:p>
          <a:p>
            <a:pPr>
              <a:buNone/>
            </a:pPr>
            <a:r>
              <a:rPr lang="en-US" sz="2400" dirty="0" smtClean="0">
                <a:solidFill>
                  <a:srgbClr val="C00000"/>
                </a:solidFill>
                <a:latin typeface="+mj-lt"/>
              </a:rPr>
              <a:t>*</a:t>
            </a:r>
            <a:r>
              <a:rPr lang="en-US" sz="2400" dirty="0" smtClean="0">
                <a:latin typeface="+mj-lt"/>
              </a:rPr>
              <a:t>see sources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3276600"/>
            <a:ext cx="7168179" cy="1152524"/>
          </a:xfrm>
        </p:spPr>
        <p:txBody>
          <a:bodyPr>
            <a:normAutofit/>
          </a:bodyPr>
          <a:lstStyle/>
          <a:p>
            <a:r>
              <a:rPr lang="en-US" sz="3600" b="0" dirty="0" smtClean="0">
                <a:solidFill>
                  <a:srgbClr val="C00000"/>
                </a:solidFill>
              </a:rPr>
              <a:t>An</a:t>
            </a:r>
            <a:r>
              <a:rPr lang="en-US" sz="3600" dirty="0" smtClean="0">
                <a:solidFill>
                  <a:srgbClr val="C00000"/>
                </a:solidFill>
              </a:rPr>
              <a:t> </a:t>
            </a:r>
            <a:r>
              <a:rPr lang="en-US" sz="3600" b="0" dirty="0" smtClean="0">
                <a:solidFill>
                  <a:srgbClr val="C00000"/>
                </a:solidFill>
              </a:rPr>
              <a:t>opening</a:t>
            </a:r>
            <a:r>
              <a:rPr lang="en-US" sz="3600" dirty="0" smtClean="0">
                <a:solidFill>
                  <a:srgbClr val="C00000"/>
                </a:solidFill>
              </a:rPr>
              <a:t> </a:t>
            </a:r>
            <a:r>
              <a:rPr lang="en-US" sz="3600" b="0" dirty="0" smtClean="0">
                <a:solidFill>
                  <a:srgbClr val="C00000"/>
                </a:solidFill>
              </a:rPr>
              <a:t>confessional!</a:t>
            </a:r>
            <a:r>
              <a:rPr lang="en-US" dirty="0" smtClean="0">
                <a:solidFill>
                  <a:srgbClr val="C00000"/>
                </a:solidFill>
              </a:rPr>
              <a:t>	</a:t>
            </a:r>
            <a:endParaRPr lang="en-US" dirty="0">
              <a:solidFill>
                <a:srgbClr val="C00000"/>
              </a:solidFill>
            </a:endParaRPr>
          </a:p>
        </p:txBody>
      </p:sp>
      <p:sp>
        <p:nvSpPr>
          <p:cNvPr id="6" name="Text Placeholder 5"/>
          <p:cNvSpPr>
            <a:spLocks noGrp="1"/>
          </p:cNvSpPr>
          <p:nvPr>
            <p:ph type="body" idx="1"/>
          </p:nvPr>
        </p:nvSpPr>
        <p:spPr>
          <a:xfrm>
            <a:off x="1219200" y="4495800"/>
            <a:ext cx="6177580" cy="1371600"/>
          </a:xfrm>
        </p:spPr>
        <p:txBody>
          <a:bodyPr>
            <a:noAutofit/>
          </a:bodyPr>
          <a:lstStyle/>
          <a:p>
            <a:r>
              <a:rPr lang="en-US" sz="2400" dirty="0" smtClean="0">
                <a:solidFill>
                  <a:schemeClr val="tx1"/>
                </a:solidFill>
              </a:rPr>
              <a:t>John Gardner was not a successful beginning college student.</a:t>
            </a:r>
            <a:endParaRPr lang="en-US" sz="2400" dirty="0">
              <a:solidFill>
                <a:schemeClr val="tx1"/>
              </a:solidFill>
            </a:endParaRPr>
          </a:p>
        </p:txBody>
      </p:sp>
      <p:pic>
        <p:nvPicPr>
          <p:cNvPr id="10" name="Picture Placeholder 9" descr="John Gardner.jpg"/>
          <p:cNvPicPr>
            <a:picLocks noGrp="1" noChangeAspect="1"/>
          </p:cNvPicPr>
          <p:nvPr>
            <p:ph type="pic" idx="4294967295"/>
          </p:nvPr>
        </p:nvPicPr>
        <p:blipFill>
          <a:blip r:embed="rId2" cstate="print"/>
          <a:srcRect l="6472" t="409" r="6472" b="7805"/>
          <a:stretch>
            <a:fillRect/>
          </a:stretch>
        </p:blipFill>
        <p:spPr>
          <a:xfrm>
            <a:off x="1371600" y="1107118"/>
            <a:ext cx="1828800" cy="2398082"/>
          </a:xfrm>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457200"/>
            <a:ext cx="4953000" cy="5562600"/>
          </a:xfrm>
        </p:spPr>
        <p:txBody>
          <a:bodyPr anchor="ctr"/>
          <a:lstStyle/>
          <a:p>
            <a:r>
              <a:rPr lang="en-US" sz="3200" dirty="0" smtClean="0"/>
              <a:t>And within the focus on the first year are the most extensive and rich targets of opportunity </a:t>
            </a:r>
            <a:br>
              <a:rPr lang="en-US" sz="3200" dirty="0" smtClean="0"/>
            </a:br>
            <a:r>
              <a:rPr lang="en-US" sz="3200" dirty="0" smtClean="0"/>
              <a:t>for partnerships </a:t>
            </a:r>
            <a:br>
              <a:rPr lang="en-US" sz="3200" dirty="0" smtClean="0"/>
            </a:br>
            <a:r>
              <a:rPr lang="en-US" dirty="0" smtClean="0"/>
              <a:t/>
            </a:r>
            <a:br>
              <a:rPr lang="en-US" dirty="0" smtClean="0"/>
            </a:br>
            <a:r>
              <a:rPr lang="en-US" sz="2400" dirty="0" smtClean="0"/>
              <a:t>(please use the following as </a:t>
            </a:r>
            <a:br>
              <a:rPr lang="en-US" sz="2400" dirty="0" smtClean="0"/>
            </a:br>
            <a:r>
              <a:rPr lang="en-US" sz="2400" dirty="0" smtClean="0"/>
              <a:t>a checklist)</a:t>
            </a:r>
            <a:endParaRPr lang="en-US" sz="2400" dirty="0"/>
          </a:p>
        </p:txBody>
      </p:sp>
      <p:sp>
        <p:nvSpPr>
          <p:cNvPr id="3" name="Slide Number Placeholder 2"/>
          <p:cNvSpPr>
            <a:spLocks noGrp="1"/>
          </p:cNvSpPr>
          <p:nvPr>
            <p:ph type="sldNum" sz="quarter" idx="12"/>
          </p:nvPr>
        </p:nvSpPr>
        <p:spPr/>
        <p:txBody>
          <a:bodyPr/>
          <a:lstStyle/>
          <a:p>
            <a:fld id="{7B594020-46A4-4DED-B065-E1701EAF40EB}" type="slidenum">
              <a:rPr lang="en-US" smtClean="0"/>
              <a:pPr/>
              <a:t>30</a:t>
            </a:fld>
            <a:endParaRPr lang="en-US" dirty="0"/>
          </a:p>
        </p:txBody>
      </p:sp>
      <p:pic>
        <p:nvPicPr>
          <p:cNvPr id="5" name="Picture 4" descr="iStock_000006103831Medium[1].jpg"/>
          <p:cNvPicPr>
            <a:picLocks noChangeAspect="1"/>
          </p:cNvPicPr>
          <p:nvPr/>
        </p:nvPicPr>
        <p:blipFill>
          <a:blip r:embed="rId2" cstate="print"/>
          <a:srcRect l="5769" r="3846"/>
          <a:stretch>
            <a:fillRect/>
          </a:stretch>
        </p:blipFill>
        <p:spPr>
          <a:xfrm>
            <a:off x="0" y="1371600"/>
            <a:ext cx="3581400" cy="3959541"/>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1980" cy="1143000"/>
          </a:xfrm>
        </p:spPr>
        <p:txBody>
          <a:bodyPr/>
          <a:lstStyle/>
          <a:p>
            <a:r>
              <a:rPr lang="en-US" dirty="0" smtClean="0">
                <a:solidFill>
                  <a:srgbClr val="C00000"/>
                </a:solidFill>
              </a:rPr>
              <a:t>Opportunity for Partnerships </a:t>
            </a:r>
            <a:endParaRPr lang="en-US" dirty="0">
              <a:solidFill>
                <a:srgbClr val="C00000"/>
              </a:solidFill>
            </a:endParaRPr>
          </a:p>
        </p:txBody>
      </p:sp>
      <p:sp>
        <p:nvSpPr>
          <p:cNvPr id="3" name="Slide Number Placeholder 2"/>
          <p:cNvSpPr>
            <a:spLocks noGrp="1"/>
          </p:cNvSpPr>
          <p:nvPr>
            <p:ph type="sldNum" sz="quarter" idx="12"/>
          </p:nvPr>
        </p:nvSpPr>
        <p:spPr/>
        <p:txBody>
          <a:bodyPr/>
          <a:lstStyle/>
          <a:p>
            <a:fld id="{7B594020-46A4-4DED-B065-E1701EAF40EB}" type="slidenum">
              <a:rPr lang="en-US" smtClean="0"/>
              <a:pPr/>
              <a:t>31</a:t>
            </a:fld>
            <a:endParaRPr lang="en-US" dirty="0"/>
          </a:p>
        </p:txBody>
      </p:sp>
      <p:sp>
        <p:nvSpPr>
          <p:cNvPr id="5" name="Content Placeholder 4"/>
          <p:cNvSpPr>
            <a:spLocks noGrp="1"/>
          </p:cNvSpPr>
          <p:nvPr>
            <p:ph sz="quarter" idx="1"/>
          </p:nvPr>
        </p:nvSpPr>
        <p:spPr>
          <a:xfrm>
            <a:off x="457200" y="1219200"/>
            <a:ext cx="8229600" cy="5257800"/>
          </a:xfrm>
        </p:spPr>
        <p:txBody>
          <a:bodyPr>
            <a:normAutofit fontScale="85000" lnSpcReduction="20000"/>
          </a:bodyPr>
          <a:lstStyle/>
          <a:p>
            <a:pPr>
              <a:lnSpc>
                <a:spcPct val="150000"/>
              </a:lnSpc>
              <a:buFont typeface="Arial" pitchFamily="34" charset="0"/>
              <a:buChar char="•"/>
            </a:pPr>
            <a:r>
              <a:rPr lang="en-US" sz="2400" dirty="0" smtClean="0">
                <a:latin typeface="+mj-lt"/>
              </a:rPr>
              <a:t>first-year seminars</a:t>
            </a:r>
          </a:p>
          <a:p>
            <a:pPr>
              <a:lnSpc>
                <a:spcPct val="150000"/>
              </a:lnSpc>
              <a:buFont typeface="Arial" pitchFamily="34" charset="0"/>
              <a:buChar char="•"/>
            </a:pPr>
            <a:r>
              <a:rPr lang="en-US" sz="2400" dirty="0" smtClean="0">
                <a:latin typeface="+mj-lt"/>
              </a:rPr>
              <a:t>learning communities</a:t>
            </a:r>
          </a:p>
          <a:p>
            <a:pPr>
              <a:lnSpc>
                <a:spcPct val="150000"/>
              </a:lnSpc>
              <a:buFont typeface="Arial" pitchFamily="34" charset="0"/>
              <a:buChar char="•"/>
            </a:pPr>
            <a:r>
              <a:rPr lang="en-US" sz="2400" dirty="0" smtClean="0">
                <a:latin typeface="+mj-lt"/>
              </a:rPr>
              <a:t>Supplemental Instruction and academic support</a:t>
            </a:r>
          </a:p>
          <a:p>
            <a:pPr>
              <a:lnSpc>
                <a:spcPct val="150000"/>
              </a:lnSpc>
              <a:buFont typeface="Arial" pitchFamily="34" charset="0"/>
              <a:buChar char="•"/>
            </a:pPr>
            <a:r>
              <a:rPr lang="en-US" sz="2400" dirty="0" smtClean="0">
                <a:latin typeface="+mj-lt"/>
              </a:rPr>
              <a:t>special administrative units </a:t>
            </a:r>
            <a:br>
              <a:rPr lang="en-US" sz="2400" dirty="0" smtClean="0">
                <a:latin typeface="+mj-lt"/>
              </a:rPr>
            </a:br>
            <a:r>
              <a:rPr lang="en-US" sz="2400" dirty="0" smtClean="0">
                <a:latin typeface="+mj-lt"/>
              </a:rPr>
              <a:t>(e.g. University/General Colleges – Why are these lacking in </a:t>
            </a:r>
            <a:br>
              <a:rPr lang="en-US" sz="2400" dirty="0" smtClean="0">
                <a:latin typeface="+mj-lt"/>
              </a:rPr>
            </a:br>
            <a:r>
              <a:rPr lang="en-US" sz="2400" dirty="0" smtClean="0">
                <a:latin typeface="+mj-lt"/>
              </a:rPr>
              <a:t>two-year colleges?)</a:t>
            </a:r>
          </a:p>
          <a:p>
            <a:pPr>
              <a:lnSpc>
                <a:spcPct val="150000"/>
              </a:lnSpc>
              <a:buFont typeface="Arial" pitchFamily="34" charset="0"/>
              <a:buChar char="•"/>
            </a:pPr>
            <a:r>
              <a:rPr lang="en-US" sz="2400" dirty="0" smtClean="0">
                <a:latin typeface="+mj-lt"/>
              </a:rPr>
              <a:t>orientation</a:t>
            </a:r>
          </a:p>
          <a:p>
            <a:pPr>
              <a:lnSpc>
                <a:spcPct val="150000"/>
              </a:lnSpc>
              <a:buFont typeface="Arial" pitchFamily="34" charset="0"/>
              <a:buChar char="•"/>
            </a:pPr>
            <a:r>
              <a:rPr lang="en-US" sz="2400" dirty="0" smtClean="0">
                <a:latin typeface="+mj-lt"/>
              </a:rPr>
              <a:t>academic advising</a:t>
            </a:r>
          </a:p>
          <a:p>
            <a:pPr>
              <a:lnSpc>
                <a:spcPct val="150000"/>
              </a:lnSpc>
              <a:buFont typeface="Arial" pitchFamily="34" charset="0"/>
              <a:buChar char="•"/>
            </a:pPr>
            <a:r>
              <a:rPr lang="en-US" sz="2400" dirty="0" smtClean="0">
                <a:latin typeface="+mj-lt"/>
              </a:rPr>
              <a:t>career planning linkages to academic advising</a:t>
            </a:r>
          </a:p>
          <a:p>
            <a:pPr>
              <a:lnSpc>
                <a:spcPct val="150000"/>
              </a:lnSpc>
              <a:buFont typeface="Arial" pitchFamily="34" charset="0"/>
              <a:buChar char="•"/>
            </a:pPr>
            <a:endParaRPr lang="en-US" sz="2400" dirty="0" smtClean="0">
              <a:latin typeface="+mj-lt"/>
            </a:endParaRPr>
          </a:p>
          <a:p>
            <a:pPr>
              <a:lnSpc>
                <a:spcPct val="150000"/>
              </a:lnSpc>
              <a:buFont typeface="Arial" pitchFamily="34" charset="0"/>
              <a:buChar char="•"/>
            </a:pPr>
            <a:endParaRPr lang="en-US" sz="2400" dirty="0">
              <a:latin typeface="+mj-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594020-46A4-4DED-B065-E1701EAF40EB}" type="slidenum">
              <a:rPr lang="en-US" smtClean="0"/>
              <a:pPr/>
              <a:t>32</a:t>
            </a:fld>
            <a:endParaRPr lang="en-US" dirty="0"/>
          </a:p>
        </p:txBody>
      </p:sp>
      <p:sp>
        <p:nvSpPr>
          <p:cNvPr id="6" name="Content Placeholder 5"/>
          <p:cNvSpPr>
            <a:spLocks noGrp="1"/>
          </p:cNvSpPr>
          <p:nvPr>
            <p:ph sz="quarter" idx="2"/>
          </p:nvPr>
        </p:nvSpPr>
        <p:spPr>
          <a:xfrm>
            <a:off x="609600" y="1216152"/>
            <a:ext cx="8305800" cy="5108448"/>
          </a:xfrm>
        </p:spPr>
        <p:txBody>
          <a:bodyPr>
            <a:normAutofit/>
          </a:bodyPr>
          <a:lstStyle/>
          <a:p>
            <a:pPr>
              <a:lnSpc>
                <a:spcPct val="160000"/>
              </a:lnSpc>
              <a:buFont typeface="Arial" pitchFamily="34" charset="0"/>
              <a:buChar char="•"/>
            </a:pPr>
            <a:r>
              <a:rPr lang="en-US" sz="2400" dirty="0" smtClean="0">
                <a:latin typeface="+mj-lt"/>
              </a:rPr>
              <a:t>peer leaders</a:t>
            </a:r>
          </a:p>
          <a:p>
            <a:pPr>
              <a:lnSpc>
                <a:spcPct val="160000"/>
              </a:lnSpc>
              <a:buFont typeface="Arial" pitchFamily="34" charset="0"/>
              <a:buChar char="•"/>
            </a:pPr>
            <a:r>
              <a:rPr lang="en-US" sz="2400" dirty="0" smtClean="0">
                <a:latin typeface="+mj-lt"/>
              </a:rPr>
              <a:t>service learning</a:t>
            </a:r>
          </a:p>
          <a:p>
            <a:pPr>
              <a:lnSpc>
                <a:spcPct val="160000"/>
              </a:lnSpc>
              <a:buFont typeface="Arial" pitchFamily="34" charset="0"/>
              <a:buChar char="•"/>
            </a:pPr>
            <a:r>
              <a:rPr lang="en-US" sz="2400" dirty="0" smtClean="0">
                <a:latin typeface="+mj-lt"/>
              </a:rPr>
              <a:t>early alert</a:t>
            </a:r>
          </a:p>
          <a:p>
            <a:pPr>
              <a:lnSpc>
                <a:spcPct val="160000"/>
              </a:lnSpc>
              <a:buFont typeface="Arial" pitchFamily="34" charset="0"/>
              <a:buChar char="•"/>
            </a:pPr>
            <a:r>
              <a:rPr lang="en-US" sz="2400" dirty="0" smtClean="0">
                <a:latin typeface="+mj-lt"/>
              </a:rPr>
              <a:t>summer bridge</a:t>
            </a:r>
          </a:p>
          <a:p>
            <a:pPr>
              <a:lnSpc>
                <a:spcPct val="160000"/>
              </a:lnSpc>
              <a:buFont typeface="Arial" pitchFamily="34" charset="0"/>
              <a:buChar char="•"/>
            </a:pPr>
            <a:r>
              <a:rPr lang="en-US" sz="2400" dirty="0" smtClean="0">
                <a:latin typeface="+mj-lt"/>
              </a:rPr>
              <a:t>developmental education programs/courses</a:t>
            </a:r>
          </a:p>
          <a:p>
            <a:pPr>
              <a:lnSpc>
                <a:spcPct val="160000"/>
              </a:lnSpc>
              <a:buFont typeface="Arial" pitchFamily="34" charset="0"/>
              <a:buChar char="•"/>
            </a:pPr>
            <a:endParaRPr lang="en-US" sz="2400" dirty="0">
              <a:latin typeface="+mj-lt"/>
            </a:endParaRPr>
          </a:p>
        </p:txBody>
      </p:sp>
      <p:sp>
        <p:nvSpPr>
          <p:cNvPr id="7" name="Title 1"/>
          <p:cNvSpPr>
            <a:spLocks noGrp="1"/>
          </p:cNvSpPr>
          <p:nvPr>
            <p:ph type="title"/>
          </p:nvPr>
        </p:nvSpPr>
        <p:spPr>
          <a:xfrm>
            <a:off x="457200" y="274638"/>
            <a:ext cx="8221980" cy="1143000"/>
          </a:xfrm>
        </p:spPr>
        <p:txBody>
          <a:bodyPr/>
          <a:lstStyle/>
          <a:p>
            <a:r>
              <a:rPr lang="en-US" dirty="0" smtClean="0">
                <a:solidFill>
                  <a:srgbClr val="C00000"/>
                </a:solidFill>
              </a:rPr>
              <a:t>Opportunity for Partnerships </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594020-46A4-4DED-B065-E1701EAF40EB}" type="slidenum">
              <a:rPr lang="en-US" smtClean="0"/>
              <a:pPr/>
              <a:t>33</a:t>
            </a:fld>
            <a:endParaRPr lang="en-US" dirty="0"/>
          </a:p>
        </p:txBody>
      </p:sp>
      <p:sp>
        <p:nvSpPr>
          <p:cNvPr id="5" name="Content Placeholder 4"/>
          <p:cNvSpPr>
            <a:spLocks noGrp="1"/>
          </p:cNvSpPr>
          <p:nvPr>
            <p:ph sz="quarter" idx="1"/>
          </p:nvPr>
        </p:nvSpPr>
        <p:spPr>
          <a:xfrm>
            <a:off x="457200" y="1219200"/>
            <a:ext cx="8153400" cy="4937760"/>
          </a:xfrm>
        </p:spPr>
        <p:txBody>
          <a:bodyPr>
            <a:normAutofit/>
          </a:bodyPr>
          <a:lstStyle/>
          <a:p>
            <a:pPr>
              <a:lnSpc>
                <a:spcPct val="150000"/>
              </a:lnSpc>
              <a:buFont typeface="Arial" pitchFamily="34" charset="0"/>
              <a:buChar char="•"/>
            </a:pPr>
            <a:r>
              <a:rPr lang="en-US" sz="2400" dirty="0" smtClean="0">
                <a:latin typeface="+mj-lt"/>
              </a:rPr>
              <a:t>high failure rate courses</a:t>
            </a:r>
            <a:endParaRPr lang="en-US" sz="1000" dirty="0" smtClean="0">
              <a:latin typeface="+mj-lt"/>
            </a:endParaRPr>
          </a:p>
          <a:p>
            <a:pPr>
              <a:lnSpc>
                <a:spcPct val="150000"/>
              </a:lnSpc>
              <a:buFont typeface="Arial" pitchFamily="34" charset="0"/>
              <a:buChar char="•"/>
            </a:pPr>
            <a:r>
              <a:rPr lang="en-US" sz="2400" dirty="0" smtClean="0">
                <a:latin typeface="+mj-lt"/>
              </a:rPr>
              <a:t>STEM focus, especially on math failure rates</a:t>
            </a:r>
          </a:p>
          <a:p>
            <a:pPr>
              <a:lnSpc>
                <a:spcPct val="150000"/>
              </a:lnSpc>
              <a:buFont typeface="Arial" pitchFamily="34" charset="0"/>
              <a:buChar char="•"/>
            </a:pPr>
            <a:r>
              <a:rPr lang="en-US" sz="2400" dirty="0" smtClean="0">
                <a:latin typeface="+mj-lt"/>
              </a:rPr>
              <a:t>financial aid counseling/advising, financial literacy</a:t>
            </a:r>
          </a:p>
          <a:p>
            <a:pPr>
              <a:lnSpc>
                <a:spcPct val="150000"/>
              </a:lnSpc>
              <a:buFont typeface="Arial" pitchFamily="34" charset="0"/>
              <a:buChar char="•"/>
            </a:pPr>
            <a:r>
              <a:rPr lang="en-US" sz="2400" dirty="0" smtClean="0">
                <a:latin typeface="+mj-lt"/>
              </a:rPr>
              <a:t>internship opportunities</a:t>
            </a:r>
            <a:endParaRPr lang="en-US" sz="2400" dirty="0">
              <a:latin typeface="+mj-lt"/>
            </a:endParaRPr>
          </a:p>
        </p:txBody>
      </p:sp>
      <p:sp>
        <p:nvSpPr>
          <p:cNvPr id="7" name="Title 1"/>
          <p:cNvSpPr>
            <a:spLocks noGrp="1"/>
          </p:cNvSpPr>
          <p:nvPr>
            <p:ph type="title"/>
          </p:nvPr>
        </p:nvSpPr>
        <p:spPr>
          <a:xfrm>
            <a:off x="457200" y="274638"/>
            <a:ext cx="8221980" cy="1143000"/>
          </a:xfrm>
        </p:spPr>
        <p:txBody>
          <a:bodyPr/>
          <a:lstStyle/>
          <a:p>
            <a:r>
              <a:rPr lang="en-US" dirty="0" smtClean="0">
                <a:solidFill>
                  <a:srgbClr val="C00000"/>
                </a:solidFill>
              </a:rPr>
              <a:t>Opportunity for Partnerships </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594020-46A4-4DED-B065-E1701EAF40EB}" type="slidenum">
              <a:rPr lang="en-US" smtClean="0"/>
              <a:pPr/>
              <a:t>34</a:t>
            </a:fld>
            <a:endParaRPr lang="en-US" dirty="0"/>
          </a:p>
        </p:txBody>
      </p:sp>
      <p:sp>
        <p:nvSpPr>
          <p:cNvPr id="4" name="Content Placeholder 3"/>
          <p:cNvSpPr>
            <a:spLocks noGrp="1"/>
          </p:cNvSpPr>
          <p:nvPr>
            <p:ph sz="quarter" idx="1"/>
          </p:nvPr>
        </p:nvSpPr>
        <p:spPr>
          <a:xfrm>
            <a:off x="457200" y="1219200"/>
            <a:ext cx="8458200" cy="5257800"/>
          </a:xfrm>
        </p:spPr>
        <p:txBody>
          <a:bodyPr>
            <a:normAutofit/>
          </a:bodyPr>
          <a:lstStyle/>
          <a:p>
            <a:pPr>
              <a:buFont typeface="Arial" pitchFamily="34" charset="0"/>
              <a:buChar char="•"/>
            </a:pPr>
            <a:r>
              <a:rPr lang="en-US" sz="2400" dirty="0" smtClean="0">
                <a:latin typeface="+mj-lt"/>
              </a:rPr>
              <a:t>increasing faculty-student contact outside the classroom</a:t>
            </a:r>
          </a:p>
          <a:p>
            <a:pPr>
              <a:buFont typeface="Arial" pitchFamily="34" charset="0"/>
              <a:buChar char="•"/>
            </a:pPr>
            <a:r>
              <a:rPr lang="en-US" sz="2400" dirty="0" smtClean="0">
                <a:latin typeface="+mj-lt"/>
              </a:rPr>
              <a:t>student activities</a:t>
            </a:r>
          </a:p>
          <a:p>
            <a:pPr>
              <a:buFont typeface="Arial" pitchFamily="34" charset="0"/>
              <a:buChar char="•"/>
            </a:pPr>
            <a:r>
              <a:rPr lang="en-US" sz="2400" dirty="0" smtClean="0">
                <a:latin typeface="+mj-lt"/>
              </a:rPr>
              <a:t>first year as a focus for assessment</a:t>
            </a:r>
          </a:p>
          <a:p>
            <a:pPr>
              <a:buFont typeface="Arial" pitchFamily="34" charset="0"/>
              <a:buChar char="•"/>
            </a:pPr>
            <a:r>
              <a:rPr lang="en-US" sz="2400" dirty="0" smtClean="0">
                <a:latin typeface="+mj-lt"/>
              </a:rPr>
              <a:t>linking to professional/SACS accreditation efforts</a:t>
            </a:r>
          </a:p>
          <a:p>
            <a:pPr>
              <a:buFont typeface="Arial" pitchFamily="34" charset="0"/>
              <a:buChar char="•"/>
            </a:pPr>
            <a:r>
              <a:rPr lang="en-US" sz="2400" dirty="0" smtClean="0">
                <a:latin typeface="+mj-lt"/>
              </a:rPr>
              <a:t>moving beyond “programs” to developing a comprehensive plan for the first year </a:t>
            </a:r>
            <a:br>
              <a:rPr lang="en-US" sz="2400" dirty="0" smtClean="0">
                <a:latin typeface="+mj-lt"/>
              </a:rPr>
            </a:br>
            <a:r>
              <a:rPr lang="en-US" sz="2400" dirty="0" smtClean="0">
                <a:latin typeface="+mj-lt"/>
              </a:rPr>
              <a:t>(e.g. Foundations of Excellence</a:t>
            </a:r>
            <a:r>
              <a:rPr lang="en-US" sz="2400" baseline="30000" dirty="0" smtClean="0">
                <a:latin typeface="+mj-lt"/>
              </a:rPr>
              <a:t>®</a:t>
            </a:r>
            <a:r>
              <a:rPr lang="en-US" sz="2400" dirty="0" smtClean="0">
                <a:latin typeface="+mj-lt"/>
              </a:rPr>
              <a:t>)</a:t>
            </a:r>
          </a:p>
          <a:p>
            <a:pPr>
              <a:buFont typeface="Arial" pitchFamily="34" charset="0"/>
              <a:buChar char="•"/>
            </a:pPr>
            <a:r>
              <a:rPr lang="en-US" sz="2400" dirty="0" smtClean="0">
                <a:latin typeface="+mj-lt"/>
              </a:rPr>
              <a:t>implementing that plan</a:t>
            </a:r>
          </a:p>
          <a:p>
            <a:pPr>
              <a:buFont typeface="Arial" pitchFamily="34" charset="0"/>
              <a:buChar char="•"/>
            </a:pPr>
            <a:endParaRPr lang="en-US" sz="2400" dirty="0">
              <a:latin typeface="+mj-lt"/>
            </a:endParaRPr>
          </a:p>
        </p:txBody>
      </p:sp>
      <p:sp>
        <p:nvSpPr>
          <p:cNvPr id="6" name="Title 1"/>
          <p:cNvSpPr>
            <a:spLocks noGrp="1"/>
          </p:cNvSpPr>
          <p:nvPr>
            <p:ph type="title"/>
          </p:nvPr>
        </p:nvSpPr>
        <p:spPr>
          <a:xfrm>
            <a:off x="457200" y="274638"/>
            <a:ext cx="8221980" cy="1143000"/>
          </a:xfrm>
        </p:spPr>
        <p:txBody>
          <a:bodyPr/>
          <a:lstStyle/>
          <a:p>
            <a:r>
              <a:rPr lang="en-US" dirty="0" smtClean="0">
                <a:solidFill>
                  <a:srgbClr val="C00000"/>
                </a:solidFill>
              </a:rPr>
              <a:t>Opportunity for Partnerships </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685800"/>
            <a:ext cx="4648200" cy="5334000"/>
          </a:xfrm>
        </p:spPr>
        <p:txBody>
          <a:bodyPr anchor="ctr">
            <a:normAutofit/>
          </a:bodyPr>
          <a:lstStyle/>
          <a:p>
            <a:r>
              <a:rPr lang="en-US" sz="3200" dirty="0" smtClean="0"/>
              <a:t>The following are the most common functional program and service delivery areas that pose optimum opportunities for </a:t>
            </a:r>
            <a:br>
              <a:rPr lang="en-US" sz="3200" dirty="0" smtClean="0"/>
            </a:br>
            <a:r>
              <a:rPr lang="en-US" sz="3200" dirty="0" smtClean="0"/>
              <a:t>AA/SA partnerships:</a:t>
            </a:r>
            <a:endParaRPr lang="en-US" sz="3200" dirty="0"/>
          </a:p>
        </p:txBody>
      </p:sp>
      <p:sp>
        <p:nvSpPr>
          <p:cNvPr id="3" name="Slide Number Placeholder 2"/>
          <p:cNvSpPr>
            <a:spLocks noGrp="1"/>
          </p:cNvSpPr>
          <p:nvPr>
            <p:ph type="sldNum" sz="quarter" idx="12"/>
          </p:nvPr>
        </p:nvSpPr>
        <p:spPr/>
        <p:txBody>
          <a:bodyPr/>
          <a:lstStyle/>
          <a:p>
            <a:fld id="{7B594020-46A4-4DED-B065-E1701EAF40EB}" type="slidenum">
              <a:rPr lang="en-US" smtClean="0"/>
              <a:pPr/>
              <a:t>35</a:t>
            </a:fld>
            <a:endParaRPr lang="en-US" dirty="0"/>
          </a:p>
        </p:txBody>
      </p:sp>
      <p:pic>
        <p:nvPicPr>
          <p:cNvPr id="7" name="Picture 6" descr="MP900406952[1].JPG"/>
          <p:cNvPicPr>
            <a:picLocks noChangeAspect="1"/>
          </p:cNvPicPr>
          <p:nvPr/>
        </p:nvPicPr>
        <p:blipFill>
          <a:blip r:embed="rId2" cstate="print"/>
          <a:stretch>
            <a:fillRect/>
          </a:stretch>
        </p:blipFill>
        <p:spPr>
          <a:xfrm>
            <a:off x="0" y="685800"/>
            <a:ext cx="3582516" cy="5371152"/>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1980" cy="1143000"/>
          </a:xfrm>
        </p:spPr>
        <p:txBody>
          <a:bodyPr/>
          <a:lstStyle/>
          <a:p>
            <a:r>
              <a:rPr lang="en-US" dirty="0" smtClean="0">
                <a:solidFill>
                  <a:srgbClr val="C00000"/>
                </a:solidFill>
              </a:rPr>
              <a:t>Opportunities for AA/SA partnerships</a:t>
            </a:r>
            <a:endParaRPr lang="en-US" b="1" dirty="0">
              <a:solidFill>
                <a:srgbClr val="C00000"/>
              </a:solidFill>
            </a:endParaRPr>
          </a:p>
        </p:txBody>
      </p:sp>
      <p:sp>
        <p:nvSpPr>
          <p:cNvPr id="3" name="Slide Number Placeholder 2"/>
          <p:cNvSpPr>
            <a:spLocks noGrp="1"/>
          </p:cNvSpPr>
          <p:nvPr>
            <p:ph type="sldNum" sz="quarter" idx="12"/>
          </p:nvPr>
        </p:nvSpPr>
        <p:spPr/>
        <p:txBody>
          <a:bodyPr/>
          <a:lstStyle/>
          <a:p>
            <a:fld id="{7B594020-46A4-4DED-B065-E1701EAF40EB}" type="slidenum">
              <a:rPr lang="en-US" smtClean="0"/>
              <a:pPr/>
              <a:t>36</a:t>
            </a:fld>
            <a:endParaRPr lang="en-US" dirty="0"/>
          </a:p>
        </p:txBody>
      </p:sp>
      <p:sp>
        <p:nvSpPr>
          <p:cNvPr id="6" name="Content Placeholder 5"/>
          <p:cNvSpPr>
            <a:spLocks noGrp="1"/>
          </p:cNvSpPr>
          <p:nvPr>
            <p:ph sz="quarter" idx="1"/>
          </p:nvPr>
        </p:nvSpPr>
        <p:spPr>
          <a:xfrm>
            <a:off x="457200" y="1371600"/>
            <a:ext cx="8077200" cy="5105400"/>
          </a:xfrm>
        </p:spPr>
        <p:txBody>
          <a:bodyPr>
            <a:noAutofit/>
          </a:bodyPr>
          <a:lstStyle/>
          <a:p>
            <a:pPr>
              <a:lnSpc>
                <a:spcPct val="150000"/>
              </a:lnSpc>
              <a:buFont typeface="Arial" pitchFamily="34" charset="0"/>
              <a:buChar char="•"/>
            </a:pPr>
            <a:r>
              <a:rPr lang="en-US" sz="2400" dirty="0" smtClean="0">
                <a:latin typeface="+mj-lt"/>
              </a:rPr>
              <a:t>orientation</a:t>
            </a:r>
          </a:p>
          <a:p>
            <a:pPr>
              <a:lnSpc>
                <a:spcPct val="150000"/>
              </a:lnSpc>
              <a:buFont typeface="Arial" pitchFamily="34" charset="0"/>
              <a:buChar char="•"/>
            </a:pPr>
            <a:r>
              <a:rPr lang="en-US" sz="2400" dirty="0" smtClean="0">
                <a:latin typeface="+mj-lt"/>
              </a:rPr>
              <a:t>advising/counseling</a:t>
            </a:r>
          </a:p>
          <a:p>
            <a:pPr>
              <a:lnSpc>
                <a:spcPct val="150000"/>
              </a:lnSpc>
              <a:buFont typeface="Arial" pitchFamily="34" charset="0"/>
              <a:buChar char="•"/>
            </a:pPr>
            <a:r>
              <a:rPr lang="en-US" sz="2400" dirty="0" smtClean="0">
                <a:latin typeface="+mj-lt"/>
              </a:rPr>
              <a:t>first-year seminars</a:t>
            </a:r>
          </a:p>
          <a:p>
            <a:pPr>
              <a:lnSpc>
                <a:spcPct val="150000"/>
              </a:lnSpc>
              <a:buFont typeface="Arial" pitchFamily="34" charset="0"/>
              <a:buChar char="•"/>
            </a:pPr>
            <a:r>
              <a:rPr lang="en-US" sz="2400" dirty="0" smtClean="0">
                <a:latin typeface="+mj-lt"/>
              </a:rPr>
              <a:t>learning communities</a:t>
            </a:r>
          </a:p>
          <a:p>
            <a:pPr>
              <a:lnSpc>
                <a:spcPct val="150000"/>
              </a:lnSpc>
              <a:buFont typeface="Arial" pitchFamily="34" charset="0"/>
              <a:buChar char="•"/>
            </a:pPr>
            <a:r>
              <a:rPr lang="en-US" sz="2400" dirty="0" smtClean="0">
                <a:latin typeface="+mj-lt"/>
              </a:rPr>
              <a:t>service learning</a:t>
            </a:r>
          </a:p>
          <a:p>
            <a:pPr>
              <a:lnSpc>
                <a:spcPct val="150000"/>
              </a:lnSpc>
              <a:buFont typeface="Arial" pitchFamily="34" charset="0"/>
              <a:buChar char="•"/>
            </a:pPr>
            <a:r>
              <a:rPr lang="en-US" sz="2400" dirty="0" smtClean="0">
                <a:latin typeface="+mj-lt"/>
              </a:rPr>
              <a:t>student activities connected to academic majors/units</a:t>
            </a:r>
          </a:p>
          <a:p>
            <a:pPr>
              <a:lnSpc>
                <a:spcPct val="150000"/>
              </a:lnSpc>
              <a:buFont typeface="Arial" pitchFamily="34" charset="0"/>
              <a:buChar char="•"/>
            </a:pPr>
            <a:endParaRPr lang="en-US" sz="2400" dirty="0">
              <a:latin typeface="+mj-lt"/>
            </a:endParaRPr>
          </a:p>
        </p:txBody>
      </p:sp>
      <p:sp>
        <p:nvSpPr>
          <p:cNvPr id="7" name="TextBox 6"/>
          <p:cNvSpPr txBox="1"/>
          <p:nvPr/>
        </p:nvSpPr>
        <p:spPr>
          <a:xfrm>
            <a:off x="5943600" y="1981200"/>
            <a:ext cx="2362200" cy="2308324"/>
          </a:xfrm>
          <a:prstGeom prst="rect">
            <a:avLst/>
          </a:prstGeom>
          <a:noFill/>
          <a:ln>
            <a:solidFill>
              <a:srgbClr val="C00000"/>
            </a:solidFill>
          </a:ln>
        </p:spPr>
        <p:txBody>
          <a:bodyPr wrap="square" rtlCol="0">
            <a:spAutoFit/>
          </a:bodyPr>
          <a:lstStyle/>
          <a:p>
            <a:r>
              <a:rPr lang="en-US" sz="2400" dirty="0" smtClean="0">
                <a:solidFill>
                  <a:srgbClr val="C00000"/>
                </a:solidFill>
                <a:latin typeface="+mj-lt"/>
              </a:rPr>
              <a:t>And I would especially</a:t>
            </a:r>
            <a:r>
              <a:rPr lang="en-US" sz="2400" dirty="0" smtClean="0">
                <a:solidFill>
                  <a:srgbClr val="C00000"/>
                </a:solidFill>
              </a:rPr>
              <a:t> </a:t>
            </a:r>
            <a:r>
              <a:rPr lang="en-US" sz="2400" dirty="0" smtClean="0">
                <a:solidFill>
                  <a:srgbClr val="C00000"/>
                </a:solidFill>
                <a:latin typeface="+mj-lt"/>
              </a:rPr>
              <a:t>like to see added </a:t>
            </a:r>
            <a:br>
              <a:rPr lang="en-US" sz="2400" dirty="0" smtClean="0">
                <a:solidFill>
                  <a:srgbClr val="C00000"/>
                </a:solidFill>
                <a:latin typeface="+mj-lt"/>
              </a:rPr>
            </a:br>
            <a:r>
              <a:rPr lang="en-US" sz="2400" dirty="0" smtClean="0">
                <a:solidFill>
                  <a:srgbClr val="C00000"/>
                </a:solidFill>
                <a:latin typeface="+mj-lt"/>
              </a:rPr>
              <a:t>a focus on high DWFI rate courses</a:t>
            </a:r>
            <a:endParaRPr lang="en-US" sz="2400" dirty="0">
              <a:solidFill>
                <a:srgbClr val="C00000"/>
              </a:solidFill>
              <a:latin typeface="+mj-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762000"/>
            <a:ext cx="5257800" cy="5334000"/>
          </a:xfrm>
        </p:spPr>
        <p:txBody>
          <a:bodyPr anchor="ctr">
            <a:noAutofit/>
          </a:bodyPr>
          <a:lstStyle/>
          <a:p>
            <a:r>
              <a:rPr lang="en-US" sz="3200" dirty="0" smtClean="0"/>
              <a:t>Another possible type of focus is partnerships to address “critical junctures” - particular events or decision points that occur within or throughout one of these transition periods</a:t>
            </a:r>
            <a:endParaRPr lang="en-US" sz="3200" dirty="0"/>
          </a:p>
        </p:txBody>
      </p:sp>
      <p:sp>
        <p:nvSpPr>
          <p:cNvPr id="3" name="Slide Number Placeholder 2"/>
          <p:cNvSpPr>
            <a:spLocks noGrp="1"/>
          </p:cNvSpPr>
          <p:nvPr>
            <p:ph type="sldNum" sz="quarter" idx="12"/>
          </p:nvPr>
        </p:nvSpPr>
        <p:spPr/>
        <p:txBody>
          <a:bodyPr/>
          <a:lstStyle/>
          <a:p>
            <a:fld id="{7B594020-46A4-4DED-B065-E1701EAF40EB}" type="slidenum">
              <a:rPr lang="en-US" smtClean="0"/>
              <a:pPr/>
              <a:t>37</a:t>
            </a:fld>
            <a:endParaRPr lang="en-US" dirty="0"/>
          </a:p>
        </p:txBody>
      </p:sp>
      <p:pic>
        <p:nvPicPr>
          <p:cNvPr id="5" name="Picture 4" descr="MH900442210[1].JPG"/>
          <p:cNvPicPr>
            <a:picLocks noChangeAspect="1"/>
          </p:cNvPicPr>
          <p:nvPr/>
        </p:nvPicPr>
        <p:blipFill>
          <a:blip r:embed="rId2" cstate="print"/>
          <a:srcRect l="4637" t="17231" r="38175" b="28673"/>
          <a:stretch>
            <a:fillRect/>
          </a:stretch>
        </p:blipFill>
        <p:spPr>
          <a:xfrm>
            <a:off x="0" y="1645508"/>
            <a:ext cx="3657600" cy="3459892"/>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1980" cy="1143000"/>
          </a:xfrm>
        </p:spPr>
        <p:txBody>
          <a:bodyPr/>
          <a:lstStyle/>
          <a:p>
            <a:r>
              <a:rPr lang="en-US" dirty="0" smtClean="0">
                <a:solidFill>
                  <a:srgbClr val="C00000"/>
                </a:solidFill>
              </a:rPr>
              <a:t>Regarding Critical Junctures:</a:t>
            </a:r>
            <a:endParaRPr lang="en-US" dirty="0">
              <a:solidFill>
                <a:srgbClr val="C00000"/>
              </a:solidFill>
            </a:endParaRPr>
          </a:p>
        </p:txBody>
      </p:sp>
      <p:sp>
        <p:nvSpPr>
          <p:cNvPr id="3" name="Slide Number Placeholder 2"/>
          <p:cNvSpPr>
            <a:spLocks noGrp="1"/>
          </p:cNvSpPr>
          <p:nvPr>
            <p:ph type="sldNum" sz="quarter" idx="12"/>
          </p:nvPr>
        </p:nvSpPr>
        <p:spPr/>
        <p:txBody>
          <a:bodyPr/>
          <a:lstStyle/>
          <a:p>
            <a:fld id="{7B594020-46A4-4DED-B065-E1701EAF40EB}" type="slidenum">
              <a:rPr lang="en-US" smtClean="0"/>
              <a:pPr/>
              <a:t>38</a:t>
            </a:fld>
            <a:endParaRPr lang="en-US" dirty="0"/>
          </a:p>
        </p:txBody>
      </p:sp>
      <p:sp>
        <p:nvSpPr>
          <p:cNvPr id="4" name="Content Placeholder 3"/>
          <p:cNvSpPr>
            <a:spLocks noGrp="1"/>
          </p:cNvSpPr>
          <p:nvPr>
            <p:ph sz="quarter" idx="1"/>
          </p:nvPr>
        </p:nvSpPr>
        <p:spPr>
          <a:xfrm>
            <a:off x="457200" y="1219200"/>
            <a:ext cx="8382000" cy="5181600"/>
          </a:xfrm>
        </p:spPr>
        <p:txBody>
          <a:bodyPr>
            <a:normAutofit/>
          </a:bodyPr>
          <a:lstStyle/>
          <a:p>
            <a:pPr>
              <a:lnSpc>
                <a:spcPct val="150000"/>
              </a:lnSpc>
              <a:buFont typeface="Arial" pitchFamily="34" charset="0"/>
              <a:buChar char="•"/>
            </a:pPr>
            <a:r>
              <a:rPr lang="en-US" sz="2800" dirty="0" smtClean="0">
                <a:latin typeface="+mj-lt"/>
              </a:rPr>
              <a:t>they may overlap and have an even greater impact</a:t>
            </a:r>
          </a:p>
          <a:p>
            <a:pPr>
              <a:lnSpc>
                <a:spcPct val="150000"/>
              </a:lnSpc>
              <a:buFont typeface="Arial" pitchFamily="34" charset="0"/>
              <a:buChar char="•"/>
            </a:pPr>
            <a:r>
              <a:rPr lang="en-US" sz="2800" dirty="0" smtClean="0">
                <a:latin typeface="+mj-lt"/>
              </a:rPr>
              <a:t>how is your College organized to address these?</a:t>
            </a:r>
          </a:p>
          <a:p>
            <a:pPr>
              <a:lnSpc>
                <a:spcPct val="150000"/>
              </a:lnSpc>
              <a:buFont typeface="Arial" pitchFamily="34" charset="0"/>
              <a:buChar char="•"/>
            </a:pPr>
            <a:r>
              <a:rPr lang="en-US" sz="2800" dirty="0" smtClean="0">
                <a:latin typeface="+mj-lt"/>
              </a:rPr>
              <a:t>for which junctures is support strongest/weakest</a:t>
            </a:r>
          </a:p>
          <a:p>
            <a:pPr>
              <a:lnSpc>
                <a:spcPct val="150000"/>
              </a:lnSpc>
              <a:buFont typeface="Arial" pitchFamily="34" charset="0"/>
              <a:buChar char="•"/>
            </a:pPr>
            <a:r>
              <a:rPr lang="en-US" sz="2800" dirty="0" smtClean="0">
                <a:latin typeface="+mj-lt"/>
              </a:rPr>
              <a:t>in which junctures do you lose the most students?</a:t>
            </a:r>
          </a:p>
          <a:p>
            <a:pPr lvl="0">
              <a:lnSpc>
                <a:spcPct val="150000"/>
              </a:lnSpc>
              <a:buFont typeface="Arial" pitchFamily="34" charset="0"/>
              <a:buChar char="•"/>
            </a:pPr>
            <a:endParaRPr lang="en-US" sz="2800" dirty="0" smtClean="0">
              <a:latin typeface="+mj-lt"/>
            </a:endParaRPr>
          </a:p>
          <a:p>
            <a:pPr lvl="0">
              <a:lnSpc>
                <a:spcPct val="150000"/>
              </a:lnSpc>
              <a:buFont typeface="Arial" pitchFamily="34" charset="0"/>
              <a:buChar char="•"/>
            </a:pPr>
            <a:endParaRPr lang="en-US" sz="2800" dirty="0" smtClean="0">
              <a:latin typeface="+mj-lt"/>
            </a:endParaRPr>
          </a:p>
          <a:p>
            <a:pPr>
              <a:lnSpc>
                <a:spcPct val="150000"/>
              </a:lnSpc>
              <a:buFont typeface="Arial" pitchFamily="34" charset="0"/>
              <a:buChar char="•"/>
            </a:pPr>
            <a:endParaRPr lang="en-US" sz="2800" dirty="0">
              <a:latin typeface="+mj-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1980" cy="1143000"/>
          </a:xfrm>
        </p:spPr>
        <p:txBody>
          <a:bodyPr/>
          <a:lstStyle/>
          <a:p>
            <a:r>
              <a:rPr lang="en-US" dirty="0" smtClean="0">
                <a:solidFill>
                  <a:srgbClr val="C00000"/>
                </a:solidFill>
              </a:rPr>
              <a:t>Critical Junctures: Academic</a:t>
            </a:r>
            <a:endParaRPr lang="en-US" dirty="0">
              <a:solidFill>
                <a:srgbClr val="C00000"/>
              </a:solidFill>
            </a:endParaRPr>
          </a:p>
        </p:txBody>
      </p:sp>
      <p:sp>
        <p:nvSpPr>
          <p:cNvPr id="3" name="Slide Number Placeholder 2"/>
          <p:cNvSpPr>
            <a:spLocks noGrp="1"/>
          </p:cNvSpPr>
          <p:nvPr>
            <p:ph type="sldNum" sz="quarter" idx="12"/>
          </p:nvPr>
        </p:nvSpPr>
        <p:spPr/>
        <p:txBody>
          <a:bodyPr/>
          <a:lstStyle/>
          <a:p>
            <a:fld id="{7B594020-46A4-4DED-B065-E1701EAF40EB}" type="slidenum">
              <a:rPr lang="en-US" smtClean="0"/>
              <a:pPr/>
              <a:t>39</a:t>
            </a:fld>
            <a:endParaRPr lang="en-US" dirty="0"/>
          </a:p>
        </p:txBody>
      </p:sp>
      <p:sp>
        <p:nvSpPr>
          <p:cNvPr id="4" name="Content Placeholder 3"/>
          <p:cNvSpPr>
            <a:spLocks noGrp="1"/>
          </p:cNvSpPr>
          <p:nvPr>
            <p:ph sz="quarter" idx="1"/>
          </p:nvPr>
        </p:nvSpPr>
        <p:spPr>
          <a:xfrm>
            <a:off x="457200" y="1219200"/>
            <a:ext cx="8382000" cy="5181600"/>
          </a:xfrm>
        </p:spPr>
        <p:txBody>
          <a:bodyPr>
            <a:normAutofit fontScale="92500"/>
          </a:bodyPr>
          <a:lstStyle/>
          <a:p>
            <a:pPr lvl="0">
              <a:lnSpc>
                <a:spcPct val="150000"/>
              </a:lnSpc>
              <a:buFont typeface="Arial" pitchFamily="34" charset="0"/>
              <a:buChar char="•"/>
            </a:pPr>
            <a:r>
              <a:rPr lang="en-US" sz="2800" dirty="0" smtClean="0">
                <a:latin typeface="+mj-lt"/>
              </a:rPr>
              <a:t>initial placement exams</a:t>
            </a:r>
          </a:p>
          <a:p>
            <a:pPr lvl="0">
              <a:lnSpc>
                <a:spcPct val="150000"/>
              </a:lnSpc>
              <a:buFont typeface="Arial" pitchFamily="34" charset="0"/>
              <a:buChar char="•"/>
            </a:pPr>
            <a:r>
              <a:rPr lang="en-US" sz="2800" dirty="0" smtClean="0">
                <a:latin typeface="+mj-lt"/>
              </a:rPr>
              <a:t>moving in/out of developmental ed or ESL </a:t>
            </a:r>
          </a:p>
          <a:p>
            <a:pPr lvl="0">
              <a:lnSpc>
                <a:spcPct val="150000"/>
              </a:lnSpc>
              <a:buFont typeface="Arial" pitchFamily="34" charset="0"/>
              <a:buChar char="•"/>
            </a:pPr>
            <a:r>
              <a:rPr lang="en-US" sz="2800" dirty="0" smtClean="0">
                <a:latin typeface="+mj-lt"/>
              </a:rPr>
              <a:t>challenges of gateway courses</a:t>
            </a:r>
          </a:p>
          <a:p>
            <a:pPr lvl="0">
              <a:lnSpc>
                <a:spcPct val="150000"/>
              </a:lnSpc>
              <a:buFont typeface="Arial" pitchFamily="34" charset="0"/>
              <a:buChar char="•"/>
            </a:pPr>
            <a:r>
              <a:rPr lang="en-US" sz="2800" dirty="0" smtClean="0">
                <a:latin typeface="+mj-lt"/>
              </a:rPr>
              <a:t>declaring or changing a major</a:t>
            </a:r>
          </a:p>
          <a:p>
            <a:pPr lvl="0">
              <a:lnSpc>
                <a:spcPct val="150000"/>
              </a:lnSpc>
              <a:buFont typeface="Arial" pitchFamily="34" charset="0"/>
              <a:buChar char="•"/>
            </a:pPr>
            <a:r>
              <a:rPr lang="en-US" sz="2800" dirty="0" smtClean="0">
                <a:latin typeface="+mj-lt"/>
              </a:rPr>
              <a:t>being at second choice institution</a:t>
            </a:r>
          </a:p>
          <a:p>
            <a:pPr>
              <a:lnSpc>
                <a:spcPct val="150000"/>
              </a:lnSpc>
              <a:buFont typeface="Arial" pitchFamily="34" charset="0"/>
              <a:buChar char="•"/>
            </a:pPr>
            <a:r>
              <a:rPr lang="en-US" sz="2800" dirty="0" smtClean="0">
                <a:latin typeface="+mj-lt"/>
              </a:rPr>
              <a:t>being forced to seek alternatives to first choice major</a:t>
            </a:r>
          </a:p>
          <a:p>
            <a:pPr lvl="0">
              <a:lnSpc>
                <a:spcPct val="150000"/>
              </a:lnSpc>
              <a:buFont typeface="Arial" pitchFamily="34" charset="0"/>
              <a:buChar char="•"/>
            </a:pPr>
            <a:endParaRPr lang="en-US" sz="2800" dirty="0" smtClean="0">
              <a:latin typeface="+mj-lt"/>
            </a:endParaRPr>
          </a:p>
          <a:p>
            <a:pPr lvl="0">
              <a:lnSpc>
                <a:spcPct val="150000"/>
              </a:lnSpc>
              <a:buFont typeface="Arial" pitchFamily="34" charset="0"/>
              <a:buChar char="•"/>
            </a:pPr>
            <a:endParaRPr lang="en-US" sz="2800" dirty="0" smtClean="0">
              <a:latin typeface="+mj-lt"/>
            </a:endParaRPr>
          </a:p>
          <a:p>
            <a:pPr>
              <a:lnSpc>
                <a:spcPct val="150000"/>
              </a:lnSpc>
              <a:buFont typeface="Arial" pitchFamily="34" charset="0"/>
              <a:buChar char="•"/>
            </a:pPr>
            <a:endParaRPr lang="en-US" sz="2800" dirty="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5"/>
          <p:cNvSpPr txBox="1">
            <a:spLocks/>
          </p:cNvSpPr>
          <p:nvPr/>
        </p:nvSpPr>
        <p:spPr>
          <a:xfrm>
            <a:off x="1066800" y="228600"/>
            <a:ext cx="6781800" cy="1371600"/>
          </a:xfrm>
          <a:prstGeom prst="rect">
            <a:avLst/>
          </a:prstGeom>
          <a:noFill/>
          <a:ln>
            <a:noFill/>
          </a:ln>
          <a:effectLst>
            <a:innerShdw blurRad="114300">
              <a:schemeClr val="tx1"/>
            </a:innerShdw>
          </a:effectLst>
          <a:scene3d>
            <a:camera prst="orthographicFront"/>
            <a:lightRig rig="threePt" dir="t"/>
          </a:scene3d>
          <a:sp3d>
            <a:bevelT w="12700" h="50800" prst="softRound"/>
          </a:sp3d>
        </p:spPr>
        <p:txBody>
          <a:bodyPr vert="horz" lIns="182880" tIns="182880" rIns="182880" bIns="18288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C00000"/>
                </a:solidFill>
                <a:effectLst/>
                <a:uLnTx/>
                <a:uFillTx/>
                <a:latin typeface="+mj-lt"/>
                <a:ea typeface="+mj-ea"/>
                <a:cs typeface="+mj-cs"/>
              </a:rPr>
              <a:t>These</a:t>
            </a:r>
            <a:r>
              <a:rPr kumimoji="0" lang="en-US" sz="3200" b="0" i="0" u="none" strike="noStrike" kern="1200" cap="none" spc="0" normalizeH="0" noProof="0" dirty="0" smtClean="0">
                <a:ln>
                  <a:noFill/>
                </a:ln>
                <a:solidFill>
                  <a:srgbClr val="C00000"/>
                </a:solidFill>
                <a:effectLst/>
                <a:uLnTx/>
                <a:uFillTx/>
                <a:latin typeface="+mj-lt"/>
                <a:ea typeface="+mj-ea"/>
                <a:cs typeface="+mj-cs"/>
              </a:rPr>
              <a:t> were my first grades:</a:t>
            </a:r>
            <a:endParaRPr kumimoji="0" lang="en-US" sz="3200" b="0" i="0" u="none" strike="noStrike" kern="1200" cap="none" spc="0" normalizeH="0" baseline="0" noProof="0" dirty="0">
              <a:ln>
                <a:noFill/>
              </a:ln>
              <a:solidFill>
                <a:srgbClr val="C00000"/>
              </a:solidFill>
              <a:effectLst/>
              <a:uLnTx/>
              <a:uFillTx/>
              <a:latin typeface="+mj-lt"/>
              <a:ea typeface="+mj-ea"/>
              <a:cs typeface="+mj-cs"/>
            </a:endParaRPr>
          </a:p>
        </p:txBody>
      </p:sp>
      <p:pic>
        <p:nvPicPr>
          <p:cNvPr id="11" name="Picture 2"/>
          <p:cNvPicPr>
            <a:picLocks noGrp="1" noChangeAspect="1" noChangeArrowheads="1"/>
          </p:cNvPicPr>
          <p:nvPr>
            <p:ph sz="quarter" idx="4294967295"/>
          </p:nvPr>
        </p:nvPicPr>
        <p:blipFill>
          <a:blip r:embed="rId2" cstate="print"/>
          <a:srcRect t="2047" b="4094"/>
          <a:stretch>
            <a:fillRect/>
          </a:stretch>
        </p:blipFill>
        <p:spPr bwMode="auto">
          <a:xfrm>
            <a:off x="2743200" y="1752600"/>
            <a:ext cx="3306763" cy="4038600"/>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rot="21172828">
            <a:off x="4102943" y="2698344"/>
            <a:ext cx="649389" cy="2308324"/>
          </a:xfrm>
          <a:prstGeom prst="rect">
            <a:avLst/>
          </a:prstGeom>
          <a:noFill/>
        </p:spPr>
        <p:txBody>
          <a:bodyPr wrap="square" rtlCol="0">
            <a:spAutoFit/>
          </a:bodyPr>
          <a:lstStyle/>
          <a:p>
            <a:r>
              <a:rPr lang="en-US" sz="2400" dirty="0" smtClean="0">
                <a:latin typeface="+mj-lt"/>
              </a:rPr>
              <a:t>F</a:t>
            </a:r>
          </a:p>
          <a:p>
            <a:r>
              <a:rPr lang="en-US" sz="2400" dirty="0" smtClean="0">
                <a:latin typeface="+mj-lt"/>
              </a:rPr>
              <a:t>F</a:t>
            </a:r>
          </a:p>
          <a:p>
            <a:r>
              <a:rPr lang="en-US" sz="2400" dirty="0" smtClean="0">
                <a:latin typeface="+mj-lt"/>
              </a:rPr>
              <a:t>F</a:t>
            </a:r>
          </a:p>
          <a:p>
            <a:r>
              <a:rPr lang="en-US" sz="2400" dirty="0" smtClean="0">
                <a:latin typeface="+mj-lt"/>
              </a:rPr>
              <a:t>D</a:t>
            </a:r>
          </a:p>
          <a:p>
            <a:r>
              <a:rPr lang="en-US" sz="2400" dirty="0" smtClean="0">
                <a:latin typeface="+mj-lt"/>
              </a:rPr>
              <a:t>D</a:t>
            </a:r>
          </a:p>
          <a:p>
            <a:r>
              <a:rPr lang="en-US" sz="2400" dirty="0" smtClean="0">
                <a:latin typeface="+mj-lt"/>
              </a:rPr>
              <a:t>A</a:t>
            </a:r>
            <a:endParaRPr lang="en-US" sz="2400" dirty="0">
              <a:latin typeface="+mj-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1980" cy="1143000"/>
          </a:xfrm>
        </p:spPr>
        <p:txBody>
          <a:bodyPr/>
          <a:lstStyle/>
          <a:p>
            <a:r>
              <a:rPr lang="en-US" dirty="0" smtClean="0">
                <a:solidFill>
                  <a:srgbClr val="C00000"/>
                </a:solidFill>
              </a:rPr>
              <a:t>Critical Junctures: Academic</a:t>
            </a:r>
            <a:endParaRPr lang="en-US" dirty="0">
              <a:solidFill>
                <a:srgbClr val="C00000"/>
              </a:solidFill>
            </a:endParaRPr>
          </a:p>
        </p:txBody>
      </p:sp>
      <p:sp>
        <p:nvSpPr>
          <p:cNvPr id="3" name="Slide Number Placeholder 2"/>
          <p:cNvSpPr>
            <a:spLocks noGrp="1"/>
          </p:cNvSpPr>
          <p:nvPr>
            <p:ph type="sldNum" sz="quarter" idx="12"/>
          </p:nvPr>
        </p:nvSpPr>
        <p:spPr/>
        <p:txBody>
          <a:bodyPr/>
          <a:lstStyle/>
          <a:p>
            <a:fld id="{7B594020-46A4-4DED-B065-E1701EAF40EB}" type="slidenum">
              <a:rPr lang="en-US" smtClean="0"/>
              <a:pPr/>
              <a:t>40</a:t>
            </a:fld>
            <a:endParaRPr lang="en-US" dirty="0"/>
          </a:p>
        </p:txBody>
      </p:sp>
      <p:sp>
        <p:nvSpPr>
          <p:cNvPr id="4" name="Content Placeholder 3"/>
          <p:cNvSpPr>
            <a:spLocks noGrp="1"/>
          </p:cNvSpPr>
          <p:nvPr>
            <p:ph sz="quarter" idx="1"/>
          </p:nvPr>
        </p:nvSpPr>
        <p:spPr>
          <a:xfrm>
            <a:off x="457200" y="1219200"/>
            <a:ext cx="8382000" cy="5181600"/>
          </a:xfrm>
        </p:spPr>
        <p:txBody>
          <a:bodyPr>
            <a:normAutofit/>
          </a:bodyPr>
          <a:lstStyle/>
          <a:p>
            <a:pPr lvl="0">
              <a:lnSpc>
                <a:spcPct val="150000"/>
              </a:lnSpc>
              <a:buFont typeface="Arial" pitchFamily="34" charset="0"/>
              <a:buChar char="•"/>
            </a:pPr>
            <a:r>
              <a:rPr lang="en-US" sz="2800" dirty="0" smtClean="0">
                <a:latin typeface="+mj-lt"/>
              </a:rPr>
              <a:t>moving into or out of academic probation</a:t>
            </a:r>
          </a:p>
          <a:p>
            <a:pPr lvl="0">
              <a:lnSpc>
                <a:spcPct val="150000"/>
              </a:lnSpc>
              <a:buFont typeface="Arial" pitchFamily="34" charset="0"/>
              <a:buChar char="•"/>
            </a:pPr>
            <a:r>
              <a:rPr lang="en-US" sz="2800" dirty="0" smtClean="0">
                <a:latin typeface="+mj-lt"/>
              </a:rPr>
              <a:t>moving from full-time to part-time status (and vice versa)</a:t>
            </a:r>
          </a:p>
          <a:p>
            <a:pPr lvl="0">
              <a:lnSpc>
                <a:spcPct val="150000"/>
              </a:lnSpc>
              <a:buFont typeface="Arial" pitchFamily="34" charset="0"/>
              <a:buChar char="•"/>
            </a:pPr>
            <a:r>
              <a:rPr lang="en-US" sz="2800" dirty="0" smtClean="0">
                <a:latin typeface="+mj-lt"/>
              </a:rPr>
              <a:t>transfer</a:t>
            </a:r>
          </a:p>
          <a:p>
            <a:pPr lvl="0">
              <a:lnSpc>
                <a:spcPct val="150000"/>
              </a:lnSpc>
              <a:buFont typeface="Arial" pitchFamily="34" charset="0"/>
              <a:buChar char="•"/>
            </a:pPr>
            <a:endParaRPr lang="en-US" sz="2800" dirty="0" smtClean="0">
              <a:latin typeface="+mj-lt"/>
            </a:endParaRPr>
          </a:p>
          <a:p>
            <a:pPr>
              <a:lnSpc>
                <a:spcPct val="150000"/>
              </a:lnSpc>
              <a:buFont typeface="Arial" pitchFamily="34" charset="0"/>
              <a:buChar char="•"/>
            </a:pPr>
            <a:endParaRPr lang="en-US" sz="2800" dirty="0">
              <a:latin typeface="+mj-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1980" cy="1143000"/>
          </a:xfrm>
        </p:spPr>
        <p:txBody>
          <a:bodyPr/>
          <a:lstStyle/>
          <a:p>
            <a:r>
              <a:rPr lang="en-US" dirty="0" smtClean="0">
                <a:solidFill>
                  <a:srgbClr val="C00000"/>
                </a:solidFill>
              </a:rPr>
              <a:t>Critical Junctures: Social/ Personal </a:t>
            </a:r>
            <a:endParaRPr lang="en-US" dirty="0">
              <a:solidFill>
                <a:srgbClr val="C00000"/>
              </a:solidFill>
            </a:endParaRPr>
          </a:p>
        </p:txBody>
      </p:sp>
      <p:sp>
        <p:nvSpPr>
          <p:cNvPr id="3" name="Slide Number Placeholder 2"/>
          <p:cNvSpPr>
            <a:spLocks noGrp="1"/>
          </p:cNvSpPr>
          <p:nvPr>
            <p:ph type="sldNum" sz="quarter" idx="12"/>
          </p:nvPr>
        </p:nvSpPr>
        <p:spPr/>
        <p:txBody>
          <a:bodyPr/>
          <a:lstStyle/>
          <a:p>
            <a:fld id="{7B594020-46A4-4DED-B065-E1701EAF40EB}" type="slidenum">
              <a:rPr lang="en-US" smtClean="0"/>
              <a:pPr/>
              <a:t>41</a:t>
            </a:fld>
            <a:endParaRPr lang="en-US" dirty="0"/>
          </a:p>
        </p:txBody>
      </p:sp>
      <p:sp>
        <p:nvSpPr>
          <p:cNvPr id="4" name="Content Placeholder 3"/>
          <p:cNvSpPr>
            <a:spLocks noGrp="1"/>
          </p:cNvSpPr>
          <p:nvPr>
            <p:ph sz="quarter" idx="1"/>
          </p:nvPr>
        </p:nvSpPr>
        <p:spPr>
          <a:xfrm>
            <a:off x="457200" y="1219200"/>
            <a:ext cx="8382000" cy="5181600"/>
          </a:xfrm>
        </p:spPr>
        <p:txBody>
          <a:bodyPr>
            <a:normAutofit/>
          </a:bodyPr>
          <a:lstStyle/>
          <a:p>
            <a:pPr>
              <a:lnSpc>
                <a:spcPct val="150000"/>
              </a:lnSpc>
              <a:buFont typeface="Arial" pitchFamily="34" charset="0"/>
              <a:buChar char="•"/>
            </a:pPr>
            <a:r>
              <a:rPr lang="en-US" sz="2800" dirty="0" smtClean="0">
                <a:latin typeface="+mj-lt"/>
              </a:rPr>
              <a:t>affiliation with campus social groups </a:t>
            </a:r>
            <a:br>
              <a:rPr lang="en-US" sz="2800" dirty="0" smtClean="0">
                <a:latin typeface="+mj-lt"/>
              </a:rPr>
            </a:br>
            <a:r>
              <a:rPr lang="en-US" sz="2800" dirty="0" smtClean="0">
                <a:latin typeface="+mj-lt"/>
              </a:rPr>
              <a:t>(acceptance or rejection)</a:t>
            </a:r>
          </a:p>
          <a:p>
            <a:pPr>
              <a:lnSpc>
                <a:spcPct val="150000"/>
              </a:lnSpc>
              <a:buFont typeface="Arial" pitchFamily="34" charset="0"/>
              <a:buChar char="•"/>
            </a:pPr>
            <a:r>
              <a:rPr lang="en-US" sz="2800" dirty="0" smtClean="0">
                <a:latin typeface="+mj-lt"/>
              </a:rPr>
              <a:t>elimination from athletic team</a:t>
            </a:r>
          </a:p>
          <a:p>
            <a:pPr>
              <a:lnSpc>
                <a:spcPct val="150000"/>
              </a:lnSpc>
              <a:buFont typeface="Arial" pitchFamily="34" charset="0"/>
              <a:buChar char="•"/>
            </a:pPr>
            <a:r>
              <a:rPr lang="en-US" sz="2800" dirty="0" smtClean="0">
                <a:latin typeface="+mj-lt"/>
              </a:rPr>
              <a:t>coming out</a:t>
            </a:r>
          </a:p>
          <a:p>
            <a:pPr>
              <a:lnSpc>
                <a:spcPct val="150000"/>
              </a:lnSpc>
              <a:buFont typeface="Arial" pitchFamily="34" charset="0"/>
              <a:buChar char="•"/>
            </a:pPr>
            <a:r>
              <a:rPr lang="en-US" sz="2800" dirty="0" smtClean="0">
                <a:latin typeface="+mj-lt"/>
              </a:rPr>
              <a:t>romantic breakup</a:t>
            </a:r>
          </a:p>
          <a:p>
            <a:pPr lvl="0">
              <a:lnSpc>
                <a:spcPct val="150000"/>
              </a:lnSpc>
              <a:buFont typeface="Arial" pitchFamily="34" charset="0"/>
              <a:buChar char="•"/>
            </a:pPr>
            <a:endParaRPr lang="en-US" sz="2800" dirty="0" smtClean="0">
              <a:latin typeface="+mj-lt"/>
            </a:endParaRPr>
          </a:p>
          <a:p>
            <a:pPr lvl="0">
              <a:lnSpc>
                <a:spcPct val="150000"/>
              </a:lnSpc>
              <a:buFont typeface="Arial" pitchFamily="34" charset="0"/>
              <a:buChar char="•"/>
            </a:pPr>
            <a:endParaRPr lang="en-US" sz="2800" dirty="0" smtClean="0">
              <a:latin typeface="+mj-lt"/>
            </a:endParaRPr>
          </a:p>
          <a:p>
            <a:pPr>
              <a:lnSpc>
                <a:spcPct val="150000"/>
              </a:lnSpc>
              <a:buFont typeface="Arial" pitchFamily="34" charset="0"/>
              <a:buChar char="•"/>
            </a:pPr>
            <a:endParaRPr lang="en-US" sz="2800" dirty="0">
              <a:latin typeface="+mj-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1980" cy="1143000"/>
          </a:xfrm>
        </p:spPr>
        <p:txBody>
          <a:bodyPr/>
          <a:lstStyle/>
          <a:p>
            <a:r>
              <a:rPr lang="en-US" dirty="0" smtClean="0">
                <a:solidFill>
                  <a:srgbClr val="C00000"/>
                </a:solidFill>
              </a:rPr>
              <a:t>Critical Junctures: Social/ Personal </a:t>
            </a:r>
            <a:endParaRPr lang="en-US" dirty="0">
              <a:solidFill>
                <a:srgbClr val="C00000"/>
              </a:solidFill>
            </a:endParaRPr>
          </a:p>
        </p:txBody>
      </p:sp>
      <p:sp>
        <p:nvSpPr>
          <p:cNvPr id="3" name="Slide Number Placeholder 2"/>
          <p:cNvSpPr>
            <a:spLocks noGrp="1"/>
          </p:cNvSpPr>
          <p:nvPr>
            <p:ph type="sldNum" sz="quarter" idx="12"/>
          </p:nvPr>
        </p:nvSpPr>
        <p:spPr/>
        <p:txBody>
          <a:bodyPr/>
          <a:lstStyle/>
          <a:p>
            <a:fld id="{7B594020-46A4-4DED-B065-E1701EAF40EB}" type="slidenum">
              <a:rPr lang="en-US" smtClean="0"/>
              <a:pPr/>
              <a:t>42</a:t>
            </a:fld>
            <a:endParaRPr lang="en-US" dirty="0"/>
          </a:p>
        </p:txBody>
      </p:sp>
      <p:sp>
        <p:nvSpPr>
          <p:cNvPr id="4" name="Content Placeholder 3"/>
          <p:cNvSpPr>
            <a:spLocks noGrp="1"/>
          </p:cNvSpPr>
          <p:nvPr>
            <p:ph sz="quarter" idx="1"/>
          </p:nvPr>
        </p:nvSpPr>
        <p:spPr>
          <a:xfrm>
            <a:off x="457200" y="1219200"/>
            <a:ext cx="8382000" cy="5181600"/>
          </a:xfrm>
        </p:spPr>
        <p:txBody>
          <a:bodyPr>
            <a:normAutofit/>
          </a:bodyPr>
          <a:lstStyle/>
          <a:p>
            <a:pPr>
              <a:lnSpc>
                <a:spcPct val="150000"/>
              </a:lnSpc>
              <a:buFont typeface="Arial" pitchFamily="34" charset="0"/>
              <a:buChar char="•"/>
            </a:pPr>
            <a:r>
              <a:rPr lang="en-US" sz="2800" dirty="0" smtClean="0">
                <a:latin typeface="+mj-lt"/>
              </a:rPr>
              <a:t>problems at home: divorce, illness, child care</a:t>
            </a:r>
          </a:p>
          <a:p>
            <a:pPr>
              <a:lnSpc>
                <a:spcPct val="150000"/>
              </a:lnSpc>
              <a:buFont typeface="Arial" pitchFamily="34" charset="0"/>
              <a:buChar char="•"/>
            </a:pPr>
            <a:r>
              <a:rPr lang="en-US" sz="2800" dirty="0" smtClean="0">
                <a:latin typeface="+mj-lt"/>
              </a:rPr>
              <a:t>financial problems (loss of employment or major financial reversals) </a:t>
            </a:r>
          </a:p>
          <a:p>
            <a:pPr>
              <a:lnSpc>
                <a:spcPct val="150000"/>
              </a:lnSpc>
              <a:buFont typeface="Arial" pitchFamily="34" charset="0"/>
              <a:buChar char="•"/>
            </a:pPr>
            <a:r>
              <a:rPr lang="en-US" sz="2800" dirty="0" smtClean="0">
                <a:latin typeface="+mj-lt"/>
              </a:rPr>
              <a:t>losing/gaining scholarships/financial aid</a:t>
            </a:r>
          </a:p>
          <a:p>
            <a:pPr>
              <a:lnSpc>
                <a:spcPct val="150000"/>
              </a:lnSpc>
              <a:buFont typeface="Arial" pitchFamily="34" charset="0"/>
              <a:buChar char="•"/>
            </a:pPr>
            <a:r>
              <a:rPr lang="en-US" sz="2800" dirty="0" smtClean="0">
                <a:latin typeface="+mj-lt"/>
              </a:rPr>
              <a:t>moving from dependent to independent tax status</a:t>
            </a:r>
          </a:p>
          <a:p>
            <a:pPr lvl="0">
              <a:lnSpc>
                <a:spcPct val="150000"/>
              </a:lnSpc>
              <a:buFont typeface="Arial" pitchFamily="34" charset="0"/>
              <a:buChar char="•"/>
            </a:pPr>
            <a:endParaRPr lang="en-US" sz="2800" dirty="0" smtClean="0">
              <a:latin typeface="+mj-lt"/>
            </a:endParaRPr>
          </a:p>
          <a:p>
            <a:pPr lvl="0">
              <a:lnSpc>
                <a:spcPct val="150000"/>
              </a:lnSpc>
              <a:buFont typeface="Arial" pitchFamily="34" charset="0"/>
              <a:buChar char="•"/>
            </a:pPr>
            <a:endParaRPr lang="en-US" sz="2800" dirty="0" smtClean="0">
              <a:latin typeface="+mj-lt"/>
            </a:endParaRPr>
          </a:p>
          <a:p>
            <a:pPr>
              <a:lnSpc>
                <a:spcPct val="150000"/>
              </a:lnSpc>
              <a:buFont typeface="Arial" pitchFamily="34" charset="0"/>
              <a:buChar char="•"/>
            </a:pPr>
            <a:endParaRPr lang="en-US" sz="2800" dirty="0">
              <a:latin typeface="+mj-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105400"/>
            <a:ext cx="9144000" cy="1752600"/>
          </a:xfrm>
          <a:solidFill>
            <a:schemeClr val="bg2">
              <a:alpha val="80000"/>
            </a:schemeClr>
          </a:solidFill>
        </p:spPr>
        <p:txBody>
          <a:bodyPr anchor="ctr">
            <a:normAutofit/>
          </a:bodyPr>
          <a:lstStyle/>
          <a:p>
            <a:pPr algn="ctr"/>
            <a:r>
              <a:rPr lang="en-US" sz="2800" dirty="0" smtClean="0">
                <a:solidFill>
                  <a:schemeClr val="tx1"/>
                </a:solidFill>
              </a:rPr>
              <a:t>Increasing institutional responsibility </a:t>
            </a:r>
            <a:br>
              <a:rPr lang="en-US" sz="2800" dirty="0" smtClean="0">
                <a:solidFill>
                  <a:schemeClr val="tx1"/>
                </a:solidFill>
              </a:rPr>
            </a:br>
            <a:r>
              <a:rPr lang="en-US" sz="2800" dirty="0" smtClean="0">
                <a:solidFill>
                  <a:schemeClr val="tx1"/>
                </a:solidFill>
              </a:rPr>
              <a:t>for student learning:</a:t>
            </a:r>
            <a:br>
              <a:rPr lang="en-US" sz="2800" dirty="0" smtClean="0">
                <a:solidFill>
                  <a:schemeClr val="tx1"/>
                </a:solidFill>
              </a:rPr>
            </a:br>
            <a:r>
              <a:rPr lang="en-US" sz="2800" dirty="0" smtClean="0">
                <a:solidFill>
                  <a:schemeClr val="tx1"/>
                </a:solidFill>
              </a:rPr>
              <a:t>Who is responsible for student learning: us/them?</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45780" cy="1143000"/>
          </a:xfrm>
        </p:spPr>
        <p:txBody>
          <a:bodyPr>
            <a:noAutofit/>
          </a:bodyPr>
          <a:lstStyle/>
          <a:p>
            <a:r>
              <a:rPr lang="en-US" dirty="0" smtClean="0">
                <a:solidFill>
                  <a:srgbClr val="C00000"/>
                </a:solidFill>
              </a:rPr>
              <a:t>Policies that might promote greater </a:t>
            </a:r>
            <a:br>
              <a:rPr lang="en-US" dirty="0" smtClean="0">
                <a:solidFill>
                  <a:srgbClr val="C00000"/>
                </a:solidFill>
              </a:rPr>
            </a:br>
            <a:r>
              <a:rPr lang="en-US" dirty="0" smtClean="0">
                <a:solidFill>
                  <a:srgbClr val="C00000"/>
                </a:solidFill>
              </a:rPr>
              <a:t>student success:</a:t>
            </a:r>
            <a:endParaRPr lang="en-US" dirty="0">
              <a:solidFill>
                <a:srgbClr val="C00000"/>
              </a:solidFill>
            </a:endParaRPr>
          </a:p>
        </p:txBody>
      </p:sp>
      <p:sp>
        <p:nvSpPr>
          <p:cNvPr id="3" name="Slide Number Placeholder 2"/>
          <p:cNvSpPr>
            <a:spLocks noGrp="1"/>
          </p:cNvSpPr>
          <p:nvPr>
            <p:ph type="sldNum" sz="quarter" idx="12"/>
          </p:nvPr>
        </p:nvSpPr>
        <p:spPr/>
        <p:txBody>
          <a:bodyPr/>
          <a:lstStyle/>
          <a:p>
            <a:fld id="{7B594020-46A4-4DED-B065-E1701EAF40EB}" type="slidenum">
              <a:rPr lang="en-US" smtClean="0"/>
              <a:pPr/>
              <a:t>44</a:t>
            </a:fld>
            <a:endParaRPr lang="en-US" dirty="0"/>
          </a:p>
        </p:txBody>
      </p:sp>
      <p:sp>
        <p:nvSpPr>
          <p:cNvPr id="4" name="Content Placeholder 3"/>
          <p:cNvSpPr>
            <a:spLocks noGrp="1"/>
          </p:cNvSpPr>
          <p:nvPr>
            <p:ph sz="quarter" idx="1"/>
          </p:nvPr>
        </p:nvSpPr>
        <p:spPr>
          <a:xfrm>
            <a:off x="3276600" y="1219200"/>
            <a:ext cx="5410200" cy="5105400"/>
          </a:xfrm>
        </p:spPr>
        <p:txBody>
          <a:bodyPr anchor="ctr">
            <a:noAutofit/>
          </a:bodyPr>
          <a:lstStyle/>
          <a:p>
            <a:pPr>
              <a:lnSpc>
                <a:spcPct val="150000"/>
              </a:lnSpc>
              <a:buFont typeface="Arial" pitchFamily="34" charset="0"/>
              <a:buChar char="•"/>
            </a:pPr>
            <a:r>
              <a:rPr lang="en-US" sz="2800" dirty="0" smtClean="0">
                <a:latin typeface="+mj-lt"/>
              </a:rPr>
              <a:t>class attendance</a:t>
            </a:r>
          </a:p>
          <a:p>
            <a:pPr>
              <a:lnSpc>
                <a:spcPct val="150000"/>
              </a:lnSpc>
              <a:buFont typeface="Arial" pitchFamily="34" charset="0"/>
              <a:buChar char="•"/>
            </a:pPr>
            <a:r>
              <a:rPr lang="en-US" sz="2800" dirty="0" smtClean="0">
                <a:latin typeface="+mj-lt"/>
              </a:rPr>
              <a:t>course placement</a:t>
            </a:r>
          </a:p>
          <a:p>
            <a:pPr>
              <a:lnSpc>
                <a:spcPct val="150000"/>
              </a:lnSpc>
              <a:buFont typeface="Arial" pitchFamily="34" charset="0"/>
              <a:buChar char="•"/>
            </a:pPr>
            <a:r>
              <a:rPr lang="en-US" sz="2800" dirty="0" smtClean="0">
                <a:latin typeface="+mj-lt"/>
              </a:rPr>
              <a:t>enforcing course prerequisites</a:t>
            </a:r>
          </a:p>
          <a:p>
            <a:pPr>
              <a:lnSpc>
                <a:spcPct val="150000"/>
              </a:lnSpc>
              <a:buFont typeface="Arial" pitchFamily="34" charset="0"/>
              <a:buChar char="•"/>
            </a:pPr>
            <a:r>
              <a:rPr lang="en-US" sz="2800" dirty="0" smtClean="0">
                <a:latin typeface="+mj-lt"/>
              </a:rPr>
              <a:t>mandatory advisement</a:t>
            </a:r>
          </a:p>
          <a:p>
            <a:pPr>
              <a:lnSpc>
                <a:spcPct val="150000"/>
              </a:lnSpc>
              <a:buFont typeface="Arial" pitchFamily="34" charset="0"/>
              <a:buChar char="•"/>
            </a:pPr>
            <a:r>
              <a:rPr lang="en-US" sz="2800" dirty="0" smtClean="0">
                <a:latin typeface="+mj-lt"/>
              </a:rPr>
              <a:t>mandatory orientation</a:t>
            </a:r>
            <a:endParaRPr lang="en-US" sz="2800" dirty="0">
              <a:latin typeface="+mj-lt"/>
            </a:endParaRPr>
          </a:p>
        </p:txBody>
      </p:sp>
      <p:pic>
        <p:nvPicPr>
          <p:cNvPr id="7" name="Picture 6" descr="class study.JPG"/>
          <p:cNvPicPr>
            <a:picLocks noChangeAspect="1"/>
          </p:cNvPicPr>
          <p:nvPr/>
        </p:nvPicPr>
        <p:blipFill>
          <a:blip r:embed="rId2" cstate="print"/>
          <a:stretch>
            <a:fillRect/>
          </a:stretch>
        </p:blipFill>
        <p:spPr>
          <a:xfrm>
            <a:off x="0" y="1752600"/>
            <a:ext cx="2971800" cy="1980426"/>
          </a:xfrm>
          <a:prstGeom prst="rect">
            <a:avLst/>
          </a:prstGeom>
        </p:spPr>
      </p:pic>
      <p:pic>
        <p:nvPicPr>
          <p:cNvPr id="8" name="Picture 7" descr="study group.JPG"/>
          <p:cNvPicPr>
            <a:picLocks noChangeAspect="1"/>
          </p:cNvPicPr>
          <p:nvPr/>
        </p:nvPicPr>
        <p:blipFill>
          <a:blip r:embed="rId3" cstate="print"/>
          <a:stretch>
            <a:fillRect/>
          </a:stretch>
        </p:blipFill>
        <p:spPr>
          <a:xfrm>
            <a:off x="0" y="3733800"/>
            <a:ext cx="2971800" cy="198403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594020-46A4-4DED-B065-E1701EAF40EB}" type="slidenum">
              <a:rPr lang="en-US" smtClean="0"/>
              <a:pPr/>
              <a:t>45</a:t>
            </a:fld>
            <a:endParaRPr lang="en-US" dirty="0"/>
          </a:p>
        </p:txBody>
      </p:sp>
      <p:sp>
        <p:nvSpPr>
          <p:cNvPr id="4" name="Content Placeholder 3"/>
          <p:cNvSpPr>
            <a:spLocks noGrp="1"/>
          </p:cNvSpPr>
          <p:nvPr>
            <p:ph sz="quarter" idx="1"/>
          </p:nvPr>
        </p:nvSpPr>
        <p:spPr>
          <a:xfrm>
            <a:off x="533400" y="1524000"/>
            <a:ext cx="8229600" cy="5334000"/>
          </a:xfrm>
        </p:spPr>
        <p:txBody>
          <a:bodyPr>
            <a:normAutofit fontScale="92500" lnSpcReduction="20000"/>
          </a:bodyPr>
          <a:lstStyle/>
          <a:p>
            <a:pPr>
              <a:lnSpc>
                <a:spcPct val="150000"/>
              </a:lnSpc>
              <a:buFont typeface="Arial" pitchFamily="34" charset="0"/>
              <a:buChar char="•"/>
            </a:pPr>
            <a:r>
              <a:rPr lang="en-US" sz="2600" dirty="0" smtClean="0">
                <a:latin typeface="+mj-lt"/>
              </a:rPr>
              <a:t>addressing problems of late application/admission </a:t>
            </a:r>
            <a:br>
              <a:rPr lang="en-US" sz="2600" dirty="0" smtClean="0">
                <a:latin typeface="+mj-lt"/>
              </a:rPr>
            </a:br>
            <a:r>
              <a:rPr lang="en-US" sz="2600" dirty="0" smtClean="0">
                <a:latin typeface="+mj-lt"/>
              </a:rPr>
              <a:t>and class start</a:t>
            </a:r>
          </a:p>
          <a:p>
            <a:pPr>
              <a:lnSpc>
                <a:spcPct val="150000"/>
              </a:lnSpc>
              <a:buFont typeface="Arial" pitchFamily="34" charset="0"/>
              <a:buChar char="•"/>
            </a:pPr>
            <a:r>
              <a:rPr lang="en-US" sz="2600" dirty="0" smtClean="0">
                <a:latin typeface="+mj-lt"/>
              </a:rPr>
              <a:t>mandatory enrollment in first-year seminars</a:t>
            </a:r>
          </a:p>
          <a:p>
            <a:pPr>
              <a:lnSpc>
                <a:spcPct val="150000"/>
              </a:lnSpc>
              <a:buFont typeface="Arial" pitchFamily="34" charset="0"/>
              <a:buChar char="•"/>
            </a:pPr>
            <a:r>
              <a:rPr lang="en-US" sz="2600" dirty="0" smtClean="0">
                <a:latin typeface="+mj-lt"/>
              </a:rPr>
              <a:t>mandatory participation in SI</a:t>
            </a:r>
          </a:p>
          <a:p>
            <a:pPr>
              <a:lnSpc>
                <a:spcPct val="150000"/>
              </a:lnSpc>
              <a:buFont typeface="Arial" pitchFamily="34" charset="0"/>
              <a:buChar char="•"/>
            </a:pPr>
            <a:r>
              <a:rPr lang="en-US" sz="2600" dirty="0" smtClean="0">
                <a:latin typeface="+mj-lt"/>
              </a:rPr>
              <a:t>reexamining our mantra that requirements constitute </a:t>
            </a:r>
            <a:br>
              <a:rPr lang="en-US" sz="2600" dirty="0" smtClean="0">
                <a:latin typeface="+mj-lt"/>
              </a:rPr>
            </a:br>
            <a:r>
              <a:rPr lang="en-US" sz="2600" dirty="0" smtClean="0">
                <a:latin typeface="+mj-lt"/>
              </a:rPr>
              <a:t>a barrier to student success</a:t>
            </a:r>
          </a:p>
          <a:p>
            <a:pPr>
              <a:lnSpc>
                <a:spcPct val="150000"/>
              </a:lnSpc>
              <a:buFont typeface="Arial" pitchFamily="34" charset="0"/>
              <a:buChar char="•"/>
            </a:pPr>
            <a:r>
              <a:rPr lang="en-US" sz="2600" dirty="0" smtClean="0">
                <a:latin typeface="+mj-lt"/>
              </a:rPr>
              <a:t>employment on campus</a:t>
            </a:r>
          </a:p>
          <a:p>
            <a:pPr>
              <a:lnSpc>
                <a:spcPct val="150000"/>
              </a:lnSpc>
              <a:buNone/>
            </a:pPr>
            <a:r>
              <a:rPr lang="en-US" sz="2400" dirty="0" smtClean="0">
                <a:latin typeface="+mj-lt"/>
              </a:rPr>
              <a:t>					     </a:t>
            </a:r>
            <a:r>
              <a:rPr lang="en-US" sz="2800" b="1" dirty="0" smtClean="0">
                <a:solidFill>
                  <a:schemeClr val="bg1"/>
                </a:solidFill>
                <a:latin typeface="+mj-lt"/>
              </a:rPr>
              <a:t>…and so many others!</a:t>
            </a:r>
            <a:endParaRPr lang="en-US" sz="2800" b="1" dirty="0">
              <a:solidFill>
                <a:schemeClr val="bg1"/>
              </a:solidFill>
              <a:latin typeface="+mj-lt"/>
            </a:endParaRPr>
          </a:p>
        </p:txBody>
      </p:sp>
      <p:sp>
        <p:nvSpPr>
          <p:cNvPr id="6" name="Title 1"/>
          <p:cNvSpPr>
            <a:spLocks noGrp="1"/>
          </p:cNvSpPr>
          <p:nvPr>
            <p:ph type="title"/>
          </p:nvPr>
        </p:nvSpPr>
        <p:spPr>
          <a:xfrm>
            <a:off x="457200" y="381000"/>
            <a:ext cx="8229600" cy="990600"/>
          </a:xfrm>
        </p:spPr>
        <p:txBody>
          <a:bodyPr>
            <a:noAutofit/>
          </a:bodyPr>
          <a:lstStyle/>
          <a:p>
            <a:r>
              <a:rPr lang="en-US" dirty="0" smtClean="0">
                <a:solidFill>
                  <a:srgbClr val="C00000"/>
                </a:solidFill>
              </a:rPr>
              <a:t>Policies that might promote greater </a:t>
            </a:r>
            <a:br>
              <a:rPr lang="en-US" dirty="0" smtClean="0">
                <a:solidFill>
                  <a:srgbClr val="C00000"/>
                </a:solidFill>
              </a:rPr>
            </a:br>
            <a:r>
              <a:rPr lang="en-US" dirty="0" smtClean="0">
                <a:solidFill>
                  <a:srgbClr val="C00000"/>
                </a:solidFill>
              </a:rPr>
              <a:t>student success:</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bg2">
              <a:alpha val="70000"/>
            </a:schemeClr>
          </a:solidFill>
        </p:spPr>
        <p:txBody>
          <a:bodyPr anchor="ctr">
            <a:normAutofit fontScale="90000"/>
          </a:bodyPr>
          <a:lstStyle/>
          <a:p>
            <a:pPr algn="ctr"/>
            <a:r>
              <a:rPr lang="en-US" dirty="0" smtClean="0">
                <a:solidFill>
                  <a:schemeClr val="tx1"/>
                </a:solidFill>
              </a:rPr>
              <a:t>What are the policies that need to be </a:t>
            </a:r>
            <a:br>
              <a:rPr lang="en-US" dirty="0" smtClean="0">
                <a:solidFill>
                  <a:schemeClr val="tx1"/>
                </a:solidFill>
              </a:rPr>
            </a:br>
            <a:r>
              <a:rPr lang="en-US" dirty="0" smtClean="0">
                <a:solidFill>
                  <a:schemeClr val="tx1"/>
                </a:solidFill>
              </a:rPr>
              <a:t>jointly reviewed by SA/AA?</a:t>
            </a:r>
            <a:endParaRPr lang="en-US" dirty="0">
              <a:solidFill>
                <a:schemeClr val="tx1"/>
              </a:solidFill>
            </a:endParaRPr>
          </a:p>
        </p:txBody>
      </p:sp>
      <p:sp>
        <p:nvSpPr>
          <p:cNvPr id="3" name="Title 1"/>
          <p:cNvSpPr txBox="1">
            <a:spLocks/>
          </p:cNvSpPr>
          <p:nvPr/>
        </p:nvSpPr>
        <p:spPr>
          <a:xfrm>
            <a:off x="0" y="5867400"/>
            <a:ext cx="9144000" cy="990600"/>
          </a:xfrm>
          <a:prstGeom prst="rect">
            <a:avLst/>
          </a:prstGeom>
          <a:solidFill>
            <a:schemeClr val="bg2">
              <a:alpha val="70000"/>
            </a:schemeClr>
          </a:solidFill>
        </p:spPr>
        <p:txBody>
          <a:bodyPr vert="horz"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I Recommend You Do a Policy Audit!</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763000" cy="990600"/>
          </a:xfrm>
        </p:spPr>
        <p:txBody>
          <a:bodyPr>
            <a:noAutofit/>
          </a:bodyPr>
          <a:lstStyle/>
          <a:p>
            <a:r>
              <a:rPr lang="en-US" dirty="0" smtClean="0">
                <a:solidFill>
                  <a:srgbClr val="C00000"/>
                </a:solidFill>
              </a:rPr>
              <a:t>Suggestions for Strategies and Activities </a:t>
            </a:r>
            <a:r>
              <a:rPr lang="en-US" sz="3200" dirty="0" smtClean="0">
                <a:solidFill>
                  <a:srgbClr val="C00000"/>
                </a:solidFill>
              </a:rPr>
              <a:t>to Enhance SA/Faculty/AA partnerships</a:t>
            </a:r>
            <a:endParaRPr lang="en-US" sz="3200" dirty="0">
              <a:solidFill>
                <a:srgbClr val="C00000"/>
              </a:solidFill>
            </a:endParaRPr>
          </a:p>
        </p:txBody>
      </p:sp>
      <p:sp>
        <p:nvSpPr>
          <p:cNvPr id="3" name="Slide Number Placeholder 2"/>
          <p:cNvSpPr>
            <a:spLocks noGrp="1"/>
          </p:cNvSpPr>
          <p:nvPr>
            <p:ph type="sldNum" sz="quarter" idx="12"/>
          </p:nvPr>
        </p:nvSpPr>
        <p:spPr/>
        <p:txBody>
          <a:bodyPr/>
          <a:lstStyle/>
          <a:p>
            <a:fld id="{7B594020-46A4-4DED-B065-E1701EAF40EB}" type="slidenum">
              <a:rPr lang="en-US" smtClean="0"/>
              <a:pPr/>
              <a:t>47</a:t>
            </a:fld>
            <a:endParaRPr lang="en-US" dirty="0"/>
          </a:p>
        </p:txBody>
      </p:sp>
      <p:sp>
        <p:nvSpPr>
          <p:cNvPr id="4" name="Content Placeholder 3"/>
          <p:cNvSpPr>
            <a:spLocks noGrp="1"/>
          </p:cNvSpPr>
          <p:nvPr>
            <p:ph sz="quarter" idx="1"/>
          </p:nvPr>
        </p:nvSpPr>
        <p:spPr>
          <a:xfrm>
            <a:off x="457200" y="1447800"/>
            <a:ext cx="8458200" cy="5638800"/>
          </a:xfrm>
        </p:spPr>
        <p:txBody>
          <a:bodyPr>
            <a:normAutofit/>
          </a:bodyPr>
          <a:lstStyle/>
          <a:p>
            <a:pPr lvl="0">
              <a:lnSpc>
                <a:spcPct val="160000"/>
              </a:lnSpc>
              <a:buFont typeface="Arial" pitchFamily="34" charset="0"/>
              <a:buChar char="•"/>
            </a:pPr>
            <a:r>
              <a:rPr lang="en-US" sz="2400" dirty="0" smtClean="0">
                <a:latin typeface="+mj-lt"/>
              </a:rPr>
              <a:t>Conduct an inventory of current partnership initiatives</a:t>
            </a:r>
          </a:p>
          <a:p>
            <a:pPr lvl="0">
              <a:lnSpc>
                <a:spcPct val="160000"/>
              </a:lnSpc>
              <a:buFont typeface="Arial" pitchFamily="34" charset="0"/>
              <a:buChar char="•"/>
            </a:pPr>
            <a:r>
              <a:rPr lang="en-US" sz="2400" dirty="0" smtClean="0">
                <a:latin typeface="+mj-lt"/>
              </a:rPr>
              <a:t>Rate effectiveness of each</a:t>
            </a:r>
          </a:p>
          <a:p>
            <a:pPr lvl="0">
              <a:lnSpc>
                <a:spcPct val="150000"/>
              </a:lnSpc>
              <a:buFont typeface="Arial" pitchFamily="34" charset="0"/>
              <a:buChar char="•"/>
            </a:pPr>
            <a:r>
              <a:rPr lang="en-US" sz="2400" dirty="0" smtClean="0">
                <a:latin typeface="+mj-lt"/>
              </a:rPr>
              <a:t>Create a matrix of all academic majors/credit granting units and note which ones have some kind of SA supported co-curricular group/activities connected to </a:t>
            </a:r>
            <a:br>
              <a:rPr lang="en-US" sz="2400" dirty="0" smtClean="0">
                <a:latin typeface="+mj-lt"/>
              </a:rPr>
            </a:br>
            <a:r>
              <a:rPr lang="en-US" sz="2400" dirty="0" smtClean="0">
                <a:latin typeface="+mj-lt"/>
              </a:rPr>
              <a:t>that academic unit. Also note which ones have </a:t>
            </a:r>
            <a:br>
              <a:rPr lang="en-US" sz="2400" dirty="0" smtClean="0">
                <a:latin typeface="+mj-lt"/>
              </a:rPr>
            </a:br>
            <a:r>
              <a:rPr lang="en-US" sz="2400" dirty="0" smtClean="0">
                <a:latin typeface="+mj-lt"/>
              </a:rPr>
              <a:t>faculty advisors.</a:t>
            </a:r>
          </a:p>
          <a:p>
            <a:pPr>
              <a:lnSpc>
                <a:spcPct val="160000"/>
              </a:lnSpc>
              <a:buFont typeface="Arial" pitchFamily="34" charset="0"/>
              <a:buChar char="•"/>
            </a:pPr>
            <a:endParaRPr lang="en-US" sz="2400" dirty="0">
              <a:latin typeface="+mj-l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594020-46A4-4DED-B065-E1701EAF40EB}" type="slidenum">
              <a:rPr lang="en-US" smtClean="0"/>
              <a:pPr/>
              <a:t>48</a:t>
            </a:fld>
            <a:endParaRPr lang="en-US" dirty="0"/>
          </a:p>
        </p:txBody>
      </p:sp>
      <p:sp>
        <p:nvSpPr>
          <p:cNvPr id="4" name="Content Placeholder 3"/>
          <p:cNvSpPr>
            <a:spLocks noGrp="1"/>
          </p:cNvSpPr>
          <p:nvPr>
            <p:ph sz="quarter" idx="1"/>
          </p:nvPr>
        </p:nvSpPr>
        <p:spPr>
          <a:xfrm>
            <a:off x="457200" y="1371600"/>
            <a:ext cx="8229600" cy="4800600"/>
          </a:xfrm>
        </p:spPr>
        <p:txBody>
          <a:bodyPr>
            <a:noAutofit/>
          </a:bodyPr>
          <a:lstStyle/>
          <a:p>
            <a:pPr lvl="0">
              <a:lnSpc>
                <a:spcPct val="150000"/>
              </a:lnSpc>
              <a:buFont typeface="Arial" pitchFamily="34" charset="0"/>
              <a:buChar char="•"/>
            </a:pPr>
            <a:r>
              <a:rPr lang="en-US" sz="2400" dirty="0" smtClean="0">
                <a:latin typeface="+mj-lt"/>
              </a:rPr>
              <a:t>Create stakeholder advisory groups for major SA programs that support new students: advising, orientation, first-year seminar, etc. Invite faculty to serve on these groups. </a:t>
            </a:r>
          </a:p>
          <a:p>
            <a:pPr lvl="0">
              <a:lnSpc>
                <a:spcPct val="150000"/>
              </a:lnSpc>
              <a:buFont typeface="Arial" pitchFamily="34" charset="0"/>
              <a:buChar char="•"/>
            </a:pPr>
            <a:r>
              <a:rPr lang="en-US" sz="2400" dirty="0" smtClean="0">
                <a:latin typeface="+mj-lt"/>
              </a:rPr>
              <a:t>Undertake campaign to increase extent of faculty participation in roles of faculty advisors to student groups</a:t>
            </a:r>
          </a:p>
          <a:p>
            <a:pPr>
              <a:lnSpc>
                <a:spcPct val="150000"/>
              </a:lnSpc>
              <a:buFont typeface="Arial" pitchFamily="34" charset="0"/>
              <a:buChar char="•"/>
            </a:pPr>
            <a:endParaRPr lang="en-US" sz="2400" dirty="0">
              <a:latin typeface="+mj-lt"/>
            </a:endParaRPr>
          </a:p>
        </p:txBody>
      </p:sp>
      <p:sp>
        <p:nvSpPr>
          <p:cNvPr id="6" name="Title 1"/>
          <p:cNvSpPr>
            <a:spLocks noGrp="1"/>
          </p:cNvSpPr>
          <p:nvPr>
            <p:ph type="title"/>
          </p:nvPr>
        </p:nvSpPr>
        <p:spPr>
          <a:xfrm>
            <a:off x="381000" y="304800"/>
            <a:ext cx="8763000" cy="990600"/>
          </a:xfrm>
        </p:spPr>
        <p:txBody>
          <a:bodyPr>
            <a:noAutofit/>
          </a:bodyPr>
          <a:lstStyle/>
          <a:p>
            <a:r>
              <a:rPr lang="en-US" dirty="0" smtClean="0">
                <a:solidFill>
                  <a:srgbClr val="C00000"/>
                </a:solidFill>
              </a:rPr>
              <a:t>Suggestions for Strategies and Activities </a:t>
            </a:r>
            <a:r>
              <a:rPr lang="en-US" sz="3200" dirty="0" smtClean="0">
                <a:solidFill>
                  <a:srgbClr val="C00000"/>
                </a:solidFill>
              </a:rPr>
              <a:t>to Enhance SA/Faculty/AA partnerships</a:t>
            </a:r>
            <a:endParaRPr lang="en-US" sz="3200" dirty="0">
              <a:solidFill>
                <a:srgbClr val="C0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594020-46A4-4DED-B065-E1701EAF40EB}" type="slidenum">
              <a:rPr lang="en-US" smtClean="0"/>
              <a:pPr/>
              <a:t>49</a:t>
            </a:fld>
            <a:endParaRPr lang="en-US" dirty="0"/>
          </a:p>
        </p:txBody>
      </p:sp>
      <p:sp>
        <p:nvSpPr>
          <p:cNvPr id="4" name="Content Placeholder 3"/>
          <p:cNvSpPr>
            <a:spLocks noGrp="1"/>
          </p:cNvSpPr>
          <p:nvPr>
            <p:ph sz="quarter" idx="1"/>
          </p:nvPr>
        </p:nvSpPr>
        <p:spPr>
          <a:xfrm>
            <a:off x="457200" y="1219200"/>
            <a:ext cx="8458200" cy="5029200"/>
          </a:xfrm>
        </p:spPr>
        <p:txBody>
          <a:bodyPr>
            <a:noAutofit/>
          </a:bodyPr>
          <a:lstStyle/>
          <a:p>
            <a:pPr lvl="0">
              <a:lnSpc>
                <a:spcPct val="150000"/>
              </a:lnSpc>
              <a:buFont typeface="Arial" pitchFamily="34" charset="0"/>
              <a:buChar char="•"/>
            </a:pPr>
            <a:r>
              <a:rPr lang="en-US" dirty="0" smtClean="0">
                <a:latin typeface="+mj-lt"/>
              </a:rPr>
              <a:t>Assist faculty in recruiting of student cohorts for research purposes related to faculty members’ disciplines</a:t>
            </a:r>
            <a:endParaRPr lang="en-US" sz="1000" dirty="0" smtClean="0">
              <a:latin typeface="+mj-lt"/>
            </a:endParaRPr>
          </a:p>
          <a:p>
            <a:pPr lvl="0">
              <a:lnSpc>
                <a:spcPct val="150000"/>
              </a:lnSpc>
              <a:buFont typeface="Arial" pitchFamily="34" charset="0"/>
              <a:buChar char="•"/>
            </a:pPr>
            <a:r>
              <a:rPr lang="en-US" dirty="0" smtClean="0">
                <a:latin typeface="+mj-lt"/>
              </a:rPr>
              <a:t>Create position(s) of faculty internships in </a:t>
            </a:r>
            <a:br>
              <a:rPr lang="en-US" dirty="0" smtClean="0">
                <a:latin typeface="+mj-lt"/>
              </a:rPr>
            </a:br>
            <a:r>
              <a:rPr lang="en-US" dirty="0" smtClean="0">
                <a:latin typeface="+mj-lt"/>
              </a:rPr>
              <a:t>Student Affairs</a:t>
            </a:r>
            <a:endParaRPr lang="en-US" sz="1000" dirty="0" smtClean="0">
              <a:latin typeface="+mj-lt"/>
            </a:endParaRPr>
          </a:p>
          <a:p>
            <a:pPr lvl="0">
              <a:lnSpc>
                <a:spcPct val="150000"/>
              </a:lnSpc>
              <a:buFont typeface="Arial" pitchFamily="34" charset="0"/>
              <a:buChar char="•"/>
            </a:pPr>
            <a:r>
              <a:rPr lang="en-US" dirty="0" smtClean="0">
                <a:latin typeface="+mj-lt"/>
              </a:rPr>
              <a:t>Invite faculty to attend SA professional meetings </a:t>
            </a:r>
          </a:p>
          <a:p>
            <a:pPr lvl="0">
              <a:lnSpc>
                <a:spcPct val="150000"/>
              </a:lnSpc>
              <a:buFont typeface="Arial" pitchFamily="34" charset="0"/>
              <a:buChar char="•"/>
            </a:pPr>
            <a:r>
              <a:rPr lang="en-US" dirty="0" smtClean="0">
                <a:latin typeface="+mj-lt"/>
              </a:rPr>
              <a:t>Co-host/co-sponsor forums, colloquia with academic units on topics of mutual interest</a:t>
            </a:r>
          </a:p>
          <a:p>
            <a:pPr lvl="0">
              <a:lnSpc>
                <a:spcPct val="150000"/>
              </a:lnSpc>
              <a:buNone/>
            </a:pPr>
            <a:r>
              <a:rPr lang="en-US" dirty="0" smtClean="0">
                <a:latin typeface="+mj-lt"/>
              </a:rPr>
              <a:t/>
            </a:r>
            <a:br>
              <a:rPr lang="en-US" dirty="0" smtClean="0">
                <a:latin typeface="+mj-lt"/>
              </a:rPr>
            </a:br>
            <a:endParaRPr lang="en-US" dirty="0" smtClean="0">
              <a:latin typeface="+mj-lt"/>
            </a:endParaRPr>
          </a:p>
          <a:p>
            <a:pPr>
              <a:lnSpc>
                <a:spcPct val="150000"/>
              </a:lnSpc>
              <a:buFont typeface="Arial" pitchFamily="34" charset="0"/>
              <a:buChar char="•"/>
            </a:pPr>
            <a:endParaRPr lang="en-US" dirty="0">
              <a:latin typeface="+mj-lt"/>
            </a:endParaRPr>
          </a:p>
        </p:txBody>
      </p:sp>
      <p:sp>
        <p:nvSpPr>
          <p:cNvPr id="6" name="Title 1"/>
          <p:cNvSpPr>
            <a:spLocks noGrp="1"/>
          </p:cNvSpPr>
          <p:nvPr>
            <p:ph type="title"/>
          </p:nvPr>
        </p:nvSpPr>
        <p:spPr>
          <a:xfrm>
            <a:off x="381000" y="304800"/>
            <a:ext cx="8763000" cy="990600"/>
          </a:xfrm>
        </p:spPr>
        <p:txBody>
          <a:bodyPr>
            <a:noAutofit/>
          </a:bodyPr>
          <a:lstStyle/>
          <a:p>
            <a:r>
              <a:rPr lang="en-US" dirty="0" smtClean="0">
                <a:solidFill>
                  <a:srgbClr val="C00000"/>
                </a:solidFill>
              </a:rPr>
              <a:t>Suggestions for Strategies and Activities </a:t>
            </a:r>
            <a:r>
              <a:rPr lang="en-US" sz="3200" dirty="0" smtClean="0">
                <a:solidFill>
                  <a:srgbClr val="C00000"/>
                </a:solidFill>
              </a:rPr>
              <a:t>to Enhance SA/Faculty/AA partnerships</a:t>
            </a:r>
            <a:endParaRPr lang="en-US" sz="3200" dirty="0">
              <a:solidFill>
                <a:srgbClr val="C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marietta rowing.jpg"/>
          <p:cNvPicPr>
            <a:picLocks noChangeAspect="1"/>
          </p:cNvPicPr>
          <p:nvPr/>
        </p:nvPicPr>
        <p:blipFill>
          <a:blip r:embed="rId2" cstate="print"/>
          <a:stretch>
            <a:fillRect/>
          </a:stretch>
        </p:blipFill>
        <p:spPr>
          <a:xfrm>
            <a:off x="1371600" y="1524000"/>
            <a:ext cx="6477000" cy="4318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Marietta_College_Seal.png"/>
          <p:cNvPicPr>
            <a:picLocks noChangeAspect="1"/>
          </p:cNvPicPr>
          <p:nvPr/>
        </p:nvPicPr>
        <p:blipFill>
          <a:blip r:embed="rId3" cstate="print"/>
          <a:stretch>
            <a:fillRect/>
          </a:stretch>
        </p:blipFill>
        <p:spPr>
          <a:xfrm>
            <a:off x="7010400" y="4419600"/>
            <a:ext cx="1676400" cy="1676400"/>
          </a:xfrm>
          <a:prstGeom prst="rect">
            <a:avLst/>
          </a:prstGeom>
          <a:ln>
            <a:noFill/>
          </a:ln>
          <a:effectLst>
            <a:outerShdw blurRad="292100" dist="139700" dir="2700000" algn="tl" rotWithShape="0">
              <a:srgbClr val="333333">
                <a:alpha val="65000"/>
              </a:srgbClr>
            </a:outerShdw>
          </a:effectLst>
        </p:spPr>
      </p:pic>
      <p:sp>
        <p:nvSpPr>
          <p:cNvPr id="5" name="Title 7"/>
          <p:cNvSpPr txBox="1">
            <a:spLocks/>
          </p:cNvSpPr>
          <p:nvPr/>
        </p:nvSpPr>
        <p:spPr>
          <a:xfrm>
            <a:off x="609600" y="304800"/>
            <a:ext cx="8001000" cy="1143000"/>
          </a:xfrm>
          <a:prstGeom prst="rect">
            <a:avLst/>
          </a:prstGeom>
          <a:noFill/>
          <a:ln>
            <a:noFill/>
          </a:ln>
          <a:effectLst>
            <a:innerShdw blurRad="114300">
              <a:schemeClr val="tx1"/>
            </a:innerShdw>
          </a:effectLst>
          <a:scene3d>
            <a:camera prst="orthographicFront"/>
            <a:lightRig rig="threePt" dir="t"/>
          </a:scene3d>
          <a:sp3d>
            <a:bevelT w="12700" h="50800" prst="softRound"/>
          </a:sp3d>
        </p:spPr>
        <p:txBody>
          <a:bodyPr vert="horz" lIns="182880" tIns="182880" rIns="182880" bIns="18288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C00000"/>
                </a:solidFill>
                <a:effectLst/>
                <a:uLnTx/>
                <a:uFillTx/>
                <a:latin typeface="+mj-lt"/>
                <a:ea typeface="+mj-ea"/>
                <a:cs typeface="+mj-cs"/>
              </a:rPr>
              <a:t>And this was something</a:t>
            </a:r>
            <a:r>
              <a:rPr kumimoji="0" lang="en-US" sz="3200" b="0" i="0" u="none" strike="noStrike" kern="1200" cap="none" spc="0" normalizeH="0" noProof="0" dirty="0" smtClean="0">
                <a:ln>
                  <a:noFill/>
                </a:ln>
                <a:solidFill>
                  <a:srgbClr val="C00000"/>
                </a:solidFill>
                <a:effectLst/>
                <a:uLnTx/>
                <a:uFillTx/>
                <a:latin typeface="+mj-lt"/>
                <a:ea typeface="+mj-ea"/>
                <a:cs typeface="+mj-cs"/>
              </a:rPr>
              <a:t> I did well:</a:t>
            </a:r>
            <a:endParaRPr kumimoji="0" lang="en-US" sz="32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594020-46A4-4DED-B065-E1701EAF40EB}" type="slidenum">
              <a:rPr lang="en-US" smtClean="0"/>
              <a:pPr/>
              <a:t>50</a:t>
            </a:fld>
            <a:endParaRPr lang="en-US" dirty="0"/>
          </a:p>
        </p:txBody>
      </p:sp>
      <p:sp>
        <p:nvSpPr>
          <p:cNvPr id="4" name="Content Placeholder 3"/>
          <p:cNvSpPr>
            <a:spLocks noGrp="1"/>
          </p:cNvSpPr>
          <p:nvPr>
            <p:ph sz="quarter" idx="1"/>
          </p:nvPr>
        </p:nvSpPr>
        <p:spPr>
          <a:xfrm>
            <a:off x="457200" y="1219200"/>
            <a:ext cx="8458200" cy="4800600"/>
          </a:xfrm>
        </p:spPr>
        <p:txBody>
          <a:bodyPr>
            <a:noAutofit/>
          </a:bodyPr>
          <a:lstStyle/>
          <a:p>
            <a:pPr lvl="0">
              <a:lnSpc>
                <a:spcPct val="150000"/>
              </a:lnSpc>
              <a:buFont typeface="Arial" pitchFamily="34" charset="0"/>
              <a:buChar char="•"/>
            </a:pPr>
            <a:r>
              <a:rPr lang="en-US" dirty="0" smtClean="0">
                <a:latin typeface="+mj-lt"/>
              </a:rPr>
              <a:t>Assist in dissemination of information on value of service learning and provide support for administration of service learning </a:t>
            </a:r>
          </a:p>
          <a:p>
            <a:pPr lvl="0">
              <a:lnSpc>
                <a:spcPct val="150000"/>
              </a:lnSpc>
              <a:buFont typeface="Arial" pitchFamily="34" charset="0"/>
              <a:buChar char="•"/>
            </a:pPr>
            <a:r>
              <a:rPr lang="en-US" dirty="0" smtClean="0">
                <a:latin typeface="+mj-lt"/>
              </a:rPr>
              <a:t>Propose standing committee in faculty governance system on Student Life (if one doesn’t already exist)</a:t>
            </a:r>
          </a:p>
          <a:p>
            <a:pPr lvl="0">
              <a:lnSpc>
                <a:spcPct val="150000"/>
              </a:lnSpc>
              <a:buFont typeface="Arial" pitchFamily="34" charset="0"/>
              <a:buChar char="•"/>
            </a:pPr>
            <a:r>
              <a:rPr lang="en-US" dirty="0" smtClean="0">
                <a:latin typeface="+mj-lt"/>
              </a:rPr>
              <a:t>Collaborative work on issues of classroom conduct and academic integrity</a:t>
            </a:r>
            <a:endParaRPr lang="en-US" dirty="0">
              <a:latin typeface="+mj-lt"/>
            </a:endParaRPr>
          </a:p>
        </p:txBody>
      </p:sp>
      <p:sp>
        <p:nvSpPr>
          <p:cNvPr id="6" name="Title 1"/>
          <p:cNvSpPr>
            <a:spLocks noGrp="1"/>
          </p:cNvSpPr>
          <p:nvPr>
            <p:ph type="title"/>
          </p:nvPr>
        </p:nvSpPr>
        <p:spPr>
          <a:xfrm>
            <a:off x="381000" y="304800"/>
            <a:ext cx="8763000" cy="990600"/>
          </a:xfrm>
        </p:spPr>
        <p:txBody>
          <a:bodyPr>
            <a:noAutofit/>
          </a:bodyPr>
          <a:lstStyle/>
          <a:p>
            <a:r>
              <a:rPr lang="en-US" dirty="0" smtClean="0">
                <a:solidFill>
                  <a:srgbClr val="C00000"/>
                </a:solidFill>
              </a:rPr>
              <a:t>Suggestions for Strategies and Activities </a:t>
            </a:r>
            <a:r>
              <a:rPr lang="en-US" sz="3200" dirty="0" smtClean="0">
                <a:solidFill>
                  <a:srgbClr val="C00000"/>
                </a:solidFill>
              </a:rPr>
              <a:t>to Enhance SA/Faculty/AA partnerships</a:t>
            </a:r>
            <a:endParaRPr lang="en-US" sz="3200" dirty="0">
              <a:solidFill>
                <a:srgbClr val="C0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594020-46A4-4DED-B065-E1701EAF40EB}" type="slidenum">
              <a:rPr lang="en-US" smtClean="0"/>
              <a:pPr/>
              <a:t>51</a:t>
            </a:fld>
            <a:endParaRPr lang="en-US" dirty="0"/>
          </a:p>
        </p:txBody>
      </p:sp>
      <p:sp>
        <p:nvSpPr>
          <p:cNvPr id="4" name="Content Placeholder 3"/>
          <p:cNvSpPr>
            <a:spLocks noGrp="1"/>
          </p:cNvSpPr>
          <p:nvPr>
            <p:ph sz="quarter" idx="1"/>
          </p:nvPr>
        </p:nvSpPr>
        <p:spPr>
          <a:xfrm>
            <a:off x="457200" y="1371600"/>
            <a:ext cx="8458200" cy="4800600"/>
          </a:xfrm>
        </p:spPr>
        <p:txBody>
          <a:bodyPr>
            <a:noAutofit/>
          </a:bodyPr>
          <a:lstStyle/>
          <a:p>
            <a:pPr lvl="0">
              <a:lnSpc>
                <a:spcPct val="150000"/>
              </a:lnSpc>
              <a:buFont typeface="Arial" pitchFamily="34" charset="0"/>
              <a:buChar char="•"/>
            </a:pPr>
            <a:r>
              <a:rPr lang="en-US" sz="2400" dirty="0" smtClean="0">
                <a:latin typeface="+mj-lt"/>
              </a:rPr>
              <a:t>Design occasions to bring students, faculty, and SA professionals together for meals.</a:t>
            </a:r>
          </a:p>
          <a:p>
            <a:pPr lvl="0">
              <a:lnSpc>
                <a:spcPct val="150000"/>
              </a:lnSpc>
              <a:buFont typeface="Arial" pitchFamily="34" charset="0"/>
              <a:buChar char="•"/>
            </a:pPr>
            <a:r>
              <a:rPr lang="en-US" sz="2400" dirty="0" smtClean="0">
                <a:latin typeface="+mj-lt"/>
              </a:rPr>
              <a:t>Introduce selected faculty to some of the key published works of your discipline.</a:t>
            </a:r>
          </a:p>
          <a:p>
            <a:pPr lvl="0">
              <a:lnSpc>
                <a:spcPct val="150000"/>
              </a:lnSpc>
              <a:buFont typeface="Arial" pitchFamily="34" charset="0"/>
              <a:buChar char="•"/>
            </a:pPr>
            <a:r>
              <a:rPr lang="en-US" sz="2400" dirty="0" smtClean="0">
                <a:latin typeface="+mj-lt"/>
              </a:rPr>
              <a:t>Share assessment data generated by your Division on nature of your students and their experiences at your institution.</a:t>
            </a:r>
            <a:endParaRPr lang="en-US" sz="2400" dirty="0">
              <a:latin typeface="+mj-lt"/>
            </a:endParaRPr>
          </a:p>
        </p:txBody>
      </p:sp>
      <p:sp>
        <p:nvSpPr>
          <p:cNvPr id="6" name="Title 1"/>
          <p:cNvSpPr>
            <a:spLocks noGrp="1"/>
          </p:cNvSpPr>
          <p:nvPr>
            <p:ph type="title"/>
          </p:nvPr>
        </p:nvSpPr>
        <p:spPr>
          <a:xfrm>
            <a:off x="381000" y="304800"/>
            <a:ext cx="8763000" cy="990600"/>
          </a:xfrm>
        </p:spPr>
        <p:txBody>
          <a:bodyPr>
            <a:noAutofit/>
          </a:bodyPr>
          <a:lstStyle/>
          <a:p>
            <a:r>
              <a:rPr lang="en-US" dirty="0" smtClean="0">
                <a:solidFill>
                  <a:srgbClr val="C00000"/>
                </a:solidFill>
              </a:rPr>
              <a:t>Suggestions for Strategies and Activities </a:t>
            </a:r>
            <a:r>
              <a:rPr lang="en-US" sz="3200" dirty="0" smtClean="0">
                <a:solidFill>
                  <a:srgbClr val="C00000"/>
                </a:solidFill>
              </a:rPr>
              <a:t>to Enhance SA/Faculty/AA partnerships</a:t>
            </a:r>
            <a:endParaRPr lang="en-US" sz="3200" dirty="0">
              <a:solidFill>
                <a:srgbClr val="C0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594020-46A4-4DED-B065-E1701EAF40EB}" type="slidenum">
              <a:rPr lang="en-US" smtClean="0"/>
              <a:pPr/>
              <a:t>52</a:t>
            </a:fld>
            <a:endParaRPr lang="en-US" dirty="0"/>
          </a:p>
        </p:txBody>
      </p:sp>
      <p:sp>
        <p:nvSpPr>
          <p:cNvPr id="4" name="Content Placeholder 3"/>
          <p:cNvSpPr>
            <a:spLocks noGrp="1"/>
          </p:cNvSpPr>
          <p:nvPr>
            <p:ph sz="quarter" idx="1"/>
          </p:nvPr>
        </p:nvSpPr>
        <p:spPr>
          <a:xfrm>
            <a:off x="457200" y="1447800"/>
            <a:ext cx="8458200" cy="5029200"/>
          </a:xfrm>
        </p:spPr>
        <p:txBody>
          <a:bodyPr>
            <a:noAutofit/>
          </a:bodyPr>
          <a:lstStyle/>
          <a:p>
            <a:pPr lvl="0">
              <a:lnSpc>
                <a:spcPct val="150000"/>
              </a:lnSpc>
              <a:buFont typeface="Arial" pitchFamily="34" charset="0"/>
              <a:buChar char="•"/>
            </a:pPr>
            <a:r>
              <a:rPr lang="en-US" sz="2400" dirty="0" smtClean="0">
                <a:latin typeface="+mj-lt"/>
              </a:rPr>
              <a:t>Co-host campus-wide forums, retreats, colloquia, symposia on topics about the student experience that could draw faculty participation.</a:t>
            </a:r>
          </a:p>
          <a:p>
            <a:pPr lvl="0">
              <a:lnSpc>
                <a:spcPct val="150000"/>
              </a:lnSpc>
              <a:buFont typeface="Arial" pitchFamily="34" charset="0"/>
              <a:buChar char="•"/>
            </a:pPr>
            <a:r>
              <a:rPr lang="en-US" sz="2400" dirty="0" smtClean="0">
                <a:latin typeface="+mj-lt"/>
              </a:rPr>
              <a:t>Offer some of your services to faculty and their dependents (e.g. counseling, learning support, etc).</a:t>
            </a:r>
          </a:p>
          <a:p>
            <a:pPr lvl="0">
              <a:lnSpc>
                <a:spcPct val="150000"/>
              </a:lnSpc>
              <a:buFont typeface="Arial" pitchFamily="34" charset="0"/>
              <a:buChar char="•"/>
            </a:pPr>
            <a:r>
              <a:rPr lang="en-US" sz="2400" dirty="0" smtClean="0">
                <a:latin typeface="+mj-lt"/>
              </a:rPr>
              <a:t>Invite faculty to serve on your committees.</a:t>
            </a:r>
          </a:p>
        </p:txBody>
      </p:sp>
      <p:sp>
        <p:nvSpPr>
          <p:cNvPr id="6" name="Title 1"/>
          <p:cNvSpPr>
            <a:spLocks noGrp="1"/>
          </p:cNvSpPr>
          <p:nvPr>
            <p:ph type="title"/>
          </p:nvPr>
        </p:nvSpPr>
        <p:spPr>
          <a:xfrm>
            <a:off x="381000" y="304800"/>
            <a:ext cx="8763000" cy="990600"/>
          </a:xfrm>
        </p:spPr>
        <p:txBody>
          <a:bodyPr>
            <a:noAutofit/>
          </a:bodyPr>
          <a:lstStyle/>
          <a:p>
            <a:r>
              <a:rPr lang="en-US" dirty="0" smtClean="0">
                <a:solidFill>
                  <a:srgbClr val="C00000"/>
                </a:solidFill>
              </a:rPr>
              <a:t>Suggestions for Strategies and Activities </a:t>
            </a:r>
            <a:r>
              <a:rPr lang="en-US" sz="3200" dirty="0" smtClean="0">
                <a:solidFill>
                  <a:srgbClr val="C00000"/>
                </a:solidFill>
              </a:rPr>
              <a:t>to Enhance SA/Faculty/AA partnerships</a:t>
            </a:r>
            <a:endParaRPr lang="en-US" sz="3200" dirty="0">
              <a:solidFill>
                <a:srgbClr val="C000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594020-46A4-4DED-B065-E1701EAF40EB}" type="slidenum">
              <a:rPr lang="en-US" smtClean="0"/>
              <a:pPr/>
              <a:t>53</a:t>
            </a:fld>
            <a:endParaRPr lang="en-US" dirty="0"/>
          </a:p>
        </p:txBody>
      </p:sp>
      <p:sp>
        <p:nvSpPr>
          <p:cNvPr id="4" name="Content Placeholder 3"/>
          <p:cNvSpPr>
            <a:spLocks noGrp="1"/>
          </p:cNvSpPr>
          <p:nvPr>
            <p:ph sz="quarter" idx="1"/>
          </p:nvPr>
        </p:nvSpPr>
        <p:spPr>
          <a:xfrm>
            <a:off x="457200" y="1447800"/>
            <a:ext cx="8458200" cy="5029200"/>
          </a:xfrm>
        </p:spPr>
        <p:txBody>
          <a:bodyPr>
            <a:noAutofit/>
          </a:bodyPr>
          <a:lstStyle/>
          <a:p>
            <a:pPr lvl="0">
              <a:lnSpc>
                <a:spcPct val="150000"/>
              </a:lnSpc>
              <a:buFont typeface="Arial" pitchFamily="34" charset="0"/>
              <a:buChar char="•"/>
            </a:pPr>
            <a:r>
              <a:rPr lang="en-US" sz="2400" dirty="0" smtClean="0">
                <a:latin typeface="+mj-lt"/>
              </a:rPr>
              <a:t>Provide professional development workshops/ seminars on topics of mutual interest to your colleagues and faculty.</a:t>
            </a:r>
          </a:p>
          <a:p>
            <a:pPr lvl="0">
              <a:lnSpc>
                <a:spcPct val="150000"/>
              </a:lnSpc>
              <a:buFont typeface="Arial" pitchFamily="34" charset="0"/>
              <a:buChar char="•"/>
            </a:pPr>
            <a:r>
              <a:rPr lang="en-US" sz="2400" dirty="0" smtClean="0">
                <a:latin typeface="+mj-lt"/>
              </a:rPr>
              <a:t>Solicit faculty nominations  of their best students for student leadership positions in your units (e.g. peer leaders for Orientation, first-year seminars, etc).</a:t>
            </a:r>
          </a:p>
          <a:p>
            <a:pPr>
              <a:lnSpc>
                <a:spcPct val="150000"/>
              </a:lnSpc>
              <a:buFont typeface="Arial" pitchFamily="34" charset="0"/>
              <a:buChar char="•"/>
            </a:pPr>
            <a:r>
              <a:rPr lang="en-US" sz="2400" dirty="0" smtClean="0"/>
              <a:t>Invite faculty to your social functions</a:t>
            </a:r>
          </a:p>
          <a:p>
            <a:pPr lvl="0">
              <a:lnSpc>
                <a:spcPct val="150000"/>
              </a:lnSpc>
              <a:buFont typeface="Arial" pitchFamily="34" charset="0"/>
              <a:buChar char="•"/>
            </a:pPr>
            <a:endParaRPr lang="en-US" sz="2400" dirty="0" smtClean="0">
              <a:latin typeface="+mj-lt"/>
            </a:endParaRPr>
          </a:p>
          <a:p>
            <a:pPr lvl="0">
              <a:buFont typeface="Arial" pitchFamily="34" charset="0"/>
              <a:buChar char="•"/>
            </a:pPr>
            <a:endParaRPr lang="en-US" sz="2400" dirty="0" smtClean="0">
              <a:latin typeface="+mj-lt"/>
            </a:endParaRPr>
          </a:p>
        </p:txBody>
      </p:sp>
      <p:sp>
        <p:nvSpPr>
          <p:cNvPr id="6" name="Title 1"/>
          <p:cNvSpPr>
            <a:spLocks noGrp="1"/>
          </p:cNvSpPr>
          <p:nvPr>
            <p:ph type="title"/>
          </p:nvPr>
        </p:nvSpPr>
        <p:spPr>
          <a:xfrm>
            <a:off x="381000" y="304800"/>
            <a:ext cx="8763000" cy="990600"/>
          </a:xfrm>
        </p:spPr>
        <p:txBody>
          <a:bodyPr>
            <a:noAutofit/>
          </a:bodyPr>
          <a:lstStyle/>
          <a:p>
            <a:r>
              <a:rPr lang="en-US" dirty="0" smtClean="0">
                <a:solidFill>
                  <a:srgbClr val="C00000"/>
                </a:solidFill>
              </a:rPr>
              <a:t>Suggestions for Strategies and Activities </a:t>
            </a:r>
            <a:r>
              <a:rPr lang="en-US" sz="3200" dirty="0" smtClean="0">
                <a:solidFill>
                  <a:srgbClr val="C00000"/>
                </a:solidFill>
              </a:rPr>
              <a:t>to Enhance SA/Faculty/AA partnerships</a:t>
            </a:r>
            <a:endParaRPr lang="en-US" sz="3200" dirty="0">
              <a:solidFill>
                <a:srgbClr val="C0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594020-46A4-4DED-B065-E1701EAF40EB}" type="slidenum">
              <a:rPr lang="en-US" smtClean="0"/>
              <a:pPr/>
              <a:t>54</a:t>
            </a:fld>
            <a:endParaRPr lang="en-US" dirty="0"/>
          </a:p>
        </p:txBody>
      </p:sp>
      <p:sp>
        <p:nvSpPr>
          <p:cNvPr id="4" name="Content Placeholder 3"/>
          <p:cNvSpPr>
            <a:spLocks noGrp="1"/>
          </p:cNvSpPr>
          <p:nvPr>
            <p:ph sz="quarter" idx="1"/>
          </p:nvPr>
        </p:nvSpPr>
        <p:spPr>
          <a:xfrm>
            <a:off x="457200" y="1219200"/>
            <a:ext cx="7620000" cy="5029200"/>
          </a:xfrm>
        </p:spPr>
        <p:txBody>
          <a:bodyPr>
            <a:noAutofit/>
          </a:bodyPr>
          <a:lstStyle/>
          <a:p>
            <a:pPr lvl="0">
              <a:buFont typeface="Arial" pitchFamily="34" charset="0"/>
              <a:buChar char="•"/>
            </a:pPr>
            <a:endParaRPr lang="en-US" sz="2400" dirty="0" smtClean="0">
              <a:latin typeface="+mj-lt"/>
            </a:endParaRPr>
          </a:p>
          <a:p>
            <a:pPr lvl="0">
              <a:buFont typeface="Arial" pitchFamily="34" charset="0"/>
              <a:buChar char="•"/>
            </a:pPr>
            <a:r>
              <a:rPr lang="en-US" sz="2400" dirty="0" smtClean="0">
                <a:latin typeface="+mj-lt"/>
              </a:rPr>
              <a:t>Offer awards and other forms of recognition for exemplary contributions by faculty members.</a:t>
            </a:r>
          </a:p>
          <a:p>
            <a:pPr lvl="0">
              <a:buFont typeface="Arial" pitchFamily="34" charset="0"/>
              <a:buChar char="•"/>
            </a:pPr>
            <a:r>
              <a:rPr lang="en-US" sz="2400" dirty="0" smtClean="0">
                <a:latin typeface="+mj-lt"/>
              </a:rPr>
              <a:t>Key is to do the above on an organized, systematized, recurrent basis and not as series of unconnected one-offs.</a:t>
            </a:r>
          </a:p>
          <a:p>
            <a:pPr lvl="0">
              <a:buFont typeface="Arial" pitchFamily="34" charset="0"/>
              <a:buChar char="•"/>
            </a:pPr>
            <a:endParaRPr lang="en-US" sz="2400" dirty="0" smtClean="0">
              <a:latin typeface="+mj-lt"/>
            </a:endParaRPr>
          </a:p>
        </p:txBody>
      </p:sp>
      <p:sp>
        <p:nvSpPr>
          <p:cNvPr id="6" name="Title 1"/>
          <p:cNvSpPr>
            <a:spLocks noGrp="1"/>
          </p:cNvSpPr>
          <p:nvPr>
            <p:ph type="title"/>
          </p:nvPr>
        </p:nvSpPr>
        <p:spPr>
          <a:xfrm>
            <a:off x="381000" y="304800"/>
            <a:ext cx="8763000" cy="990600"/>
          </a:xfrm>
        </p:spPr>
        <p:txBody>
          <a:bodyPr>
            <a:noAutofit/>
          </a:bodyPr>
          <a:lstStyle/>
          <a:p>
            <a:r>
              <a:rPr lang="en-US" dirty="0" smtClean="0">
                <a:solidFill>
                  <a:srgbClr val="C00000"/>
                </a:solidFill>
              </a:rPr>
              <a:t>Suggestions for Strategies and Activities </a:t>
            </a:r>
            <a:r>
              <a:rPr lang="en-US" sz="3200" dirty="0" smtClean="0">
                <a:solidFill>
                  <a:srgbClr val="C00000"/>
                </a:solidFill>
              </a:rPr>
              <a:t>to Enhance SA/Faculty/AA partnerships</a:t>
            </a:r>
            <a:endParaRPr lang="en-US" sz="3200" dirty="0">
              <a:solidFill>
                <a:srgbClr val="C0000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40000"/>
                <a:satMod val="350000"/>
              </a:schemeClr>
            </a:gs>
            <a:gs pos="40000">
              <a:schemeClr val="bg2">
                <a:tint val="80000"/>
                <a:shade val="99000"/>
                <a:satMod val="150000"/>
              </a:schemeClr>
            </a:gs>
            <a:gs pos="100000">
              <a:schemeClr val="bg2">
                <a:shade val="20000"/>
                <a:satMod val="255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90600" y="457200"/>
            <a:ext cx="7688580" cy="6096000"/>
          </a:xfrm>
        </p:spPr>
        <p:txBody>
          <a:bodyPr/>
          <a:lstStyle/>
          <a:p>
            <a:r>
              <a:rPr lang="en-US" dirty="0" smtClean="0">
                <a:solidFill>
                  <a:srgbClr val="C00000"/>
                </a:solidFill>
              </a:rPr>
              <a:t>Remember</a:t>
            </a:r>
            <a:r>
              <a:rPr lang="en-US" smtClean="0">
                <a:solidFill>
                  <a:srgbClr val="C00000"/>
                </a:solidFill>
              </a:rPr>
              <a:t>: Most of </a:t>
            </a:r>
            <a:r>
              <a:rPr lang="en-US" dirty="0" smtClean="0">
                <a:solidFill>
                  <a:srgbClr val="C00000"/>
                </a:solidFill>
              </a:rPr>
              <a:t>your students are first-year students and some are </a:t>
            </a:r>
            <a:r>
              <a:rPr lang="en-US" smtClean="0">
                <a:solidFill>
                  <a:srgbClr val="C00000"/>
                </a:solidFill>
              </a:rPr>
              <a:t>just like </a:t>
            </a:r>
            <a:r>
              <a:rPr lang="en-US" dirty="0" smtClean="0">
                <a:solidFill>
                  <a:srgbClr val="C00000"/>
                </a:solidFill>
              </a:rPr>
              <a:t>I used to be...</a:t>
            </a:r>
            <a:r>
              <a:rPr lang="en-US" dirty="0" smtClean="0">
                <a:solidFill>
                  <a:schemeClr val="bg1"/>
                </a:solidFill>
              </a:rPr>
              <a:t/>
            </a:r>
            <a:br>
              <a:rPr lang="en-US" dirty="0" smtClean="0">
                <a:solidFill>
                  <a:schemeClr val="bg1"/>
                </a:solidFill>
              </a:rPr>
            </a:br>
            <a:r>
              <a:rPr lang="en-US" dirty="0" smtClean="0">
                <a:solidFill>
                  <a:schemeClr val="bg1"/>
                </a:solidFill>
              </a:rPr>
              <a:t> </a:t>
            </a:r>
            <a:r>
              <a:rPr lang="en-US" smtClean="0">
                <a:solidFill>
                  <a:schemeClr val="bg1"/>
                </a:solidFill>
              </a:rPr>
              <a:t/>
            </a:r>
            <a:br>
              <a:rPr lang="en-US" smtClean="0">
                <a:solidFill>
                  <a:schemeClr val="bg1"/>
                </a:solidFill>
              </a:rPr>
            </a:br>
            <a:r>
              <a:rPr lang="en-US" smtClean="0">
                <a:solidFill>
                  <a:schemeClr val="bg1"/>
                </a:solidFill>
              </a:rPr>
              <a:t/>
            </a:r>
            <a:br>
              <a:rPr lang="en-US"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…and that YOU can make a huge difference for providing foundations for the first-year experience.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3600" dirty="0" smtClean="0">
                <a:solidFill>
                  <a:srgbClr val="C00000"/>
                </a:solidFill>
              </a:rPr>
              <a:t>Thank You Ladies and Gentlemen</a:t>
            </a:r>
            <a:endParaRPr lang="en-US" sz="3600" dirty="0">
              <a:solidFill>
                <a:srgbClr val="C00000"/>
              </a:solidFill>
            </a:endParaRPr>
          </a:p>
        </p:txBody>
      </p:sp>
      <p:sp>
        <p:nvSpPr>
          <p:cNvPr id="4" name="Text Placeholder 3"/>
          <p:cNvSpPr>
            <a:spLocks noGrp="1"/>
          </p:cNvSpPr>
          <p:nvPr>
            <p:ph type="subTitle" idx="1"/>
          </p:nvPr>
        </p:nvSpPr>
        <p:spPr>
          <a:xfrm>
            <a:off x="685800" y="3657600"/>
            <a:ext cx="7772400" cy="2743200"/>
          </a:xfrm>
        </p:spPr>
        <p:txBody>
          <a:bodyPr>
            <a:noAutofit/>
          </a:bodyPr>
          <a:lstStyle/>
          <a:p>
            <a:r>
              <a:rPr lang="en-US" dirty="0" smtClean="0">
                <a:solidFill>
                  <a:schemeClr val="tx1"/>
                </a:solidFill>
              </a:rPr>
              <a:t>John N. Gardner, President</a:t>
            </a:r>
          </a:p>
          <a:p>
            <a:r>
              <a:rPr lang="en-US" sz="1800" dirty="0" smtClean="0">
                <a:solidFill>
                  <a:schemeClr val="tx1"/>
                </a:solidFill>
              </a:rPr>
              <a:t>John N. Gardner Institute </a:t>
            </a:r>
            <a:br>
              <a:rPr lang="en-US" sz="1800" dirty="0" smtClean="0">
                <a:solidFill>
                  <a:schemeClr val="tx1"/>
                </a:solidFill>
              </a:rPr>
            </a:br>
            <a:r>
              <a:rPr lang="en-US" sz="1800" dirty="0" smtClean="0">
                <a:solidFill>
                  <a:schemeClr val="tx1"/>
                </a:solidFill>
              </a:rPr>
              <a:t>for Excellence in Undergraduate Education</a:t>
            </a:r>
          </a:p>
          <a:p>
            <a:r>
              <a:rPr lang="en-US" sz="1800" dirty="0" smtClean="0">
                <a:solidFill>
                  <a:schemeClr val="tx1"/>
                </a:solidFill>
              </a:rPr>
              <a:t>gardner@jngi.org</a:t>
            </a:r>
          </a:p>
          <a:p>
            <a:r>
              <a:rPr lang="en-US" sz="1800" dirty="0" smtClean="0">
                <a:solidFill>
                  <a:schemeClr val="tx1"/>
                </a:solidFill>
              </a:rPr>
              <a:t>828-449-8044</a:t>
            </a:r>
          </a:p>
          <a:p>
            <a:r>
              <a:rPr lang="en-US" sz="1800" dirty="0" smtClean="0">
                <a:solidFill>
                  <a:schemeClr val="tx1"/>
                </a:solidFill>
              </a:rPr>
              <a:t>www.jngi.org</a:t>
            </a:r>
            <a:endParaRPr lang="en-US" sz="1800" dirty="0">
              <a:solidFill>
                <a:schemeClr val="tx1"/>
              </a:solidFill>
            </a:endParaRPr>
          </a:p>
        </p:txBody>
      </p:sp>
      <p:pic>
        <p:nvPicPr>
          <p:cNvPr id="5" name="Picture 4" descr="logo_reverse_ white_nobackground.png"/>
          <p:cNvPicPr>
            <a:picLocks noChangeAspect="1"/>
          </p:cNvPicPr>
          <p:nvPr/>
        </p:nvPicPr>
        <p:blipFill>
          <a:blip r:embed="rId2" cstate="print"/>
          <a:stretch>
            <a:fillRect/>
          </a:stretch>
        </p:blipFill>
        <p:spPr>
          <a:xfrm>
            <a:off x="5638800" y="5943600"/>
            <a:ext cx="2819400" cy="49177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371600"/>
          </a:xfrm>
        </p:spPr>
        <p:txBody>
          <a:bodyPr/>
          <a:lstStyle/>
          <a:p>
            <a:r>
              <a:rPr lang="en-US" dirty="0" smtClean="0">
                <a:solidFill>
                  <a:srgbClr val="C00000"/>
                </a:solidFill>
              </a:rPr>
              <a:t>Colleges are Built Around Big Ideas</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a:xfrm>
            <a:off x="4953000" y="762000"/>
            <a:ext cx="3276600" cy="2438400"/>
          </a:xfrm>
        </p:spPr>
        <p:txBody>
          <a:bodyPr>
            <a:noAutofit/>
          </a:bodyPr>
          <a:lstStyle/>
          <a:p>
            <a:r>
              <a:rPr lang="en-US" sz="2800" dirty="0" smtClean="0">
                <a:solidFill>
                  <a:srgbClr val="C00000"/>
                </a:solidFill>
              </a:rPr>
              <a:t>And these are some big ideas </a:t>
            </a:r>
            <a:br>
              <a:rPr lang="en-US" sz="2800" dirty="0" smtClean="0">
                <a:solidFill>
                  <a:srgbClr val="C00000"/>
                </a:solidFill>
              </a:rPr>
            </a:br>
            <a:r>
              <a:rPr lang="en-US" sz="2800" dirty="0" smtClean="0">
                <a:solidFill>
                  <a:srgbClr val="C00000"/>
                </a:solidFill>
              </a:rPr>
              <a:t>I remember from my first year:</a:t>
            </a:r>
            <a:endParaRPr lang="en-US" sz="2800" dirty="0">
              <a:solidFill>
                <a:srgbClr val="C00000"/>
              </a:solidFill>
            </a:endParaRPr>
          </a:p>
        </p:txBody>
      </p:sp>
      <p:pic>
        <p:nvPicPr>
          <p:cNvPr id="7" name="Content Placeholder 6" descr="Book1.jpg"/>
          <p:cNvPicPr>
            <a:picLocks noGrp="1" noChangeAspect="1"/>
          </p:cNvPicPr>
          <p:nvPr>
            <p:ph sz="half" idx="1"/>
          </p:nvPr>
        </p:nvPicPr>
        <p:blipFill>
          <a:blip r:embed="rId2" cstate="print"/>
          <a:srcRect l="18806" r="19861"/>
          <a:stretch>
            <a:fillRect/>
          </a:stretch>
        </p:blipFill>
        <p:spPr>
          <a:xfrm>
            <a:off x="838200" y="609600"/>
            <a:ext cx="1752600" cy="2857500"/>
          </a:xfrm>
          <a:prstGeom prst="rect">
            <a:avLst/>
          </a:prstGeom>
          <a:ln>
            <a:noFill/>
          </a:ln>
          <a:effectLst>
            <a:outerShdw blurRad="292100" dist="139700" dir="2700000" algn="tl" rotWithShape="0">
              <a:srgbClr val="333333">
                <a:alpha val="65000"/>
              </a:srgbClr>
            </a:outerShdw>
          </a:effectLst>
        </p:spPr>
      </p:pic>
      <p:pic>
        <p:nvPicPr>
          <p:cNvPr id="8" name="Picture 7" descr="Book2.jpg"/>
          <p:cNvPicPr>
            <a:picLocks noChangeAspect="1"/>
          </p:cNvPicPr>
          <p:nvPr/>
        </p:nvPicPr>
        <p:blipFill>
          <a:blip r:embed="rId3" cstate="print"/>
          <a:stretch>
            <a:fillRect/>
          </a:stretch>
        </p:blipFill>
        <p:spPr>
          <a:xfrm>
            <a:off x="2819400" y="609600"/>
            <a:ext cx="1647088" cy="2849634"/>
          </a:xfrm>
          <a:prstGeom prst="rect">
            <a:avLst/>
          </a:prstGeom>
          <a:ln>
            <a:noFill/>
          </a:ln>
          <a:effectLst>
            <a:outerShdw blurRad="292100" dist="139700" dir="2700000" algn="tl" rotWithShape="0">
              <a:srgbClr val="333333">
                <a:alpha val="65000"/>
              </a:srgbClr>
            </a:outerShdw>
          </a:effectLst>
        </p:spPr>
      </p:pic>
      <p:pic>
        <p:nvPicPr>
          <p:cNvPr id="5" name="Picture 4" descr="0390_PlatosRepublic_D.jpg"/>
          <p:cNvPicPr>
            <a:picLocks noChangeAspect="1"/>
          </p:cNvPicPr>
          <p:nvPr/>
        </p:nvPicPr>
        <p:blipFill>
          <a:blip r:embed="rId4" cstate="print"/>
          <a:stretch>
            <a:fillRect/>
          </a:stretch>
        </p:blipFill>
        <p:spPr>
          <a:xfrm>
            <a:off x="838200" y="3733800"/>
            <a:ext cx="1981200" cy="2616836"/>
          </a:xfrm>
          <a:prstGeom prst="rect">
            <a:avLst/>
          </a:prstGeom>
          <a:ln>
            <a:noFill/>
          </a:ln>
          <a:effectLst>
            <a:outerShdw blurRad="292100" dist="139700" dir="2700000" algn="tl" rotWithShape="0">
              <a:srgbClr val="333333">
                <a:alpha val="65000"/>
              </a:srgbClr>
            </a:outerShdw>
          </a:effectLst>
        </p:spPr>
      </p:pic>
      <p:sp>
        <p:nvSpPr>
          <p:cNvPr id="6" name="Content Placeholder 2"/>
          <p:cNvSpPr>
            <a:spLocks noGrp="1"/>
          </p:cNvSpPr>
          <p:nvPr>
            <p:ph sz="half" idx="1"/>
          </p:nvPr>
        </p:nvSpPr>
        <p:spPr>
          <a:xfrm>
            <a:off x="3124200" y="4114800"/>
            <a:ext cx="5410200" cy="1981200"/>
          </a:xfrm>
        </p:spPr>
        <p:txBody>
          <a:bodyPr>
            <a:noAutofit/>
          </a:bodyPr>
          <a:lstStyle/>
          <a:p>
            <a:pPr marL="0" indent="0">
              <a:buNone/>
            </a:pPr>
            <a:r>
              <a:rPr lang="en-US" sz="2800" dirty="0" smtClean="0">
                <a:solidFill>
                  <a:srgbClr val="C00000"/>
                </a:solidFill>
                <a:latin typeface="+mj-lt"/>
              </a:rPr>
              <a:t>And this was a source of finding purpose in life after college: </a:t>
            </a:r>
            <a:br>
              <a:rPr lang="en-US" sz="2800" dirty="0" smtClean="0">
                <a:solidFill>
                  <a:srgbClr val="C00000"/>
                </a:solidFill>
                <a:latin typeface="+mj-lt"/>
              </a:rPr>
            </a:br>
            <a:r>
              <a:rPr lang="en-US" sz="2800" dirty="0" smtClean="0">
                <a:solidFill>
                  <a:srgbClr val="C00000"/>
                </a:solidFill>
                <a:latin typeface="+mj-lt"/>
              </a:rPr>
              <a:t>the pursuit of social justice</a:t>
            </a:r>
          </a:p>
          <a:p>
            <a:pPr marL="0" indent="0">
              <a:buNone/>
            </a:pPr>
            <a:endParaRPr lang="en-US" sz="2800" dirty="0" smtClean="0">
              <a:solidFill>
                <a:srgbClr val="C00000"/>
              </a:solidFill>
              <a:latin typeface="+mj-lt"/>
            </a:endParaRPr>
          </a:p>
          <a:p>
            <a:pPr marL="0" indent="0">
              <a:buNone/>
            </a:pPr>
            <a:endParaRPr lang="en-US" sz="2800" dirty="0" smtClean="0">
              <a:solidFill>
                <a:srgbClr val="C00000"/>
              </a:solidFill>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533400" y="274638"/>
            <a:ext cx="8305800" cy="1477962"/>
          </a:xfrm>
        </p:spPr>
        <p:txBody>
          <a:bodyPr>
            <a:noAutofit/>
          </a:bodyPr>
          <a:lstStyle/>
          <a:p>
            <a:r>
              <a:rPr lang="en-US" sz="3200" dirty="0">
                <a:solidFill>
                  <a:srgbClr val="C00000"/>
                </a:solidFill>
              </a:rPr>
              <a:t>All I ever needed to know about success </a:t>
            </a:r>
            <a:r>
              <a:rPr lang="en-US" sz="3200" dirty="0" smtClean="0">
                <a:solidFill>
                  <a:srgbClr val="C00000"/>
                </a:solidFill>
              </a:rPr>
              <a:t/>
            </a:r>
            <a:br>
              <a:rPr lang="en-US" sz="3200" dirty="0" smtClean="0">
                <a:solidFill>
                  <a:srgbClr val="C00000"/>
                </a:solidFill>
              </a:rPr>
            </a:br>
            <a:r>
              <a:rPr lang="en-US" sz="3200" dirty="0" smtClean="0">
                <a:solidFill>
                  <a:srgbClr val="C00000"/>
                </a:solidFill>
              </a:rPr>
              <a:t>as </a:t>
            </a:r>
            <a:r>
              <a:rPr lang="en-US" sz="3200" dirty="0">
                <a:solidFill>
                  <a:srgbClr val="C00000"/>
                </a:solidFill>
              </a:rPr>
              <a:t>a higher educator, </a:t>
            </a:r>
            <a:r>
              <a:rPr lang="en-US" sz="3200" dirty="0" smtClean="0">
                <a:solidFill>
                  <a:srgbClr val="C00000"/>
                </a:solidFill>
              </a:rPr>
              <a:t>I </a:t>
            </a:r>
            <a:r>
              <a:rPr lang="en-US" sz="3200" dirty="0">
                <a:solidFill>
                  <a:srgbClr val="C00000"/>
                </a:solidFill>
              </a:rPr>
              <a:t>learned in my </a:t>
            </a:r>
            <a:r>
              <a:rPr lang="en-US" sz="3200" dirty="0" smtClean="0">
                <a:solidFill>
                  <a:srgbClr val="C00000"/>
                </a:solidFill>
              </a:rPr>
              <a:t/>
            </a:r>
            <a:br>
              <a:rPr lang="en-US" sz="3200" dirty="0" smtClean="0">
                <a:solidFill>
                  <a:srgbClr val="C00000"/>
                </a:solidFill>
              </a:rPr>
            </a:br>
            <a:r>
              <a:rPr lang="en-US" sz="3200" dirty="0" smtClean="0">
                <a:solidFill>
                  <a:srgbClr val="C00000"/>
                </a:solidFill>
              </a:rPr>
              <a:t>first </a:t>
            </a:r>
            <a:r>
              <a:rPr lang="en-US" sz="3200" dirty="0">
                <a:solidFill>
                  <a:srgbClr val="C00000"/>
                </a:solidFill>
              </a:rPr>
              <a:t>year of college</a:t>
            </a:r>
          </a:p>
        </p:txBody>
      </p:sp>
      <p:sp>
        <p:nvSpPr>
          <p:cNvPr id="160771" name="Rectangle 3"/>
          <p:cNvSpPr>
            <a:spLocks noGrp="1" noChangeArrowheads="1"/>
          </p:cNvSpPr>
          <p:nvPr>
            <p:ph idx="1"/>
          </p:nvPr>
        </p:nvSpPr>
        <p:spPr>
          <a:xfrm>
            <a:off x="990600" y="2133600"/>
            <a:ext cx="7772400" cy="4343400"/>
          </a:xfrm>
        </p:spPr>
        <p:txBody>
          <a:bodyPr>
            <a:normAutofit/>
          </a:bodyPr>
          <a:lstStyle/>
          <a:p>
            <a:pPr>
              <a:lnSpc>
                <a:spcPct val="90000"/>
              </a:lnSpc>
              <a:buFont typeface="Wingdings" pitchFamily="2" charset="2"/>
              <a:buChar char="§"/>
            </a:pPr>
            <a:r>
              <a:rPr lang="en-US" dirty="0"/>
              <a:t>Example: Speech 101—need to identify with an audience</a:t>
            </a:r>
          </a:p>
          <a:p>
            <a:pPr>
              <a:lnSpc>
                <a:spcPct val="90000"/>
              </a:lnSpc>
              <a:buFont typeface="Wingdings" pitchFamily="2" charset="2"/>
              <a:buChar char="§"/>
            </a:pPr>
            <a:r>
              <a:rPr lang="en-US" dirty="0"/>
              <a:t>My first semester’s grades: 3F’s, 2D’s, 1A—what’s the moral </a:t>
            </a:r>
            <a:r>
              <a:rPr lang="en-US" dirty="0" smtClean="0"/>
              <a:t/>
            </a:r>
            <a:br>
              <a:rPr lang="en-US" dirty="0" smtClean="0"/>
            </a:br>
            <a:r>
              <a:rPr lang="en-US" dirty="0" smtClean="0"/>
              <a:t>of </a:t>
            </a:r>
            <a:r>
              <a:rPr lang="en-US" dirty="0"/>
              <a:t>that story for teaching in open admissions settings?</a:t>
            </a:r>
          </a:p>
          <a:p>
            <a:pPr>
              <a:lnSpc>
                <a:spcPct val="90000"/>
              </a:lnSpc>
              <a:buFont typeface="Wingdings" pitchFamily="2" charset="2"/>
              <a:buChar char="§"/>
            </a:pPr>
            <a:r>
              <a:rPr lang="en-US" dirty="0"/>
              <a:t>The importance of other students as exemplars</a:t>
            </a:r>
          </a:p>
          <a:p>
            <a:pPr>
              <a:lnSpc>
                <a:spcPct val="90000"/>
              </a:lnSpc>
              <a:buFont typeface="Wingdings" pitchFamily="2" charset="2"/>
              <a:buChar char="§"/>
            </a:pPr>
            <a:r>
              <a:rPr lang="en-US" dirty="0"/>
              <a:t>Don’t settle for anything less than outstanding academic advising</a:t>
            </a:r>
          </a:p>
          <a:p>
            <a:pPr>
              <a:lnSpc>
                <a:spcPct val="90000"/>
              </a:lnSpc>
              <a:buFont typeface="Wingdings" pitchFamily="2" charset="2"/>
              <a:buChar char="§"/>
            </a:pPr>
            <a:r>
              <a:rPr lang="en-US" dirty="0"/>
              <a:t>The importance of out-of-class student faculty interaction</a:t>
            </a:r>
          </a:p>
          <a:p>
            <a:pPr>
              <a:lnSpc>
                <a:spcPct val="90000"/>
              </a:lnSpc>
              <a:buFont typeface="Wingdings" pitchFamily="2" charset="2"/>
              <a:buChar char="§"/>
            </a:pPr>
            <a:r>
              <a:rPr lang="en-US" dirty="0"/>
              <a:t>The importance of joining at least one co-curricular activity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838200" y="1143000"/>
            <a:ext cx="7168179" cy="3057524"/>
          </a:xfrm>
        </p:spPr>
        <p:txBody>
          <a:bodyPr>
            <a:normAutofit/>
          </a:bodyPr>
          <a:lstStyle/>
          <a:p>
            <a:r>
              <a:rPr lang="en-US" sz="3200" dirty="0">
                <a:solidFill>
                  <a:srgbClr val="C00000"/>
                </a:solidFill>
                <a:latin typeface="+mn-lt"/>
              </a:rPr>
              <a:t>All I ever needed to know about </a:t>
            </a:r>
            <a:r>
              <a:rPr lang="en-US" sz="3200" dirty="0" smtClean="0">
                <a:solidFill>
                  <a:srgbClr val="C00000"/>
                </a:solidFill>
                <a:latin typeface="+mn-lt"/>
              </a:rPr>
              <a:t/>
            </a:r>
            <a:br>
              <a:rPr lang="en-US" sz="3200" dirty="0" smtClean="0">
                <a:solidFill>
                  <a:srgbClr val="C00000"/>
                </a:solidFill>
                <a:latin typeface="+mn-lt"/>
              </a:rPr>
            </a:br>
            <a:r>
              <a:rPr lang="en-US" sz="3200" dirty="0" smtClean="0">
                <a:solidFill>
                  <a:srgbClr val="C00000"/>
                </a:solidFill>
                <a:latin typeface="+mn-lt"/>
              </a:rPr>
              <a:t>the </a:t>
            </a:r>
            <a:r>
              <a:rPr lang="en-US" sz="3200" dirty="0">
                <a:solidFill>
                  <a:srgbClr val="C00000"/>
                </a:solidFill>
                <a:latin typeface="+mn-lt"/>
              </a:rPr>
              <a:t>gratifications of college teaching </a:t>
            </a:r>
            <a:r>
              <a:rPr lang="en-US" sz="3200" dirty="0" smtClean="0">
                <a:solidFill>
                  <a:srgbClr val="C00000"/>
                </a:solidFill>
                <a:latin typeface="+mn-lt"/>
              </a:rPr>
              <a:t/>
            </a:r>
            <a:br>
              <a:rPr lang="en-US" sz="3200" dirty="0" smtClean="0">
                <a:solidFill>
                  <a:srgbClr val="C00000"/>
                </a:solidFill>
                <a:latin typeface="+mn-lt"/>
              </a:rPr>
            </a:br>
            <a:r>
              <a:rPr lang="en-US" sz="3200" dirty="0" smtClean="0">
                <a:solidFill>
                  <a:srgbClr val="C00000"/>
                </a:solidFill>
                <a:latin typeface="+mn-lt"/>
              </a:rPr>
              <a:t>I </a:t>
            </a:r>
            <a:r>
              <a:rPr lang="en-US" sz="3200" dirty="0">
                <a:solidFill>
                  <a:srgbClr val="C00000"/>
                </a:solidFill>
                <a:latin typeface="+mn-lt"/>
              </a:rPr>
              <a:t>learned in my first teaching in a </a:t>
            </a:r>
            <a:r>
              <a:rPr lang="en-US" sz="3200" dirty="0" smtClean="0">
                <a:solidFill>
                  <a:srgbClr val="C00000"/>
                </a:solidFill>
                <a:latin typeface="+mn-lt"/>
              </a:rPr>
              <a:t/>
            </a:r>
            <a:br>
              <a:rPr lang="en-US" sz="3200" dirty="0" smtClean="0">
                <a:solidFill>
                  <a:srgbClr val="C00000"/>
                </a:solidFill>
                <a:latin typeface="+mn-lt"/>
              </a:rPr>
            </a:br>
            <a:r>
              <a:rPr lang="en-US" sz="3200" dirty="0" smtClean="0">
                <a:solidFill>
                  <a:srgbClr val="C00000"/>
                </a:solidFill>
                <a:latin typeface="+mn-lt"/>
              </a:rPr>
              <a:t>two-year college</a:t>
            </a:r>
            <a:endParaRPr lang="en-US" sz="3200" dirty="0">
              <a:solidFill>
                <a:srgbClr val="C00000"/>
              </a:solidFill>
              <a:latin typeface="+mn-lt"/>
            </a:endParaRPr>
          </a:p>
        </p:txBody>
      </p:sp>
      <p:sp>
        <p:nvSpPr>
          <p:cNvPr id="5" name="Text Placeholder 4"/>
          <p:cNvSpPr>
            <a:spLocks noGrp="1"/>
          </p:cNvSpPr>
          <p:nvPr>
            <p:ph type="body" idx="1"/>
          </p:nvPr>
        </p:nvSpPr>
        <p:spPr>
          <a:xfrm>
            <a:off x="838199" y="4367213"/>
            <a:ext cx="8006380" cy="1371600"/>
          </a:xfrm>
        </p:spPr>
        <p:txBody>
          <a:bodyPr>
            <a:normAutofit/>
          </a:bodyPr>
          <a:lstStyle/>
          <a:p>
            <a:r>
              <a:rPr lang="en-US" sz="3200" dirty="0" smtClean="0">
                <a:solidFill>
                  <a:schemeClr val="tx1"/>
                </a:solidFill>
              </a:rPr>
              <a:t>Four Things I Most Love (what are yours?)</a:t>
            </a:r>
            <a:endParaRPr lang="en-US" sz="3200" dirty="0">
              <a:solidFill>
                <a:schemeClr val="tx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ailored">
  <a:themeElements>
    <a:clrScheme name="Tailored">
      <a:dk1>
        <a:sysClr val="windowText" lastClr="000000"/>
      </a:dk1>
      <a:lt1>
        <a:sysClr val="window" lastClr="FFFFFF"/>
      </a:lt1>
      <a:dk2>
        <a:srgbClr val="123452"/>
      </a:dk2>
      <a:lt2>
        <a:srgbClr val="E0EDF8"/>
      </a:lt2>
      <a:accent1>
        <a:srgbClr val="2254A6"/>
      </a:accent1>
      <a:accent2>
        <a:srgbClr val="9B6261"/>
      </a:accent2>
      <a:accent3>
        <a:srgbClr val="939070"/>
      </a:accent3>
      <a:accent4>
        <a:srgbClr val="60254D"/>
      </a:accent4>
      <a:accent5>
        <a:srgbClr val="9FC6E9"/>
      </a:accent5>
      <a:accent6>
        <a:srgbClr val="8BA7B3"/>
      </a:accent6>
      <a:hlink>
        <a:srgbClr val="3286D2"/>
      </a:hlink>
      <a:folHlink>
        <a:srgbClr val="D99BBA"/>
      </a:folHlink>
    </a:clrScheme>
    <a:fontScheme name="Arial/Arial">
      <a:majorFont>
        <a:latin typeface="Arial"/>
        <a:ea typeface=""/>
        <a:cs typeface=""/>
      </a:majorFont>
      <a:minorFont>
        <a:latin typeface="Arial"/>
        <a:ea typeface=""/>
        <a:cs typeface=""/>
      </a:minorFont>
    </a:fontScheme>
    <a:fmtScheme name="Tailored">
      <a:fillStyleLst>
        <a:gradFill rotWithShape="1">
          <a:gsLst>
            <a:gs pos="0">
              <a:schemeClr val="phClr">
                <a:tint val="90000"/>
                <a:satMod val="125000"/>
              </a:schemeClr>
            </a:gs>
            <a:gs pos="100000">
              <a:schemeClr val="phClr">
                <a:shade val="80000"/>
                <a:satMod val="115000"/>
              </a:schemeClr>
            </a:gs>
          </a:gsLst>
          <a:lin ang="5400000" scaled="0"/>
        </a:gradFill>
        <a:gradFill rotWithShape="1">
          <a:gsLst>
            <a:gs pos="0">
              <a:schemeClr val="phClr">
                <a:tint val="85000"/>
                <a:satMod val="150000"/>
              </a:schemeClr>
            </a:gs>
            <a:gs pos="35000">
              <a:schemeClr val="phClr">
                <a:tint val="65000"/>
                <a:satMod val="175000"/>
              </a:schemeClr>
            </a:gs>
            <a:gs pos="100000">
              <a:schemeClr val="phClr">
                <a:tint val="55000"/>
                <a:satMod val="200000"/>
              </a:schemeClr>
            </a:gs>
            <a:gs pos="100000">
              <a:schemeClr val="phClr">
                <a:tint val="50000"/>
                <a:satMod val="225000"/>
              </a:schemeClr>
            </a:gs>
          </a:gsLst>
          <a:path path="circle">
            <a:fillToRect l="100000" t="100000" r="100000" b="100000"/>
          </a:path>
        </a:gradFill>
        <a:blipFill rotWithShape="1">
          <a:blip xmlns:r="http://schemas.openxmlformats.org/officeDocument/2006/relationships" r:embed="rId1">
            <a:duotone>
              <a:schemeClr val="phClr">
                <a:shade val="78000"/>
                <a:satMod val="115000"/>
              </a:schemeClr>
              <a:schemeClr val="phClr">
                <a:tint val="84000"/>
                <a:satMod val="135000"/>
              </a:schemeClr>
            </a:duotone>
          </a:blip>
          <a:tile tx="0" ty="0" sx="100000" sy="100000" flip="none" algn="tl"/>
        </a:blipFill>
      </a:fillStyleLst>
      <a:lnStyleLst>
        <a:ln w="6350" cap="flat" cmpd="sng" algn="ctr">
          <a:solidFill>
            <a:schemeClr val="phClr">
              <a:shade val="95000"/>
              <a:alpha val="90000"/>
              <a:satMod val="115000"/>
            </a:schemeClr>
          </a:solidFill>
          <a:prstDash val="solid"/>
        </a:ln>
        <a:ln w="12700" cap="flat" cmpd="sng" algn="ctr">
          <a:solidFill>
            <a:schemeClr val="phClr">
              <a:shade val="95000"/>
              <a:alpha val="90000"/>
              <a:satMod val="115000"/>
            </a:schemeClr>
          </a:solidFill>
          <a:prstDash val="solid"/>
        </a:ln>
        <a:ln w="19050" cap="flat" cmpd="sng" algn="ctr">
          <a:solidFill>
            <a:schemeClr val="phClr">
              <a:shade val="95000"/>
              <a:alpha val="90000"/>
              <a:satMod val="115000"/>
            </a:schemeClr>
          </a:solidFill>
          <a:prstDash val="solid"/>
        </a:ln>
      </a:lnStyleLst>
      <a:effectStyleLst>
        <a:effectStyle>
          <a:effectLst>
            <a:softEdge rad="25400"/>
          </a:effectLst>
        </a:effectStyle>
        <a:effectStyle>
          <a:effectLst>
            <a:innerShdw blurRad="76200" dist="12700" dir="13500000">
              <a:srgbClr val="FFFFFF">
                <a:alpha val="60000"/>
              </a:srgbClr>
            </a:innerShdw>
          </a:effectLst>
          <a:scene3d>
            <a:camera prst="orthographicFront">
              <a:rot lat="0" lon="0" rev="0"/>
            </a:camera>
            <a:lightRig rig="balanced" dir="tl">
              <a:rot lat="0" lon="0" rev="3600000"/>
            </a:lightRig>
          </a:scene3d>
          <a:sp3d>
            <a:bevelT w="12700" h="25400" prst="softRound"/>
          </a:sp3d>
        </a:effectStyle>
        <a:effectStyle>
          <a:effectLst>
            <a:outerShdw blurRad="38100" dist="25400" dir="5400000" sx="102000" sy="102000" rotWithShape="0">
              <a:srgbClr val="808080">
                <a:alpha val="75000"/>
              </a:srgbClr>
            </a:outerShdw>
          </a:effectLst>
          <a:scene3d>
            <a:camera prst="orthographicFront">
              <a:rot lat="0" lon="0" rev="0"/>
            </a:camera>
            <a:lightRig rig="twoPt" dir="l">
              <a:rot lat="0" lon="0" rev="4200000"/>
            </a:lightRig>
          </a:scene3d>
          <a:sp3d prstMaterial="softmetal">
            <a:bevelT w="12700" h="50800" prst="softRound"/>
          </a:sp3d>
        </a:effectStyle>
      </a:effectStyleLst>
      <a:bgFillStyleLst>
        <a:solidFill>
          <a:schemeClr val="phClr"/>
        </a:solidFill>
        <a:gradFill rotWithShape="1">
          <a:gsLst>
            <a:gs pos="0">
              <a:schemeClr val="phClr">
                <a:tint val="40000"/>
                <a:satMod val="350000"/>
              </a:schemeClr>
            </a:gs>
            <a:gs pos="40000">
              <a:schemeClr val="phClr">
                <a:tint val="80000"/>
                <a:shade val="99000"/>
                <a:satMod val="150000"/>
              </a:schemeClr>
            </a:gs>
            <a:gs pos="100000">
              <a:schemeClr val="phClr">
                <a:shade val="20000"/>
                <a:satMod val="255000"/>
              </a:schemeClr>
            </a:gs>
          </a:gsLst>
          <a:lin ang="5400000" scaled="0"/>
        </a:gradFill>
        <a:blipFill rotWithShape="1">
          <a:blip xmlns:r="http://schemas.openxmlformats.org/officeDocument/2006/relationships" r:embed="rId2">
            <a:duotone>
              <a:schemeClr val="phClr">
                <a:shade val="82000"/>
                <a:satMod val="115000"/>
              </a:schemeClr>
              <a:schemeClr val="phClr">
                <a:tint val="90000"/>
                <a:satMod val="135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Tailored</Template>
  <TotalTime>1085</TotalTime>
  <Words>1751</Words>
  <Application>Microsoft Office PowerPoint</Application>
  <PresentationFormat>On-screen Show (4:3)</PresentationFormat>
  <Paragraphs>279</Paragraphs>
  <Slides>56</Slides>
  <Notes>7</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Tailored</vt:lpstr>
      <vt:lpstr>The First Year Matters:  In Pursuit of Excellence  in the Two-Year  Beginning College Experience </vt:lpstr>
      <vt:lpstr>PowerPoint Presentation</vt:lpstr>
      <vt:lpstr>An opening confessional! </vt:lpstr>
      <vt:lpstr>PowerPoint Presentation</vt:lpstr>
      <vt:lpstr>PowerPoint Presentation</vt:lpstr>
      <vt:lpstr>Colleges are Built Around Big Ideas</vt:lpstr>
      <vt:lpstr>And these are some big ideas  I remember from my first year:</vt:lpstr>
      <vt:lpstr>All I ever needed to know about success  as a higher educator, I learned in my  first year of college</vt:lpstr>
      <vt:lpstr>All I ever needed to know about  the gratifications of college teaching  I learned in my first teaching in a  two-year college</vt:lpstr>
      <vt:lpstr>PowerPoint Presentation</vt:lpstr>
      <vt:lpstr>My first campus in contrast to yours</vt:lpstr>
      <vt:lpstr>My big take away lessons as both adjunct faculty member and Vice Chancellor for Academic Affairs:</vt:lpstr>
      <vt:lpstr>I am still pursuing big questions</vt:lpstr>
      <vt:lpstr>What is the First-Year Experience®?</vt:lpstr>
      <vt:lpstr>What is the First-Year Experience®?</vt:lpstr>
      <vt:lpstr>Let’s turn to the beginning college experience and let’s start with the obvious:</vt:lpstr>
      <vt:lpstr>PowerPoint Presentation</vt:lpstr>
      <vt:lpstr>The Foundation for . . .</vt:lpstr>
      <vt:lpstr>This has to be more than about retention!</vt:lpstr>
      <vt:lpstr>Think globally, act locally</vt:lpstr>
      <vt:lpstr>What does this mean?</vt:lpstr>
      <vt:lpstr>A Foundation for Excellence in the First Year of College: Student Affairs/ Academic Affairs faculty partnerships.</vt:lpstr>
      <vt:lpstr>Some basic assumptions:</vt:lpstr>
      <vt:lpstr>PowerPoint Presentation</vt:lpstr>
      <vt:lpstr>PowerPoint Presentation</vt:lpstr>
      <vt:lpstr>Some basic assumptions:</vt:lpstr>
      <vt:lpstr>History of SA profession and demographics of campus administrative leadership are converging to the advantage of SA; more and more there are senior campus leaders who themselves actually experienced delivery of and benefitted from SA contributions when they were undergraduates.</vt:lpstr>
      <vt:lpstr>Three basic areas for productive focus: </vt:lpstr>
      <vt:lpstr>Key undergraduate student transitions,  represent best possible areas for AA/SA partnerships: </vt:lpstr>
      <vt:lpstr>And within the focus on the first year are the most extensive and rich targets of opportunity  for partnerships   (please use the following as  a checklist)</vt:lpstr>
      <vt:lpstr>Opportunity for Partnerships </vt:lpstr>
      <vt:lpstr>Opportunity for Partnerships </vt:lpstr>
      <vt:lpstr>Opportunity for Partnerships </vt:lpstr>
      <vt:lpstr>Opportunity for Partnerships </vt:lpstr>
      <vt:lpstr>The following are the most common functional program and service delivery areas that pose optimum opportunities for  AA/SA partnerships:</vt:lpstr>
      <vt:lpstr>Opportunities for AA/SA partnerships</vt:lpstr>
      <vt:lpstr>Another possible type of focus is partnerships to address “critical junctures” - particular events or decision points that occur within or throughout one of these transition periods</vt:lpstr>
      <vt:lpstr>Regarding Critical Junctures:</vt:lpstr>
      <vt:lpstr>Critical Junctures: Academic</vt:lpstr>
      <vt:lpstr>Critical Junctures: Academic</vt:lpstr>
      <vt:lpstr>Critical Junctures: Social/ Personal </vt:lpstr>
      <vt:lpstr>Critical Junctures: Social/ Personal </vt:lpstr>
      <vt:lpstr>Increasing institutional responsibility  for student learning: Who is responsible for student learning: us/them?</vt:lpstr>
      <vt:lpstr>Policies that might promote greater  student success:</vt:lpstr>
      <vt:lpstr>Policies that might promote greater  student success:</vt:lpstr>
      <vt:lpstr>What are the policies that need to be  jointly reviewed by SA/AA?</vt:lpstr>
      <vt:lpstr>Suggestions for Strategies and Activities to Enhance SA/Faculty/AA partnerships</vt:lpstr>
      <vt:lpstr>Suggestions for Strategies and Activities to Enhance SA/Faculty/AA partnerships</vt:lpstr>
      <vt:lpstr>Suggestions for Strategies and Activities to Enhance SA/Faculty/AA partnerships</vt:lpstr>
      <vt:lpstr>Suggestions for Strategies and Activities to Enhance SA/Faculty/AA partnerships</vt:lpstr>
      <vt:lpstr>Suggestions for Strategies and Activities to Enhance SA/Faculty/AA partnerships</vt:lpstr>
      <vt:lpstr>Suggestions for Strategies and Activities to Enhance SA/Faculty/AA partnerships</vt:lpstr>
      <vt:lpstr>Suggestions for Strategies and Activities to Enhance SA/Faculty/AA partnerships</vt:lpstr>
      <vt:lpstr>Suggestions for Strategies and Activities to Enhance SA/Faculty/AA partnerships</vt:lpstr>
      <vt:lpstr>Remember: Most of your students are first-year students and some are just like I used to be...     …and that YOU can make a huge difference for providing foundations for the first-year experience.</vt:lpstr>
      <vt:lpstr>Thank You Ladies and Gentlemen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Thinking Globally, Acting Locally: What Can I Do to Increase Student Success</dc:title>
  <dc:creator>huhncj</dc:creator>
  <cp:lastModifiedBy>kelley_c</cp:lastModifiedBy>
  <cp:revision>109</cp:revision>
  <dcterms:created xsi:type="dcterms:W3CDTF">2010-06-07T17:16:35Z</dcterms:created>
  <dcterms:modified xsi:type="dcterms:W3CDTF">2012-03-15T13:24:54Z</dcterms:modified>
</cp:coreProperties>
</file>