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264" r:id="rId2"/>
    <p:sldId id="283" r:id="rId3"/>
    <p:sldId id="259" r:id="rId4"/>
    <p:sldId id="276" r:id="rId5"/>
    <p:sldId id="294" r:id="rId6"/>
    <p:sldId id="285" r:id="rId7"/>
    <p:sldId id="284" r:id="rId8"/>
    <p:sldId id="289" r:id="rId9"/>
    <p:sldId id="265" r:id="rId10"/>
    <p:sldId id="288" r:id="rId11"/>
    <p:sldId id="286" r:id="rId12"/>
    <p:sldId id="260" r:id="rId13"/>
    <p:sldId id="291" r:id="rId14"/>
    <p:sldId id="282" r:id="rId15"/>
    <p:sldId id="266" r:id="rId16"/>
    <p:sldId id="292" r:id="rId17"/>
    <p:sldId id="290" r:id="rId18"/>
    <p:sldId id="271" r:id="rId19"/>
    <p:sldId id="295" r:id="rId20"/>
    <p:sldId id="293" r:id="rId21"/>
    <p:sldId id="296" r:id="rId22"/>
    <p:sldId id="269" r:id="rId23"/>
    <p:sldId id="274" r:id="rId24"/>
    <p:sldId id="270" r:id="rId25"/>
    <p:sldId id="281" r:id="rId26"/>
    <p:sldId id="297" r:id="rId27"/>
    <p:sldId id="300" r:id="rId28"/>
    <p:sldId id="301" r:id="rId29"/>
    <p:sldId id="273" r:id="rId3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3310" autoAdjust="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CECD-0928-4D74-B0EE-87351CCC815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301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B57B-EC31-44EF-B729-C0A340537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9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F46D-569F-4FD8-8D6C-0C77B9D63C5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1" y="4380226"/>
            <a:ext cx="5547360" cy="414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301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301"/>
            <a:ext cx="3004820" cy="46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C819-6B8A-4F16-A815-C8532F148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C819-6B8A-4F16-A815-C8532F14880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67A32E-447F-456F-80B4-7BE2F63AC1E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65DDC5-EEDA-44B6-B1DD-4E196BC9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javascript:load_home()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jeffordsae@cctec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chemeClr val="tx1"/>
                </a:solidFill>
              </a:rPr>
              <a:t>Satellite Campuses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Lucida Calligraphy" pitchFamily="66" charset="0"/>
              </a:rPr>
              <a:t>Survival of the Fittest!</a:t>
            </a:r>
            <a:endParaRPr lang="en-US" sz="2800" b="1" dirty="0">
              <a:latin typeface="Lucida Calligraphy" pitchFamily="66" charset="0"/>
            </a:endParaRPr>
          </a:p>
        </p:txBody>
      </p:sp>
      <p:pic>
        <p:nvPicPr>
          <p:cNvPr id="4" name="Picture 2" descr="C:\Users\media\AppData\Local\Microsoft\Windows\Temporary Internet Files\Content.IE5\TX9FDF9X\KCCEX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3861"/>
            <a:ext cx="6629400" cy="427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chemeClr val="accent1">
                      <a:alpha val="25000"/>
                    </a:schemeClr>
                  </a:outerShdw>
                </a:effectLst>
              </a:rPr>
              <a:t>Shaw Center satellite</a:t>
            </a:r>
            <a:endParaRPr lang="en-US" sz="4000" dirty="0">
              <a:solidFill>
                <a:schemeClr val="tx1"/>
              </a:solidFill>
              <a:effectLst>
                <a:outerShdw blurRad="31750" dist="25400" dir="5400000" algn="tl" rotWithShape="0">
                  <a:schemeClr val="accent1">
                    <a:alpha val="25000"/>
                  </a:schemeClr>
                </a:outerShdw>
              </a:effectLst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81000" y="1828800"/>
            <a:ext cx="3810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Enrollment  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2010 - 180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2011 - 77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274320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Enrollment  </a:t>
            </a:r>
            <a:endParaRPr lang="en-US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2010 - 143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2011 – 111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274320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Deployments/Staff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62400" y="4267200"/>
            <a:ext cx="381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i="1" dirty="0" smtClean="0"/>
              <a:t>Jim Shrift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 smtClean="0"/>
              <a:t>Shaw Center</a:t>
            </a:r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2140 Peach Orchard Road</a:t>
            </a:r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Sumter, SC</a:t>
            </a:r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803-499-4171</a:t>
            </a:r>
          </a:p>
          <a:p>
            <a:pPr algn="ctr"/>
            <a:endParaRPr lang="en-U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3" descr="C:\Users\media\AppData\Local\Microsoft\Windows\Temporary Internet Files\Content.IE5\SVDL0LUM\SHAWCTREXT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 b="29203"/>
          <a:stretch/>
        </p:blipFill>
        <p:spPr bwMode="auto">
          <a:xfrm>
            <a:off x="3962400" y="1752600"/>
            <a:ext cx="3733800" cy="238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chemeClr val="accent1">
                      <a:alpha val="25000"/>
                    </a:schemeClr>
                  </a:outerShdw>
                </a:effectLst>
              </a:rPr>
              <a:t>Kershaw County Satellite</a:t>
            </a:r>
            <a:endParaRPr lang="en-US" sz="4000" dirty="0">
              <a:solidFill>
                <a:schemeClr val="tx1"/>
              </a:solidFill>
              <a:effectLst>
                <a:outerShdw blurRad="31750" dist="25400" dir="5400000" algn="tl" rotWithShape="0">
                  <a:schemeClr val="accent1">
                    <a:alpha val="25000"/>
                  </a:schemeClr>
                </a:outerShdw>
              </a:effectLst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04800" y="1447800"/>
            <a:ext cx="3810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Enrollment  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2010-525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2011-543</a:t>
            </a:r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3% Increase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274320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Enrollment  </a:t>
            </a:r>
            <a:endParaRPr lang="en-US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2010-497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2011–541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9 % Increase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>
              <a:buClr>
                <a:schemeClr val="tx2"/>
              </a:buClr>
              <a:buSzPct val="73000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62400" y="47244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8" descr="ShowImage"/>
          <p:cNvPicPr>
            <a:picLocks noChangeAspect="1" noChangeArrowheads="1"/>
          </p:cNvPicPr>
          <p:nvPr/>
        </p:nvPicPr>
        <p:blipFill>
          <a:blip r:embed="rId2" cstate="print"/>
          <a:srcRect t="7018"/>
          <a:stretch>
            <a:fillRect/>
          </a:stretch>
        </p:blipFill>
        <p:spPr bwMode="auto">
          <a:xfrm>
            <a:off x="5666286" y="1524000"/>
            <a:ext cx="2116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media\AppData\Local\Microsoft\Windows\Temporary Internet Files\Content.IE5\TX9FDF9X\KCCEX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2462212" cy="179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20704" y="1879979"/>
            <a:ext cx="2819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Downtown Campus</a:t>
            </a:r>
          </a:p>
          <a:p>
            <a:pPr algn="ctr"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1125 Little Street</a:t>
            </a:r>
          </a:p>
          <a:p>
            <a:pPr algn="ctr"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Camden, SC</a:t>
            </a:r>
            <a:endParaRPr lang="en-US" i="1" dirty="0" smtClean="0"/>
          </a:p>
          <a:p>
            <a:pPr algn="ctr"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803-425-8388</a:t>
            </a:r>
            <a:endParaRPr lang="en-US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876800" y="5257800"/>
            <a:ext cx="2644747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b="1" i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Kershaw </a:t>
            </a: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County Campus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80 Campus Drive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Camden, SC</a:t>
            </a:r>
            <a:endParaRPr lang="en-US" sz="1600" i="1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803-425-8388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969" y="5882586"/>
            <a:ext cx="4597831" cy="590931"/>
          </a:xfrm>
          <a:prstGeom prst="rect">
            <a:avLst/>
          </a:prstGeom>
          <a:solidFill>
            <a:srgbClr val="C00000">
              <a:alpha val="65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KC Students represent 15.2% (2010) of CCTC Student Enrollment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Kershaw County Specifics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3352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u="sng" dirty="0" smtClean="0"/>
              <a:t>KC Downtown Campus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Established 2001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Shared with County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General Education Courses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8 Classrooms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Kershaw County Campus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Established Summer 2010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Shared with County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Classroom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Biology Lab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Computer Lab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24 Welding Booths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Administrative Assistant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80988" lvl="1" indent="-280988">
              <a:buClr>
                <a:schemeClr val="tx2"/>
              </a:buClr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5362" name="AutoShape 2" descr="data:image/jpeg;base64,/9j/4AAQSkZJRgABAQAAAQABAAD/2wCEAAkGBhQSEBQQDxQUFBUVERQUFBUVFBUYFhcXFBQVFRUSGBQXHCYeFxkkGRcVHy8gIycpLywsFR4xNTAqNSYrLCkBCQoKDgwOFA8PFCkYFBgpKSkpKSkpKSkpKSkpKSkpKSkpKSkpKSkpKS4pKSkqKSkpKSkpKSkpKSkpKSkpKSkpKf/AABEIAOEA4QMBIgACEQEDEQH/xAAcAAEAAQUBAQAAAAAAAAAAAAAAAQIEBQYHAwj/xABAEAACAQIEAwUGAgkCBgMAAAABAgADEQQFEiEGMUETIlFhcQcygZGhsUJSFCMzYnLB0eHwgpIVFiRDg9I0U3P/xAAXAQEBAQEAAAAAAAAAAAAAAAAAAQID/8QAHxEBAQEAAwACAwEAAAAAAAAAAAERAiExEkETUXED/9oADAMBAAIRAxEAPwDuMRIgTESLQJiIgIiICIiAiIgIiICIiAiJECYkXkwEREBERAREi8CYkSYESZFogTIkxAREQEREBERAREQEREBESIExIkwIkxECIEmICIkQJiIgIiICIiAiRECYiICIiAiJF4ExIvIZwNybesCqJhMz40weH/bYikp8A2o/JbmahmntywiXFCnVrHxsEX5tv9IHSbzzr4hUGp2CjxYgD5mcIzj22Y2rcUBToDyGt/8Ac38hNKzHOq+IOrEValQ/vMT9OQgfU2HzSlU/Z1abfwup+xl1efIiVCDdSQfEGZLCcUYul+yxNZfIVGt8iYH1TJnzjhPaxmNP/v6//wBERvrYGZjDe3TGL+0pUH+DKfoT9oHdZM49hvb5/wDbhP8AZV/9lmVwvt1wh/aUa6fBGH0a/wBIHTImj0PbFlzc6rr/ABUnEv6XtNy5uWKT46h9xA2mRMLR41wTe7iqB/8AIv8AOZbDYpKi6qbK6+KkEfMQPWIiAiIgIiIERJiAiIgIiICalxficzVh/wANp0XTTuXP6zVc3AViBa1ptsi0Dgee8U55Tv2/b0h4rSsP9ygzTsZxDiKv7WvVfyNRvtefVpWYbMuD8HiL9vhqTHx0AN/uWxgfLcTveY+xLA1N6Rq0T+6+ofJgZruN9gTf9nFA+VSmR8LqTA5NeLzNcX8JVcuqrSrsjF11LoJO17b3AtMCKggV3lDselpIIlUCgOetpIqeUm0WgR2nlHaiTPXC4R6rBKSM7Hkqgk/IQPIVBPShTZ2CU1LMTYKoJJPgAOc6Hwz7FMRWs+Mb9HTnpsGqEenJfj8p0ngzhfDYSriKeGRe41Ndbd6pc0wWUv4cjYW5mBoPB3sXqVbVcwJppz7JSNbfxH8I+s7FlOU0sNSFHDoEReSjz5mXdpMBESICTItJgIiICIiAiIgIiICIiAiIgJEmRA+d/bXje0zVl6U6VNPiQWP3mhaZm+M8y7fMMTW6NXe38KnSPoBMLAptEqiBSGMqNQxaQYBKxM+hPZfjsJTyzDuTRp1CrBzdQ7FXZbnr0nzvR8JlsBmDU0IViDfpa9j9pLR9LYjiekyVxh6iNUpUHqb30iyki58LznPsb4vxeLxlZa79pTNPtHJVRZyQFtboQLW8pgMyzhqeCNZGVXagabDmCrd0i3jaXHsGpFcwrBSLfow1X53JUkD0YmSdjvcRE0EREBEiTARIkwESIgTERASJMQESLyC0CYmscbcXHBInZqGd2NgxsLDne01/De2zCkBK61KDkcyNSA9DccxJo6PeWebYoU6FWoWChaTtqPIWU7mc5yn2jYutSbQtJmF9DAGzWNhtfmZz/jX2h4rGH9GJAvsypcDzBHWZ+U8GkjFaib3uST4+ZMkVQeUzGO4fqU6KBbF6moE3tYAC6/MzDVMjrpuabW8QL/aa+S49AYltrZR3lYDlcgj7iSuMHWVFxBng2MHS5lwctZ1DoQQfp6wPK4EU6rFgEBN7WsOfxmxYThRNPe3YDvEnYnnsPDpLXNEbDurc6THYDkpA3X48x6zOqz2AyRamHNOu5DVNI1W1aWU3A8hNz9kWU0sJi6wap+sdAqAi3dDXIuTueU0/B4oAI6X0MOvMH0mu5vm7jECrRJFRbG4NuXK3+dZmD6xBiaj7P+NlxuGVnIFRVGvzttqm3AzcqJiRJlCIiAkSYgIiICJF5BaBN5SzyhnnmzwKzUnk9aeb1JonEPtNp0nejQU1HXYuP2YbqL9bSWjF+1BK9SsHFNuyp07a7gA3N2tvz6TnFXANWqLTCHf3ntsB1O/WZqlmGJx2I11HJ0na/ui9+S8pt/Cjg/q66pcOBqsAw2uGP1nK1qdshwjkVOigQ6Ral7t+S9b+fj63mu8ScG01xQr4crrdh2m431H3lH5j1t6zK5xnFLDhql7gnw3Yk91FHUXH0lpg8va9PMK2piqOVpr3gCRsLdXmJ1dIwfE9M0uwVRsWqkeNwVUgn4Txy6vVa5qIAAO6Rzv4TC4vNq+LcvUYIisdNMbabncfxbbkzN4DLGChu1vte233vN4jDcRVj2Xf3DVCQG3uFFtrnb3phaHCVSsw7OyhuWo/Ow5mbBxNhd6Kc7IX9TUa/wBgJRluI0kEGzU2A/0t/e/zE1qrvLfZUuxr1GPktlv6E3P0mXq8KUaKvQpoF1JdTYli672Lk33G21ufKXeIy9sQqHtNCrvve1juCJks1dCoZXBKaT5m3P15TG1WqYbJaRQVi9kt3tVyfQHrPfN8lp1KWhO8rgaWB21Kdj5X3EyjU6Q1I/uP+sUD8r7ix6WNxLHGZzTpp2NIKBvpF7kcyT/nhH2NYbCtRQIvQ8m338hyFp7ZJwK+LY1Way3ubbuR1NuQ5HnMZneatWcle6LWvyuerfGbJ7PMcdLYcuVLbAg73J7pH+dJbsiJ4dwK4TFMHNVXtYaTZHF9jv3XuOanrOw5BntVyEqINJW6uNiR5g3B+BmocQ5fRakKdSoDVAF2G1n6OPA8rjrLPgnF16FY0sQ23TvHS3gQG23HhJx/ZXXhVlYeYmhiry6TEec66yv7xMbXzqlT9+oo8gbn5DeXWFxi1F1Ly8xY/KXYLiIiUIiIFDNPKpUtKmeWGPqd02kGsnjyxcMouHK272oWPUAfWU5hxv2OkuqnULgAm+/rMHm/DVSpU1LYN0JNj/eWlfgzFOiio9M6eVy1/G2059tPX2g8ZXwuim+glhqCnvMLE6DOR1cyY7A2HgPqZuHEfCmIZrEggG/duR8zMHhuDKjubkX5nfkPhsJf6jYshpmgtCp+Bxdvna/85s2f46ng6fbFtTGwuoGqo3MKPPz6CMHkdQYQKygqq909dvLwtv8ACWeW5d21fVXA1oqhL2Kqv4tC8iTzvOe60wfDOBqZlijUxJ0KAxRNzYnfUSebeZm4U6Io9nh6Tll1O1RiNm5fS+0x+d16WB1Vlb3/AHEvux3vbwXfc/KUZbmgRaFfGOqa6WrUxVb3qFgqqTc7WGwi79FZ7E5GCwNPC0mJJ1PoXx5m8xmPwCmoUChVZ9LAC1gtizcuQA5zK1/aVR0E0AahttZWAPxYCaHm+fYuuS7aUG4so3CnYjVzP95njt9Ri86x9671EBsTdPDRyAHha0x9Ck2suOViG9GBt9bTK0coLICWP6prcuavyv6G4+Mpo0gm7Eadw/p0Nupv0nTUXoWvWYLfSoA0gk2t47dZmcoytWBZqrMQdNgTbx68+c1jB5tUvZFJOrmOovsPLabHl+ArubktZjci9h/X5RVWPFmEPZ06qE/qWtUUE70qhNmt5MPrLOrlYqKHolLFSr7gEed5sNelZj2htqHZVFP5TsGA8jOa5lg6i13p1DZlYqQtwBY22A6dYkK9Mwyhqf4gwv0I6T2yjOjRYOg3FuWx2IPwnphsmatppoCLG5blfx+EvF4IqspajoYgkaS6qxsB3hqsCPjNajb8loJV/wCqdw2oM4B5Aj83jvM1TzRKjjSgYqRyGxJt7hPK/Oc5w2T43DqQaFV03JVCGIv1uhO0v8i46GHqKj0WpC+5cG9/O+9vMTNjTomNzmqik0gbjmjKNVupHjaYbMs3bEU9YZnVdyt7b/wjckTK0MQMQysHFjuR+JPMEc5S3DFqpJ1gO1j2Z28NRBG3nMyow1PiCmtJXPdANjYC5I3Oq43mWwHtUpaxcNY2Bsrch15c5ksHwVhFAFtRvcamubnymcwmQUU91F+Qm5xiMzgMatWmtRDdWFwZcy2oqALDYT3BnSIriREotnEtMSQASdtrk+A6n5S8aYDifEgUXUEanUoL/vbM3oAT85i0a0cX2tZnXcN3gNrsiiygep3lD50UIVz2V7kBjq2B5b9Zb40mlTASolwoUaWF/jYjaaVxKldm7rK4A/CT/ecpNrToGCxwclqhp6dwh1FmJH7oFhtPTLeHu8+I0lrfmtdiN725AA/ac+9nuYVaVV+116CAw1b2K8wPC63+Qm1557QqNOmVV+0LNqCU2uTfcBjbuAE8tzzmeUuqy1fNyitcgfmIICoB4sdufX1ml5hxyqqewBqNyFhamD+Yk94jrbaa/nebVsbYMGRAb9mosvqzE7nzN5OFwjPajTpksRudVhbzvNyYMVn+cuVWs7aqtQbs3Mc/dHT0mCw+KIdahJJBBuTc+Y+/znQ6/Bylf+oVajBe6AxXbwBHrLX/AJCpDfS9j0DkkfErYzWyMr3LKF7qL8+56MNS/T7zK4Thd7li1wQdvWRg8mdNJpioQqLcgKxslrHYi+209cy4ySlUNEEs4sCqruCRfSSdgRt4znd3pXg+XuimnbSXpOu/Vl7yn52mhjGlbM9y1iLD7ATYa/FdWoxSoDTXwX+ZG5kYLJKdQFiwvubX5fAzc6GHyXO7VjswJsQL87cwbTpYxLVKANM8xcAHp1Fv85Gc/wA4y6lhQKzXuSBTQc2P4ifBR9bzYeGMeEYL058/wkXU/X6ycv2jOVMOzU0ercEnSTbe3Q/54TXeJcOA6YnT+Hs6viWSwBv4lbEek2TNeKadNLuygfvdf9PM/ATSc54l/SkelRpNZyrF2NvdsAyoOXxJO8k2riinxHQpAhX3PqfhsJlfZ1nwq4qpQch1ZdS3G4I8/QiayvC1l7x0k8hbf1ltg6dXA1xVAvzG3Oxt/SaslJXZ8A1OolctQ7JqY332b8puLdZZ5PihUFTU5ARtrte46btMVknHKVAUc3VkIa1wwuLBinX1Enh+nZqocKyXHoQDztttyPxmcxV9Vph3NLWxGoKFLHQCd1JC8weVvGXtbB06RUO1ibEgKbb285gqOI044r3QCQ7EHbukENf0vMz/AM0UiVBUNpuN3QE22BFzc9JKjYcLkqU0FUBS11ZSBa2/9zNgpPNKTi2ylXUhT1IO3oRcTYMFm9M83A5e9t95f87npWeRp7KZaYeqrC6sD6EH7S7UTvrKq8RaJRj8zxwpIXbkBOY5hxigLu1M1qhuAGFkUdB5idOzLLVqrpa9prtbgij4TF46OQY7OK1U37Kmo8AlpVlGDq1W0MoUXuzAG/pOpVOC6Y6ShsiWkpKiMxdali6VJaWimw02INjY39ed5rFCggqWQh+ultm9AT7xm0V64I7O/ZvqO7KCDv0JlGbZMjYXXZWdSNTKLfGY1cW9V0GF/Vjvs+kqOa9beMu8HgFoURUd9Lk87eV9N+kxGRU6q2qftAr9ffsOl/xD1k5rnis1mYFUYkU7WqG++kg9Ol4VuHDOAZgMVXIJIGgEbW6G31mVwWDqvV/WaQgJ7pA3A5WBnO8Hx+t7P21Kx2IK1EH+mykD0mzYHiV2vVpuKg5l6ZNx/HSYXHy+Mxy36Zrbs07LD0XZQqCxZiNu6veY39B8zOHZZhe1rNVfcl2c/wATkn+3wm88Z5w1eklIEg1AGa4t3F924/ea59AJg8uyp6a3pi+97c/v/WXjLIuvbC1qb1loPSLG9tXUG/M+Uy1fKqQYJT7rHcsfwqNy0t8Lm/Zn9bTdTy1dnfp1Kky5xF6lMU6RDNVJNRlvYU15JuAQSeYt0lk7Gq5nlv6ZXLi+hQEpjwReXz5/GZGhwq+hVWpp0ra4UarDl3un9ptGFycU15TBZ1mlZDpVLr1B2v8AETojC1eFKSkl2Zz1JufmxmQo5OKK6wVYMR1HTkollW4xrKAvY09I5ixN/ieUmhnNBzek7UKn5H3QnrYj+cxSM6mY02KpiEAPS66WH9ZY5zlmuoadMBzcBeqgEX1EdTylyX7emVqBSxGz2FvUbgzLZFT7JQAoqOT75Nh0AAG5Ow6COouMJgPZbcXZrHymRo+zvEUzejiCPJhcW8Deb5hiQAKgAbqASRv1BMv6aTp7Ecnx3A+NAbR2ZuNygsfSxM13CYF8JU11MMztfdnAJv6HafQApTwr5Qj+8AZLDXKsrzPC1GBFMLUvvpujW63Qe98LzoWBrYd6QYAEqB5k35esscx9m9Cruo0N0K7EHxEqyngmrTch6mpSLAi4PmSvLVbqJz5cN8J0yeR1bu4RQLtdmA2LcregFh85siCeGEwK01CoLAS6AnWTClokxNIoZZ5NSlzIIkFi9CWGPwJKm0zmmUOsDmWYcIVKh2FvWeOF4BxAvaoig8xvY7dQOc6caMdnJi653heBa6Ar2lOx/da4PiDPIezIEs9WoWZuoFvhczo5pyk0oxHKsR7NQvuC8sU4RqU21IGUjqLj7TsJoyhsKPCMHNMNkFSo2urcmwG/gNh9Jn8Nk1gNptX6IJBw8YMD/wAMHUCUnBqm4UD0EzjUJZYqhtKNZxedqtQUwFNxbckG/TynnVpGoxT9Te3u6rt8iZZ8RZTfvAbiYzD5ooqK1amCyEEOOe3jbnOXLfpqPLMMtAq9k4UEkgEXtcS3xnB60zrdhYWJtbryO8ynETLiFFei3eFwydb7d8A8xLrA6atDU6qGZdLMd+XK+/oZFxcZFgqVjsBYAgfg/iH87+MvsAj06t2CBRvYAX+HhNVyPM+xq1FbvKqmwFrEnbSD4X3lhiMfiarkUaYYX95tTX9AbC3Qeknx3Ux0qrm9NyCG35EW6eN5ncI4IBE5FhMgxzm9qa/6APtvOkcK4WtSpBK5Q6RsVuAB5ljN8ON4+o2FVlYE1/HZ2zMaOG59anT4H+cyuArsFVapu1vetbVbrNfKIvwJWFlKGegE0JAk2i0mURJiICIiAkWkxAoIkaZXFoHmVlJWe1pFoHlpkaZ7aZGmQeOmQVnsVkaYFs1OW9aheX5SUmnA1/F5TrBEwNfgPtOe030UpXogaFhfZlTHvVH+H95eUvZ/SXlUq+e439dt5uBWUOJMi61rCcG4enchNRPPVv8ASXYwNNPdUD0EyFZ7TG4rEKqGpUOlBflza3RR1jxFR0hS7kIi82P2A6mY3G12xKinRDBCNQF9JYdGb16CYirXbFnVXIo0ADoW/ePnb83nLk5iaNmtcKNLgcwBydR4fynK8tbwy7PVw9QUa9PTY3Bvz8O9yP0lzmGMxBxAxGGbtsOQA1MWunjt09ZY4jFDHMqhQyDbtFuHVtzqIPTl63mD04jA1Lp313BsDYi+6sP5yYrqWX44NtcXH1mRWclzDP3NUPQfslVULEDYM34Lc2Ply2M6Jw5m5r0Q7Cx5etvxW6X8J14VixmBJkAyZtCJEQJiIgIiICRJiBERJgJEmIEWi0mIFOmRplcQKdMFZVIMCgrPCsbS6nlWpXEgwGZY9Ka66p26L+JiOgE13Gu1UB65sxI7OktrKL7Mbja46Hna58Je5/TqU2VqidoisGWw7y2+48pd5NndGsdQC6tQJNtw3LcHcGcOez1qRiWwVOn/APIB1EXCr08C3X4CZWvh6eIRXRtLhbXPIjwb+s985yenUbtSSp626+nnLQstKldSqqpsRcXAP5jzJ9Jz3fPU2ytSzbB1sO5aipTULMBYEHlqU8iPKRR4qLBB2bdprANwbabWPPymVqcSVCCKCa12Gp+QPU3PM+UwtPCVqj7at+bEWJ8gPwr5TrNvqrlMAKtbSo7ussfU7AfAWHxM6Lk2G0IAPCYbh/IdAFxv1m1YejadeMxHsJMSZpCIiAiIgIiICIiAkCTEBERAREQEREBERAREQLbFYUMLETS834SZH7bDHSw6dCOqkciPKb4ZDJeSzSObNxFU7M0jdHHNdrkddBbn95b5dlNXF1FVx2VM76d9bDxPUep+E3fNuFaVcd4AHoRzBl1lWTLRuQSzHmzG5PxnL8c1dMuySnSUKqjYWG3LyHhLr9CXwHylxE64ihKQHISoRJlCIiAiIgIiIEREQERECYiICRJ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AutoShape 4" descr="data:image/jpeg;base64,/9j/4AAQSkZJRgABAQAAAQABAAD/2wCEAAkGBhQSEBQQDxQUFBUVERQUFBUVFBUYFhcXFBQVFRUSGBQXHCYeFxkkGRcVHy8gIycpLywsFR4xNTAqNSYrLCkBCQoKDgwOFA8PFCkYFBgpKSkpKSkpKSkpKSkpKSkpKSkpKSkpKSkpKS4pKSkqKSkpKSkpKSkpKSkpKSkpKSkpKf/AABEIAOEA4QMBIgACEQEDEQH/xAAcAAEAAQUBAQAAAAAAAAAAAAAAAQIEBQYHAwj/xABAEAACAQIEAwUGAgkCBgMAAAABAgADEQQFEiEGMUETIlFhcQcygZGhsUJSFCMzYnLB0eHwgpIVFiRDg9I0U3P/xAAXAQEBAQEAAAAAAAAAAAAAAAAAAQID/8QAHxEBAQEAAwACAwEAAAAAAAAAAAERAiExEkETUXED/9oADAMBAAIRAxEAPwDuMRIgTESLQJiIgIiICIiAiIgIiICIiAiJECYkXkwEREBERAREi8CYkSYESZFogTIkxAREQEREBERAREQEREBESIExIkwIkxECIEmICIkQJiIgIiICIiAiRECYiICIiAiJF4ExIvIZwNybesCqJhMz40weH/bYikp8A2o/JbmahmntywiXFCnVrHxsEX5tv9IHSbzzr4hUGp2CjxYgD5mcIzj22Y2rcUBToDyGt/8Ac38hNKzHOq+IOrEValQ/vMT9OQgfU2HzSlU/Z1abfwup+xl1efIiVCDdSQfEGZLCcUYul+yxNZfIVGt8iYH1TJnzjhPaxmNP/v6//wBERvrYGZjDe3TGL+0pUH+DKfoT9oHdZM49hvb5/wDbhP8AZV/9lmVwvt1wh/aUa6fBGH0a/wBIHTImj0PbFlzc6rr/ABUnEv6XtNy5uWKT46h9xA2mRMLR41wTe7iqB/8AIv8AOZbDYpKi6qbK6+KkEfMQPWIiAiIgIiIERJiAiIgIiICalxficzVh/wANp0XTTuXP6zVc3AViBa1ptsi0Dgee8U55Tv2/b0h4rSsP9ygzTsZxDiKv7WvVfyNRvtefVpWYbMuD8HiL9vhqTHx0AN/uWxgfLcTveY+xLA1N6Rq0T+6+ofJgZruN9gTf9nFA+VSmR8LqTA5NeLzNcX8JVcuqrSrsjF11LoJO17b3AtMCKggV3lDselpIIlUCgOetpIqeUm0WgR2nlHaiTPXC4R6rBKSM7Hkqgk/IQPIVBPShTZ2CU1LMTYKoJJPgAOc6Hwz7FMRWs+Mb9HTnpsGqEenJfj8p0ngzhfDYSriKeGRe41Ndbd6pc0wWUv4cjYW5mBoPB3sXqVbVcwJppz7JSNbfxH8I+s7FlOU0sNSFHDoEReSjz5mXdpMBESICTItJgIiICIiAiIgIiICIiAiIgJEmRA+d/bXje0zVl6U6VNPiQWP3mhaZm+M8y7fMMTW6NXe38KnSPoBMLAptEqiBSGMqNQxaQYBKxM+hPZfjsJTyzDuTRp1CrBzdQ7FXZbnr0nzvR8JlsBmDU0IViDfpa9j9pLR9LYjiekyVxh6iNUpUHqb30iyki58LznPsb4vxeLxlZa79pTNPtHJVRZyQFtboQLW8pgMyzhqeCNZGVXagabDmCrd0i3jaXHsGpFcwrBSLfow1X53JUkD0YmSdjvcRE0EREBEiTARIkwESIgTERASJMQESLyC0CYmscbcXHBInZqGd2NgxsLDne01/De2zCkBK61KDkcyNSA9DccxJo6PeWebYoU6FWoWChaTtqPIWU7mc5yn2jYutSbQtJmF9DAGzWNhtfmZz/jX2h4rGH9GJAvsypcDzBHWZ+U8GkjFaib3uST4+ZMkVQeUzGO4fqU6KBbF6moE3tYAC6/MzDVMjrpuabW8QL/aa+S49AYltrZR3lYDlcgj7iSuMHWVFxBng2MHS5lwctZ1DoQQfp6wPK4EU6rFgEBN7WsOfxmxYThRNPe3YDvEnYnnsPDpLXNEbDurc6THYDkpA3X48x6zOqz2AyRamHNOu5DVNI1W1aWU3A8hNz9kWU0sJi6wap+sdAqAi3dDXIuTueU0/B4oAI6X0MOvMH0mu5vm7jECrRJFRbG4NuXK3+dZmD6xBiaj7P+NlxuGVnIFRVGvzttqm3AzcqJiRJlCIiAkSYgIiICJF5BaBN5SzyhnnmzwKzUnk9aeb1JonEPtNp0nejQU1HXYuP2YbqL9bSWjF+1BK9SsHFNuyp07a7gA3N2tvz6TnFXANWqLTCHf3ntsB1O/WZqlmGJx2I11HJ0na/ui9+S8pt/Cjg/q66pcOBqsAw2uGP1nK1qdshwjkVOigQ6Ral7t+S9b+fj63mu8ScG01xQr4crrdh2m431H3lH5j1t6zK5xnFLDhql7gnw3Yk91FHUXH0lpg8va9PMK2piqOVpr3gCRsLdXmJ1dIwfE9M0uwVRsWqkeNwVUgn4Txy6vVa5qIAAO6Rzv4TC4vNq+LcvUYIisdNMbabncfxbbkzN4DLGChu1vte233vN4jDcRVj2Xf3DVCQG3uFFtrnb3phaHCVSsw7OyhuWo/Ow5mbBxNhd6Kc7IX9TUa/wBgJRluI0kEGzU2A/0t/e/zE1qrvLfZUuxr1GPktlv6E3P0mXq8KUaKvQpoF1JdTYli672Lk33G21ufKXeIy9sQqHtNCrvve1juCJks1dCoZXBKaT5m3P15TG1WqYbJaRQVi9kt3tVyfQHrPfN8lp1KWhO8rgaWB21Kdj5X3EyjU6Q1I/uP+sUD8r7ix6WNxLHGZzTpp2NIKBvpF7kcyT/nhH2NYbCtRQIvQ8m338hyFp7ZJwK+LY1Way3ubbuR1NuQ5HnMZneatWcle6LWvyuerfGbJ7PMcdLYcuVLbAg73J7pH+dJbsiJ4dwK4TFMHNVXtYaTZHF9jv3XuOanrOw5BntVyEqINJW6uNiR5g3B+BmocQ5fRakKdSoDVAF2G1n6OPA8rjrLPgnF16FY0sQ23TvHS3gQG23HhJx/ZXXhVlYeYmhiry6TEec66yv7xMbXzqlT9+oo8gbn5DeXWFxi1F1Ly8xY/KXYLiIiUIiIFDNPKpUtKmeWGPqd02kGsnjyxcMouHK272oWPUAfWU5hxv2OkuqnULgAm+/rMHm/DVSpU1LYN0JNj/eWlfgzFOiio9M6eVy1/G2059tPX2g8ZXwuim+glhqCnvMLE6DOR1cyY7A2HgPqZuHEfCmIZrEggG/duR8zMHhuDKjubkX5nfkPhsJf6jYshpmgtCp+Bxdvna/85s2f46ng6fbFtTGwuoGqo3MKPPz6CMHkdQYQKygqq909dvLwtv8ACWeW5d21fVXA1oqhL2Kqv4tC8iTzvOe60wfDOBqZlijUxJ0KAxRNzYnfUSebeZm4U6Io9nh6Tll1O1RiNm5fS+0x+d16WB1Vlb3/AHEvux3vbwXfc/KUZbmgRaFfGOqa6WrUxVb3qFgqqTc7WGwi79FZ7E5GCwNPC0mJJ1PoXx5m8xmPwCmoUChVZ9LAC1gtizcuQA5zK1/aVR0E0AahttZWAPxYCaHm+fYuuS7aUG4so3CnYjVzP95njt9Ri86x9671EBsTdPDRyAHha0x9Ck2suOViG9GBt9bTK0coLICWP6prcuavyv6G4+Mpo0gm7Eadw/p0Nupv0nTUXoWvWYLfSoA0gk2t47dZmcoytWBZqrMQdNgTbx68+c1jB5tUvZFJOrmOovsPLabHl+ArubktZjci9h/X5RVWPFmEPZ06qE/qWtUUE70qhNmt5MPrLOrlYqKHolLFSr7gEed5sNelZj2htqHZVFP5TsGA8jOa5lg6i13p1DZlYqQtwBY22A6dYkK9Mwyhqf4gwv0I6T2yjOjRYOg3FuWx2IPwnphsmatppoCLG5blfx+EvF4IqspajoYgkaS6qxsB3hqsCPjNajb8loJV/wCqdw2oM4B5Aj83jvM1TzRKjjSgYqRyGxJt7hPK/Oc5w2T43DqQaFV03JVCGIv1uhO0v8i46GHqKj0WpC+5cG9/O+9vMTNjTomNzmqik0gbjmjKNVupHjaYbMs3bEU9YZnVdyt7b/wjckTK0MQMQysHFjuR+JPMEc5S3DFqpJ1gO1j2Z28NRBG3nMyow1PiCmtJXPdANjYC5I3Oq43mWwHtUpaxcNY2Bsrch15c5ksHwVhFAFtRvcamubnymcwmQUU91F+Qm5xiMzgMatWmtRDdWFwZcy2oqALDYT3BnSIriREotnEtMSQASdtrk+A6n5S8aYDifEgUXUEanUoL/vbM3oAT85i0a0cX2tZnXcN3gNrsiiygep3lD50UIVz2V7kBjq2B5b9Zb40mlTASolwoUaWF/jYjaaVxKldm7rK4A/CT/ecpNrToGCxwclqhp6dwh1FmJH7oFhtPTLeHu8+I0lrfmtdiN725AA/ac+9nuYVaVV+116CAw1b2K8wPC63+Qm1557QqNOmVV+0LNqCU2uTfcBjbuAE8tzzmeUuqy1fNyitcgfmIICoB4sdufX1ml5hxyqqewBqNyFhamD+Yk94jrbaa/nebVsbYMGRAb9mosvqzE7nzN5OFwjPajTpksRudVhbzvNyYMVn+cuVWs7aqtQbs3Mc/dHT0mCw+KIdahJJBBuTc+Y+/znQ6/Bylf+oVajBe6AxXbwBHrLX/AJCpDfS9j0DkkfErYzWyMr3LKF7qL8+56MNS/T7zK4Thd7li1wQdvWRg8mdNJpioQqLcgKxslrHYi+209cy4ySlUNEEs4sCqruCRfSSdgRt4znd3pXg+XuimnbSXpOu/Vl7yn52mhjGlbM9y1iLD7ATYa/FdWoxSoDTXwX+ZG5kYLJKdQFiwvubX5fAzc6GHyXO7VjswJsQL87cwbTpYxLVKANM8xcAHp1Fv85Gc/wA4y6lhQKzXuSBTQc2P4ifBR9bzYeGMeEYL058/wkXU/X6ycv2jOVMOzU0ercEnSTbe3Q/54TXeJcOA6YnT+Hs6viWSwBv4lbEek2TNeKadNLuygfvdf9PM/ATSc54l/SkelRpNZyrF2NvdsAyoOXxJO8k2riinxHQpAhX3PqfhsJlfZ1nwq4qpQch1ZdS3G4I8/QiayvC1l7x0k8hbf1ltg6dXA1xVAvzG3Oxt/SaslJXZ8A1OolctQ7JqY332b8puLdZZ5PihUFTU5ARtrte46btMVknHKVAUc3VkIa1wwuLBinX1Enh+nZqocKyXHoQDztttyPxmcxV9Vph3NLWxGoKFLHQCd1JC8weVvGXtbB06RUO1ibEgKbb285gqOI044r3QCQ7EHbukENf0vMz/AM0UiVBUNpuN3QE22BFzc9JKjYcLkqU0FUBS11ZSBa2/9zNgpPNKTi2ylXUhT1IO3oRcTYMFm9M83A5e9t95f87npWeRp7KZaYeqrC6sD6EH7S7UTvrKq8RaJRj8zxwpIXbkBOY5hxigLu1M1qhuAGFkUdB5idOzLLVqrpa9prtbgij4TF46OQY7OK1U37Kmo8AlpVlGDq1W0MoUXuzAG/pOpVOC6Y6ShsiWkpKiMxdali6VJaWimw02INjY39ed5rFCggqWQh+ultm9AT7xm0V64I7O/ZvqO7KCDv0JlGbZMjYXXZWdSNTKLfGY1cW9V0GF/Vjvs+kqOa9beMu8HgFoURUd9Lk87eV9N+kxGRU6q2qftAr9ffsOl/xD1k5rnis1mYFUYkU7WqG++kg9Ol4VuHDOAZgMVXIJIGgEbW6G31mVwWDqvV/WaQgJ7pA3A5WBnO8Hx+t7P21Kx2IK1EH+mykD0mzYHiV2vVpuKg5l6ZNx/HSYXHy+Mxy36Zrbs07LD0XZQqCxZiNu6veY39B8zOHZZhe1rNVfcl2c/wATkn+3wm88Z5w1eklIEg1AGa4t3F924/ea59AJg8uyp6a3pi+97c/v/WXjLIuvbC1qb1loPSLG9tXUG/M+Uy1fKqQYJT7rHcsfwqNy0t8Lm/Zn9bTdTy1dnfp1Kky5xF6lMU6RDNVJNRlvYU15JuAQSeYt0lk7Gq5nlv6ZXLi+hQEpjwReXz5/GZGhwq+hVWpp0ra4UarDl3un9ptGFycU15TBZ1mlZDpVLr1B2v8AETojC1eFKSkl2Zz1JufmxmQo5OKK6wVYMR1HTkollW4xrKAvY09I5ixN/ieUmhnNBzek7UKn5H3QnrYj+cxSM6mY02KpiEAPS66WH9ZY5zlmuoadMBzcBeqgEX1EdTylyX7emVqBSxGz2FvUbgzLZFT7JQAoqOT75Nh0AAG5Ow6COouMJgPZbcXZrHymRo+zvEUzejiCPJhcW8Deb5hiQAKgAbqASRv1BMv6aTp7Ecnx3A+NAbR2ZuNygsfSxM13CYF8JU11MMztfdnAJv6HafQApTwr5Qj+8AZLDXKsrzPC1GBFMLUvvpujW63Qe98LzoWBrYd6QYAEqB5k35esscx9m9Cruo0N0K7EHxEqyngmrTch6mpSLAi4PmSvLVbqJz5cN8J0yeR1bu4RQLtdmA2LcregFh85siCeGEwK01CoLAS6AnWTClokxNIoZZ5NSlzIIkFi9CWGPwJKm0zmmUOsDmWYcIVKh2FvWeOF4BxAvaoig8xvY7dQOc6caMdnJi653heBa6Ar2lOx/da4PiDPIezIEs9WoWZuoFvhczo5pyk0oxHKsR7NQvuC8sU4RqU21IGUjqLj7TsJoyhsKPCMHNMNkFSo2urcmwG/gNh9Jn8Nk1gNptX6IJBw8YMD/wAMHUCUnBqm4UD0EzjUJZYqhtKNZxedqtQUwFNxbckG/TynnVpGoxT9Te3u6rt8iZZ8RZTfvAbiYzD5ooqK1amCyEEOOe3jbnOXLfpqPLMMtAq9k4UEkgEXtcS3xnB60zrdhYWJtbryO8ynETLiFFei3eFwydb7d8A8xLrA6atDU6qGZdLMd+XK+/oZFxcZFgqVjsBYAgfg/iH87+MvsAj06t2CBRvYAX+HhNVyPM+xq1FbvKqmwFrEnbSD4X3lhiMfiarkUaYYX95tTX9AbC3Qeknx3Ux0qrm9NyCG35EW6eN5ncI4IBE5FhMgxzm9qa/6APtvOkcK4WtSpBK5Q6RsVuAB5ljN8ON4+o2FVlYE1/HZ2zMaOG59anT4H+cyuArsFVapu1vetbVbrNfKIvwJWFlKGegE0JAk2i0mURJiICIiAkWkxAoIkaZXFoHmVlJWe1pFoHlpkaZ7aZGmQeOmQVnsVkaYFs1OW9aheX5SUmnA1/F5TrBEwNfgPtOe030UpXogaFhfZlTHvVH+H95eUvZ/SXlUq+e439dt5uBWUOJMi61rCcG4enchNRPPVv8ASXYwNNPdUD0EyFZ7TG4rEKqGpUOlBflza3RR1jxFR0hS7kIi82P2A6mY3G12xKinRDBCNQF9JYdGb16CYirXbFnVXIo0ADoW/ePnb83nLk5iaNmtcKNLgcwBydR4fynK8tbwy7PVw9QUa9PTY3Bvz8O9yP0lzmGMxBxAxGGbtsOQA1MWunjt09ZY4jFDHMqhQyDbtFuHVtzqIPTl63mD04jA1Lp313BsDYi+6sP5yYrqWX44NtcXH1mRWclzDP3NUPQfslVULEDYM34Lc2Ply2M6Jw5m5r0Q7Cx5etvxW6X8J14VixmBJkAyZtCJEQJiIgIiICRJiBERJgJEmIEWi0mIFOmRplcQKdMFZVIMCgrPCsbS6nlWpXEgwGZY9Ka66p26L+JiOgE13Gu1UB65sxI7OktrKL7Mbja46Hna58Je5/TqU2VqidoisGWw7y2+48pd5NndGsdQC6tQJNtw3LcHcGcOez1qRiWwVOn/APIB1EXCr08C3X4CZWvh6eIRXRtLhbXPIjwb+s985yenUbtSSp626+nnLQstKldSqqpsRcXAP5jzJ9Jz3fPU2ytSzbB1sO5aipTULMBYEHlqU8iPKRR4qLBB2bdprANwbabWPPymVqcSVCCKCa12Gp+QPU3PM+UwtPCVqj7at+bEWJ8gPwr5TrNvqrlMAKtbSo7ussfU7AfAWHxM6Lk2G0IAPCYbh/IdAFxv1m1YejadeMxHsJMSZpCIiAiIgIiICIiAkCTEBERAREQEREBERAREQLbFYUMLETS834SZH7bDHSw6dCOqkciPKb4ZDJeSzSObNxFU7M0jdHHNdrkddBbn95b5dlNXF1FVx2VM76d9bDxPUep+E3fNuFaVcd4AHoRzBl1lWTLRuQSzHmzG5PxnL8c1dMuySnSUKqjYWG3LyHhLr9CXwHylxE64ihKQHISoRJlCIiAiIgIiIEREQERECYiICRJ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28" descr="ShowImage"/>
          <p:cNvPicPr>
            <a:picLocks noChangeAspect="1" noChangeArrowheads="1"/>
          </p:cNvPicPr>
          <p:nvPr/>
        </p:nvPicPr>
        <p:blipFill>
          <a:blip r:embed="rId2" cstate="print"/>
          <a:srcRect t="7018"/>
          <a:stretch>
            <a:fillRect/>
          </a:stretch>
        </p:blipFill>
        <p:spPr bwMode="auto">
          <a:xfrm>
            <a:off x="609600" y="1600199"/>
            <a:ext cx="2743200" cy="2074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media\AppData\Local\Microsoft\Windows\Temporary Internet Files\Content.IE5\TX9FDF9X\KCCEX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1" y="4114800"/>
            <a:ext cx="2933701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Kershaw County Specifics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3352800" cy="5029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u="sng" dirty="0" smtClean="0"/>
              <a:t>KC Downtown Staff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Program Manager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Facilities – DT &amp; New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Admissions/Advisement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All Other Student Services</a:t>
            </a:r>
          </a:p>
          <a:p>
            <a:pPr lvl="2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Advisement Specialist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Advisement/Admissions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All Other Student Services</a:t>
            </a:r>
          </a:p>
          <a:p>
            <a:pPr lvl="2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Administrative Specialist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Front Office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Student Intake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All Other Student Services</a:t>
            </a:r>
          </a:p>
          <a:p>
            <a:pPr lvl="2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Work Study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20 hrs Weekly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Front Office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80988" lvl="1" indent="-280988">
              <a:buClr>
                <a:schemeClr val="tx2"/>
              </a:buClr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5362" name="AutoShape 2" descr="data:image/jpeg;base64,/9j/4AAQSkZJRgABAQAAAQABAAD/2wCEAAkGBhQSEBQQDxQUFBUVERQUFBUVFBUYFhcXFBQVFRUSGBQXHCYeFxkkGRcVHy8gIycpLywsFR4xNTAqNSYrLCkBCQoKDgwOFA8PFCkYFBgpKSkpKSkpKSkpKSkpKSkpKSkpKSkpKSkpKS4pKSkqKSkpKSkpKSkpKSkpKSkpKSkpKf/AABEIAOEA4QMBIgACEQEDEQH/xAAcAAEAAQUBAQAAAAAAAAAAAAAAAQIEBQYHAwj/xABAEAACAQIEAwUGAgkCBgMAAAABAgADEQQFEiEGMUETIlFhcQcygZGhsUJSFCMzYnLB0eHwgpIVFiRDg9I0U3P/xAAXAQEBAQEAAAAAAAAAAAAAAAAAAQID/8QAHxEBAQEAAwACAwEAAAAAAAAAAAERAiExEkETUXED/9oADAMBAAIRAxEAPwDuMRIgTESLQJiIgIiICIiAiIgIiICIiAiJECYkXkwEREBERAREi8CYkSYESZFogTIkxAREQEREBERAREQEREBESIExIkwIkxECIEmICIkQJiIgIiICIiAiRECYiICIiAiJF4ExIvIZwNybesCqJhMz40weH/bYikp8A2o/JbmahmntywiXFCnVrHxsEX5tv9IHSbzzr4hUGp2CjxYgD5mcIzj22Y2rcUBToDyGt/8Ac38hNKzHOq+IOrEValQ/vMT9OQgfU2HzSlU/Z1abfwup+xl1efIiVCDdSQfEGZLCcUYul+yxNZfIVGt8iYH1TJnzjhPaxmNP/v6//wBERvrYGZjDe3TGL+0pUH+DKfoT9oHdZM49hvb5/wDbhP8AZV/9lmVwvt1wh/aUa6fBGH0a/wBIHTImj0PbFlzc6rr/ABUnEv6XtNy5uWKT46h9xA2mRMLR41wTe7iqB/8AIv8AOZbDYpKi6qbK6+KkEfMQPWIiAiIgIiIERJiAiIgIiICalxficzVh/wANp0XTTuXP6zVc3AViBa1ptsi0Dgee8U55Tv2/b0h4rSsP9ygzTsZxDiKv7WvVfyNRvtefVpWYbMuD8HiL9vhqTHx0AN/uWxgfLcTveY+xLA1N6Rq0T+6+ofJgZruN9gTf9nFA+VSmR8LqTA5NeLzNcX8JVcuqrSrsjF11LoJO17b3AtMCKggV3lDselpIIlUCgOetpIqeUm0WgR2nlHaiTPXC4R6rBKSM7Hkqgk/IQPIVBPShTZ2CU1LMTYKoJJPgAOc6Hwz7FMRWs+Mb9HTnpsGqEenJfj8p0ngzhfDYSriKeGRe41Ndbd6pc0wWUv4cjYW5mBoPB3sXqVbVcwJppz7JSNbfxH8I+s7FlOU0sNSFHDoEReSjz5mXdpMBESICTItJgIiICIiAiIgIiICIiAiIgJEmRA+d/bXje0zVl6U6VNPiQWP3mhaZm+M8y7fMMTW6NXe38KnSPoBMLAptEqiBSGMqNQxaQYBKxM+hPZfjsJTyzDuTRp1CrBzdQ7FXZbnr0nzvR8JlsBmDU0IViDfpa9j9pLR9LYjiekyVxh6iNUpUHqb30iyki58LznPsb4vxeLxlZa79pTNPtHJVRZyQFtboQLW8pgMyzhqeCNZGVXagabDmCrd0i3jaXHsGpFcwrBSLfow1X53JUkD0YmSdjvcRE0EREBEiTARIkwESIgTERASJMQESLyC0CYmscbcXHBInZqGd2NgxsLDne01/De2zCkBK61KDkcyNSA9DccxJo6PeWebYoU6FWoWChaTtqPIWU7mc5yn2jYutSbQtJmF9DAGzWNhtfmZz/jX2h4rGH9GJAvsypcDzBHWZ+U8GkjFaib3uST4+ZMkVQeUzGO4fqU6KBbF6moE3tYAC6/MzDVMjrpuabW8QL/aa+S49AYltrZR3lYDlcgj7iSuMHWVFxBng2MHS5lwctZ1DoQQfp6wPK4EU6rFgEBN7WsOfxmxYThRNPe3YDvEnYnnsPDpLXNEbDurc6THYDkpA3X48x6zOqz2AyRamHNOu5DVNI1W1aWU3A8hNz9kWU0sJi6wap+sdAqAi3dDXIuTueU0/B4oAI6X0MOvMH0mu5vm7jECrRJFRbG4NuXK3+dZmD6xBiaj7P+NlxuGVnIFRVGvzttqm3AzcqJiRJlCIiAkSYgIiICJF5BaBN5SzyhnnmzwKzUnk9aeb1JonEPtNp0nejQU1HXYuP2YbqL9bSWjF+1BK9SsHFNuyp07a7gA3N2tvz6TnFXANWqLTCHf3ntsB1O/WZqlmGJx2I11HJ0na/ui9+S8pt/Cjg/q66pcOBqsAw2uGP1nK1qdshwjkVOigQ6Ral7t+S9b+fj63mu8ScG01xQr4crrdh2m431H3lH5j1t6zK5xnFLDhql7gnw3Yk91FHUXH0lpg8va9PMK2piqOVpr3gCRsLdXmJ1dIwfE9M0uwVRsWqkeNwVUgn4Txy6vVa5qIAAO6Rzv4TC4vNq+LcvUYIisdNMbabncfxbbkzN4DLGChu1vte233vN4jDcRVj2Xf3DVCQG3uFFtrnb3phaHCVSsw7OyhuWo/Ow5mbBxNhd6Kc7IX9TUa/wBgJRluI0kEGzU2A/0t/e/zE1qrvLfZUuxr1GPktlv6E3P0mXq8KUaKvQpoF1JdTYli672Lk33G21ufKXeIy9sQqHtNCrvve1juCJks1dCoZXBKaT5m3P15TG1WqYbJaRQVi9kt3tVyfQHrPfN8lp1KWhO8rgaWB21Kdj5X3EyjU6Q1I/uP+sUD8r7ix6WNxLHGZzTpp2NIKBvpF7kcyT/nhH2NYbCtRQIvQ8m338hyFp7ZJwK+LY1Way3ubbuR1NuQ5HnMZneatWcle6LWvyuerfGbJ7PMcdLYcuVLbAg73J7pH+dJbsiJ4dwK4TFMHNVXtYaTZHF9jv3XuOanrOw5BntVyEqINJW6uNiR5g3B+BmocQ5fRakKdSoDVAF2G1n6OPA8rjrLPgnF16FY0sQ23TvHS3gQG23HhJx/ZXXhVlYeYmhiry6TEec66yv7xMbXzqlT9+oo8gbn5DeXWFxi1F1Ly8xY/KXYLiIiUIiIFDNPKpUtKmeWGPqd02kGsnjyxcMouHK272oWPUAfWU5hxv2OkuqnULgAm+/rMHm/DVSpU1LYN0JNj/eWlfgzFOiio9M6eVy1/G2059tPX2g8ZXwuim+glhqCnvMLE6DOR1cyY7A2HgPqZuHEfCmIZrEggG/duR8zMHhuDKjubkX5nfkPhsJf6jYshpmgtCp+Bxdvna/85s2f46ng6fbFtTGwuoGqo3MKPPz6CMHkdQYQKygqq909dvLwtv8ACWeW5d21fVXA1oqhL2Kqv4tC8iTzvOe60wfDOBqZlijUxJ0KAxRNzYnfUSebeZm4U6Io9nh6Tll1O1RiNm5fS+0x+d16WB1Vlb3/AHEvux3vbwXfc/KUZbmgRaFfGOqa6WrUxVb3qFgqqTc7WGwi79FZ7E5GCwNPC0mJJ1PoXx5m8xmPwCmoUChVZ9LAC1gtizcuQA5zK1/aVR0E0AahttZWAPxYCaHm+fYuuS7aUG4so3CnYjVzP95njt9Ri86x9671EBsTdPDRyAHha0x9Ck2suOViG9GBt9bTK0coLICWP6prcuavyv6G4+Mpo0gm7Eadw/p0Nupv0nTUXoWvWYLfSoA0gk2t47dZmcoytWBZqrMQdNgTbx68+c1jB5tUvZFJOrmOovsPLabHl+ArubktZjci9h/X5RVWPFmEPZ06qE/qWtUUE70qhNmt5MPrLOrlYqKHolLFSr7gEed5sNelZj2htqHZVFP5TsGA8jOa5lg6i13p1DZlYqQtwBY22A6dYkK9Mwyhqf4gwv0I6T2yjOjRYOg3FuWx2IPwnphsmatppoCLG5blfx+EvF4IqspajoYgkaS6qxsB3hqsCPjNajb8loJV/wCqdw2oM4B5Aj83jvM1TzRKjjSgYqRyGxJt7hPK/Oc5w2T43DqQaFV03JVCGIv1uhO0v8i46GHqKj0WpC+5cG9/O+9vMTNjTomNzmqik0gbjmjKNVupHjaYbMs3bEU9YZnVdyt7b/wjckTK0MQMQysHFjuR+JPMEc5S3DFqpJ1gO1j2Z28NRBG3nMyow1PiCmtJXPdANjYC5I3Oq43mWwHtUpaxcNY2Bsrch15c5ksHwVhFAFtRvcamubnymcwmQUU91F+Qm5xiMzgMatWmtRDdWFwZcy2oqALDYT3BnSIriREotnEtMSQASdtrk+A6n5S8aYDifEgUXUEanUoL/vbM3oAT85i0a0cX2tZnXcN3gNrsiiygep3lD50UIVz2V7kBjq2B5b9Zb40mlTASolwoUaWF/jYjaaVxKldm7rK4A/CT/ecpNrToGCxwclqhp6dwh1FmJH7oFhtPTLeHu8+I0lrfmtdiN725AA/ac+9nuYVaVV+116CAw1b2K8wPC63+Qm1557QqNOmVV+0LNqCU2uTfcBjbuAE8tzzmeUuqy1fNyitcgfmIICoB4sdufX1ml5hxyqqewBqNyFhamD+Yk94jrbaa/nebVsbYMGRAb9mosvqzE7nzN5OFwjPajTpksRudVhbzvNyYMVn+cuVWs7aqtQbs3Mc/dHT0mCw+KIdahJJBBuTc+Y+/znQ6/Bylf+oVajBe6AxXbwBHrLX/AJCpDfS9j0DkkfErYzWyMr3LKF7qL8+56MNS/T7zK4Thd7li1wQdvWRg8mdNJpioQqLcgKxslrHYi+209cy4ySlUNEEs4sCqruCRfSSdgRt4znd3pXg+XuimnbSXpOu/Vl7yn52mhjGlbM9y1iLD7ATYa/FdWoxSoDTXwX+ZG5kYLJKdQFiwvubX5fAzc6GHyXO7VjswJsQL87cwbTpYxLVKANM8xcAHp1Fv85Gc/wA4y6lhQKzXuSBTQc2P4ifBR9bzYeGMeEYL058/wkXU/X6ycv2jOVMOzU0ercEnSTbe3Q/54TXeJcOA6YnT+Hs6viWSwBv4lbEek2TNeKadNLuygfvdf9PM/ATSc54l/SkelRpNZyrF2NvdsAyoOXxJO8k2riinxHQpAhX3PqfhsJlfZ1nwq4qpQch1ZdS3G4I8/QiayvC1l7x0k8hbf1ltg6dXA1xVAvzG3Oxt/SaslJXZ8A1OolctQ7JqY332b8puLdZZ5PihUFTU5ARtrte46btMVknHKVAUc3VkIa1wwuLBinX1Enh+nZqocKyXHoQDztttyPxmcxV9Vph3NLWxGoKFLHQCd1JC8weVvGXtbB06RUO1ibEgKbb285gqOI044r3QCQ7EHbukENf0vMz/AM0UiVBUNpuN3QE22BFzc9JKjYcLkqU0FUBS11ZSBa2/9zNgpPNKTi2ylXUhT1IO3oRcTYMFm9M83A5e9t95f87npWeRp7KZaYeqrC6sD6EH7S7UTvrKq8RaJRj8zxwpIXbkBOY5hxigLu1M1qhuAGFkUdB5idOzLLVqrpa9prtbgij4TF46OQY7OK1U37Kmo8AlpVlGDq1W0MoUXuzAG/pOpVOC6Y6ShsiWkpKiMxdali6VJaWimw02INjY39ed5rFCggqWQh+ultm9AT7xm0V64I7O/ZvqO7KCDv0JlGbZMjYXXZWdSNTKLfGY1cW9V0GF/Vjvs+kqOa9beMu8HgFoURUd9Lk87eV9N+kxGRU6q2qftAr9ffsOl/xD1k5rnis1mYFUYkU7WqG++kg9Ol4VuHDOAZgMVXIJIGgEbW6G31mVwWDqvV/WaQgJ7pA3A5WBnO8Hx+t7P21Kx2IK1EH+mykD0mzYHiV2vVpuKg5l6ZNx/HSYXHy+Mxy36Zrbs07LD0XZQqCxZiNu6veY39B8zOHZZhe1rNVfcl2c/wATkn+3wm88Z5w1eklIEg1AGa4t3F924/ea59AJg8uyp6a3pi+97c/v/WXjLIuvbC1qb1loPSLG9tXUG/M+Uy1fKqQYJT7rHcsfwqNy0t8Lm/Zn9bTdTy1dnfp1Kky5xF6lMU6RDNVJNRlvYU15JuAQSeYt0lk7Gq5nlv6ZXLi+hQEpjwReXz5/GZGhwq+hVWpp0ra4UarDl3un9ptGFycU15TBZ1mlZDpVLr1B2v8AETojC1eFKSkl2Zz1JufmxmQo5OKK6wVYMR1HTkollW4xrKAvY09I5ixN/ieUmhnNBzek7UKn5H3QnrYj+cxSM6mY02KpiEAPS66WH9ZY5zlmuoadMBzcBeqgEX1EdTylyX7emVqBSxGz2FvUbgzLZFT7JQAoqOT75Nh0AAG5Ow6COouMJgPZbcXZrHymRo+zvEUzejiCPJhcW8Deb5hiQAKgAbqASRv1BMv6aTp7Ecnx3A+NAbR2ZuNygsfSxM13CYF8JU11MMztfdnAJv6HafQApTwr5Qj+8AZLDXKsrzPC1GBFMLUvvpujW63Qe98LzoWBrYd6QYAEqB5k35esscx9m9Cruo0N0K7EHxEqyngmrTch6mpSLAi4PmSvLVbqJz5cN8J0yeR1bu4RQLtdmA2LcregFh85siCeGEwK01CoLAS6AnWTClokxNIoZZ5NSlzIIkFi9CWGPwJKm0zmmUOsDmWYcIVKh2FvWeOF4BxAvaoig8xvY7dQOc6caMdnJi653heBa6Ar2lOx/da4PiDPIezIEs9WoWZuoFvhczo5pyk0oxHKsR7NQvuC8sU4RqU21IGUjqLj7TsJoyhsKPCMHNMNkFSo2urcmwG/gNh9Jn8Nk1gNptX6IJBw8YMD/wAMHUCUnBqm4UD0EzjUJZYqhtKNZxedqtQUwFNxbckG/TynnVpGoxT9Te3u6rt8iZZ8RZTfvAbiYzD5ooqK1amCyEEOOe3jbnOXLfpqPLMMtAq9k4UEkgEXtcS3xnB60zrdhYWJtbryO8ynETLiFFei3eFwydb7d8A8xLrA6atDU6qGZdLMd+XK+/oZFxcZFgqVjsBYAgfg/iH87+MvsAj06t2CBRvYAX+HhNVyPM+xq1FbvKqmwFrEnbSD4X3lhiMfiarkUaYYX95tTX9AbC3Qeknx3Ux0qrm9NyCG35EW6eN5ncI4IBE5FhMgxzm9qa/6APtvOkcK4WtSpBK5Q6RsVuAB5ljN8ON4+o2FVlYE1/HZ2zMaOG59anT4H+cyuArsFVapu1vetbVbrNfKIvwJWFlKGegE0JAk2i0mURJiICIiAkWkxAoIkaZXFoHmVlJWe1pFoHlpkaZ7aZGmQeOmQVnsVkaYFs1OW9aheX5SUmnA1/F5TrBEwNfgPtOe030UpXogaFhfZlTHvVH+H95eUvZ/SXlUq+e439dt5uBWUOJMi61rCcG4enchNRPPVv8ASXYwNNPdUD0EyFZ7TG4rEKqGpUOlBflza3RR1jxFR0hS7kIi82P2A6mY3G12xKinRDBCNQF9JYdGb16CYirXbFnVXIo0ADoW/ePnb83nLk5iaNmtcKNLgcwBydR4fynK8tbwy7PVw9QUa9PTY3Bvz8O9yP0lzmGMxBxAxGGbtsOQA1MWunjt09ZY4jFDHMqhQyDbtFuHVtzqIPTl63mD04jA1Lp313BsDYi+6sP5yYrqWX44NtcXH1mRWclzDP3NUPQfslVULEDYM34Lc2Ply2M6Jw5m5r0Q7Cx5etvxW6X8J14VixmBJkAyZtCJEQJiIgIiICRJiBERJgJEmIEWi0mIFOmRplcQKdMFZVIMCgrPCsbS6nlWpXEgwGZY9Ka66p26L+JiOgE13Gu1UB65sxI7OktrKL7Mbja46Hna58Je5/TqU2VqidoisGWw7y2+48pd5NndGsdQC6tQJNtw3LcHcGcOez1qRiWwVOn/APIB1EXCr08C3X4CZWvh6eIRXRtLhbXPIjwb+s985yenUbtSSp626+nnLQstKldSqqpsRcXAP5jzJ9Jz3fPU2ytSzbB1sO5aipTULMBYEHlqU8iPKRR4qLBB2bdprANwbabWPPymVqcSVCCKCa12Gp+QPU3PM+UwtPCVqj7at+bEWJ8gPwr5TrNvqrlMAKtbSo7ussfU7AfAWHxM6Lk2G0IAPCYbh/IdAFxv1m1YejadeMxHsJMSZpCIiAiIgIiICIiAkCTEBERAREQEREBERAREQLbFYUMLETS834SZH7bDHSw6dCOqkciPKb4ZDJeSzSObNxFU7M0jdHHNdrkddBbn95b5dlNXF1FVx2VM76d9bDxPUep+E3fNuFaVcd4AHoRzBl1lWTLRuQSzHmzG5PxnL8c1dMuySnSUKqjYWG3LyHhLr9CXwHylxE64ihKQHISoRJlCIiAiIgIiIEREQERECYiICRJ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AutoShape 4" descr="data:image/jpeg;base64,/9j/4AAQSkZJRgABAQAAAQABAAD/2wCEAAkGBhQSEBQQDxQUFBUVERQUFBUVFBUYFhcXFBQVFRUSGBQXHCYeFxkkGRcVHy8gIycpLywsFR4xNTAqNSYrLCkBCQoKDgwOFA8PFCkYFBgpKSkpKSkpKSkpKSkpKSkpKSkpKSkpKSkpKS4pKSkqKSkpKSkpKSkpKSkpKSkpKSkpKf/AABEIAOEA4QMBIgACEQEDEQH/xAAcAAEAAQUBAQAAAAAAAAAAAAAAAQIEBQYHAwj/xABAEAACAQIEAwUGAgkCBgMAAAABAgADEQQFEiEGMUETIlFhcQcygZGhsUJSFCMzYnLB0eHwgpIVFiRDg9I0U3P/xAAXAQEBAQEAAAAAAAAAAAAAAAAAAQID/8QAHxEBAQEAAwACAwEAAAAAAAAAAAERAiExEkETUXED/9oADAMBAAIRAxEAPwDuMRIgTESLQJiIgIiICIiAiIgIiICIiAiJECYkXkwEREBERAREi8CYkSYESZFogTIkxAREQEREBERAREQEREBESIExIkwIkxECIEmICIkQJiIgIiICIiAiRECYiICIiAiJF4ExIvIZwNybesCqJhMz40weH/bYikp8A2o/JbmahmntywiXFCnVrHxsEX5tv9IHSbzzr4hUGp2CjxYgD5mcIzj22Y2rcUBToDyGt/8Ac38hNKzHOq+IOrEValQ/vMT9OQgfU2HzSlU/Z1abfwup+xl1efIiVCDdSQfEGZLCcUYul+yxNZfIVGt8iYH1TJnzjhPaxmNP/v6//wBERvrYGZjDe3TGL+0pUH+DKfoT9oHdZM49hvb5/wDbhP8AZV/9lmVwvt1wh/aUa6fBGH0a/wBIHTImj0PbFlzc6rr/ABUnEv6XtNy5uWKT46h9xA2mRMLR41wTe7iqB/8AIv8AOZbDYpKi6qbK6+KkEfMQPWIiAiIgIiIERJiAiIgIiICalxficzVh/wANp0XTTuXP6zVc3AViBa1ptsi0Dgee8U55Tv2/b0h4rSsP9ygzTsZxDiKv7WvVfyNRvtefVpWYbMuD8HiL9vhqTHx0AN/uWxgfLcTveY+xLA1N6Rq0T+6+ofJgZruN9gTf9nFA+VSmR8LqTA5NeLzNcX8JVcuqrSrsjF11LoJO17b3AtMCKggV3lDselpIIlUCgOetpIqeUm0WgR2nlHaiTPXC4R6rBKSM7Hkqgk/IQPIVBPShTZ2CU1LMTYKoJJPgAOc6Hwz7FMRWs+Mb9HTnpsGqEenJfj8p0ngzhfDYSriKeGRe41Ndbd6pc0wWUv4cjYW5mBoPB3sXqVbVcwJppz7JSNbfxH8I+s7FlOU0sNSFHDoEReSjz5mXdpMBESICTItJgIiICIiAiIgIiICIiAiIgJEmRA+d/bXje0zVl6U6VNPiQWP3mhaZm+M8y7fMMTW6NXe38KnSPoBMLAptEqiBSGMqNQxaQYBKxM+hPZfjsJTyzDuTRp1CrBzdQ7FXZbnr0nzvR8JlsBmDU0IViDfpa9j9pLR9LYjiekyVxh6iNUpUHqb30iyki58LznPsb4vxeLxlZa79pTNPtHJVRZyQFtboQLW8pgMyzhqeCNZGVXagabDmCrd0i3jaXHsGpFcwrBSLfow1X53JUkD0YmSdjvcRE0EREBEiTARIkwESIgTERASJMQESLyC0CYmscbcXHBInZqGd2NgxsLDne01/De2zCkBK61KDkcyNSA9DccxJo6PeWebYoU6FWoWChaTtqPIWU7mc5yn2jYutSbQtJmF9DAGzWNhtfmZz/jX2h4rGH9GJAvsypcDzBHWZ+U8GkjFaib3uST4+ZMkVQeUzGO4fqU6KBbF6moE3tYAC6/MzDVMjrpuabW8QL/aa+S49AYltrZR3lYDlcgj7iSuMHWVFxBng2MHS5lwctZ1DoQQfp6wPK4EU6rFgEBN7WsOfxmxYThRNPe3YDvEnYnnsPDpLXNEbDurc6THYDkpA3X48x6zOqz2AyRamHNOu5DVNI1W1aWU3A8hNz9kWU0sJi6wap+sdAqAi3dDXIuTueU0/B4oAI6X0MOvMH0mu5vm7jECrRJFRbG4NuXK3+dZmD6xBiaj7P+NlxuGVnIFRVGvzttqm3AzcqJiRJlCIiAkSYgIiICJF5BaBN5SzyhnnmzwKzUnk9aeb1JonEPtNp0nejQU1HXYuP2YbqL9bSWjF+1BK9SsHFNuyp07a7gA3N2tvz6TnFXANWqLTCHf3ntsB1O/WZqlmGJx2I11HJ0na/ui9+S8pt/Cjg/q66pcOBqsAw2uGP1nK1qdshwjkVOigQ6Ral7t+S9b+fj63mu8ScG01xQr4crrdh2m431H3lH5j1t6zK5xnFLDhql7gnw3Yk91FHUXH0lpg8va9PMK2piqOVpr3gCRsLdXmJ1dIwfE9M0uwVRsWqkeNwVUgn4Txy6vVa5qIAAO6Rzv4TC4vNq+LcvUYIisdNMbabncfxbbkzN4DLGChu1vte233vN4jDcRVj2Xf3DVCQG3uFFtrnb3phaHCVSsw7OyhuWo/Ow5mbBxNhd6Kc7IX9TUa/wBgJRluI0kEGzU2A/0t/e/zE1qrvLfZUuxr1GPktlv6E3P0mXq8KUaKvQpoF1JdTYli672Lk33G21ufKXeIy9sQqHtNCrvve1juCJks1dCoZXBKaT5m3P15TG1WqYbJaRQVi9kt3tVyfQHrPfN8lp1KWhO8rgaWB21Kdj5X3EyjU6Q1I/uP+sUD8r7ix6WNxLHGZzTpp2NIKBvpF7kcyT/nhH2NYbCtRQIvQ8m338hyFp7ZJwK+LY1Way3ubbuR1NuQ5HnMZneatWcle6LWvyuerfGbJ7PMcdLYcuVLbAg73J7pH+dJbsiJ4dwK4TFMHNVXtYaTZHF9jv3XuOanrOw5BntVyEqINJW6uNiR5g3B+BmocQ5fRakKdSoDVAF2G1n6OPA8rjrLPgnF16FY0sQ23TvHS3gQG23HhJx/ZXXhVlYeYmhiry6TEec66yv7xMbXzqlT9+oo8gbn5DeXWFxi1F1Ly8xY/KXYLiIiUIiIFDNPKpUtKmeWGPqd02kGsnjyxcMouHK272oWPUAfWU5hxv2OkuqnULgAm+/rMHm/DVSpU1LYN0JNj/eWlfgzFOiio9M6eVy1/G2059tPX2g8ZXwuim+glhqCnvMLE6DOR1cyY7A2HgPqZuHEfCmIZrEggG/duR8zMHhuDKjubkX5nfkPhsJf6jYshpmgtCp+Bxdvna/85s2f46ng6fbFtTGwuoGqo3MKPPz6CMHkdQYQKygqq909dvLwtv8ACWeW5d21fVXA1oqhL2Kqv4tC8iTzvOe60wfDOBqZlijUxJ0KAxRNzYnfUSebeZm4U6Io9nh6Tll1O1RiNm5fS+0x+d16WB1Vlb3/AHEvux3vbwXfc/KUZbmgRaFfGOqa6WrUxVb3qFgqqTc7WGwi79FZ7E5GCwNPC0mJJ1PoXx5m8xmPwCmoUChVZ9LAC1gtizcuQA5zK1/aVR0E0AahttZWAPxYCaHm+fYuuS7aUG4so3CnYjVzP95njt9Ri86x9671EBsTdPDRyAHha0x9Ck2suOViG9GBt9bTK0coLICWP6prcuavyv6G4+Mpo0gm7Eadw/p0Nupv0nTUXoWvWYLfSoA0gk2t47dZmcoytWBZqrMQdNgTbx68+c1jB5tUvZFJOrmOovsPLabHl+ArubktZjci9h/X5RVWPFmEPZ06qE/qWtUUE70qhNmt5MPrLOrlYqKHolLFSr7gEed5sNelZj2htqHZVFP5TsGA8jOa5lg6i13p1DZlYqQtwBY22A6dYkK9Mwyhqf4gwv0I6T2yjOjRYOg3FuWx2IPwnphsmatppoCLG5blfx+EvF4IqspajoYgkaS6qxsB3hqsCPjNajb8loJV/wCqdw2oM4B5Aj83jvM1TzRKjjSgYqRyGxJt7hPK/Oc5w2T43DqQaFV03JVCGIv1uhO0v8i46GHqKj0WpC+5cG9/O+9vMTNjTomNzmqik0gbjmjKNVupHjaYbMs3bEU9YZnVdyt7b/wjckTK0MQMQysHFjuR+JPMEc5S3DFqpJ1gO1j2Z28NRBG3nMyow1PiCmtJXPdANjYC5I3Oq43mWwHtUpaxcNY2Bsrch15c5ksHwVhFAFtRvcamubnymcwmQUU91F+Qm5xiMzgMatWmtRDdWFwZcy2oqALDYT3BnSIriREotnEtMSQASdtrk+A6n5S8aYDifEgUXUEanUoL/vbM3oAT85i0a0cX2tZnXcN3gNrsiiygep3lD50UIVz2V7kBjq2B5b9Zb40mlTASolwoUaWF/jYjaaVxKldm7rK4A/CT/ecpNrToGCxwclqhp6dwh1FmJH7oFhtPTLeHu8+I0lrfmtdiN725AA/ac+9nuYVaVV+116CAw1b2K8wPC63+Qm1557QqNOmVV+0LNqCU2uTfcBjbuAE8tzzmeUuqy1fNyitcgfmIICoB4sdufX1ml5hxyqqewBqNyFhamD+Yk94jrbaa/nebVsbYMGRAb9mosvqzE7nzN5OFwjPajTpksRudVhbzvNyYMVn+cuVWs7aqtQbs3Mc/dHT0mCw+KIdahJJBBuTc+Y+/znQ6/Bylf+oVajBe6AxXbwBHrLX/AJCpDfS9j0DkkfErYzWyMr3LKF7qL8+56MNS/T7zK4Thd7li1wQdvWRg8mdNJpioQqLcgKxslrHYi+209cy4ySlUNEEs4sCqruCRfSSdgRt4znd3pXg+XuimnbSXpOu/Vl7yn52mhjGlbM9y1iLD7ATYa/FdWoxSoDTXwX+ZG5kYLJKdQFiwvubX5fAzc6GHyXO7VjswJsQL87cwbTpYxLVKANM8xcAHp1Fv85Gc/wA4y6lhQKzXuSBTQc2P4ifBR9bzYeGMeEYL058/wkXU/X6ycv2jOVMOzU0ercEnSTbe3Q/54TXeJcOA6YnT+Hs6viWSwBv4lbEek2TNeKadNLuygfvdf9PM/ATSc54l/SkelRpNZyrF2NvdsAyoOXxJO8k2riinxHQpAhX3PqfhsJlfZ1nwq4qpQch1ZdS3G4I8/QiayvC1l7x0k8hbf1ltg6dXA1xVAvzG3Oxt/SaslJXZ8A1OolctQ7JqY332b8puLdZZ5PihUFTU5ARtrte46btMVknHKVAUc3VkIa1wwuLBinX1Enh+nZqocKyXHoQDztttyPxmcxV9Vph3NLWxGoKFLHQCd1JC8weVvGXtbB06RUO1ibEgKbb285gqOI044r3QCQ7EHbukENf0vMz/AM0UiVBUNpuN3QE22BFzc9JKjYcLkqU0FUBS11ZSBa2/9zNgpPNKTi2ylXUhT1IO3oRcTYMFm9M83A5e9t95f87npWeRp7KZaYeqrC6sD6EH7S7UTvrKq8RaJRj8zxwpIXbkBOY5hxigLu1M1qhuAGFkUdB5idOzLLVqrpa9prtbgij4TF46OQY7OK1U37Kmo8AlpVlGDq1W0MoUXuzAG/pOpVOC6Y6ShsiWkpKiMxdali6VJaWimw02INjY39ed5rFCggqWQh+ultm9AT7xm0V64I7O/ZvqO7KCDv0JlGbZMjYXXZWdSNTKLfGY1cW9V0GF/Vjvs+kqOa9beMu8HgFoURUd9Lk87eV9N+kxGRU6q2qftAr9ffsOl/xD1k5rnis1mYFUYkU7WqG++kg9Ol4VuHDOAZgMVXIJIGgEbW6G31mVwWDqvV/WaQgJ7pA3A5WBnO8Hx+t7P21Kx2IK1EH+mykD0mzYHiV2vVpuKg5l6ZNx/HSYXHy+Mxy36Zrbs07LD0XZQqCxZiNu6veY39B8zOHZZhe1rNVfcl2c/wATkn+3wm88Z5w1eklIEg1AGa4t3F924/ea59AJg8uyp6a3pi+97c/v/WXjLIuvbC1qb1loPSLG9tXUG/M+Uy1fKqQYJT7rHcsfwqNy0t8Lm/Zn9bTdTy1dnfp1Kky5xF6lMU6RDNVJNRlvYU15JuAQSeYt0lk7Gq5nlv6ZXLi+hQEpjwReXz5/GZGhwq+hVWpp0ra4UarDl3un9ptGFycU15TBZ1mlZDpVLr1B2v8AETojC1eFKSkl2Zz1JufmxmQo5OKK6wVYMR1HTkollW4xrKAvY09I5ixN/ieUmhnNBzek7UKn5H3QnrYj+cxSM6mY02KpiEAPS66WH9ZY5zlmuoadMBzcBeqgEX1EdTylyX7emVqBSxGz2FvUbgzLZFT7JQAoqOT75Nh0AAG5Ow6COouMJgPZbcXZrHymRo+zvEUzejiCPJhcW8Deb5hiQAKgAbqASRv1BMv6aTp7Ecnx3A+NAbR2ZuNygsfSxM13CYF8JU11MMztfdnAJv6HafQApTwr5Qj+8AZLDXKsrzPC1GBFMLUvvpujW63Qe98LzoWBrYd6QYAEqB5k35esscx9m9Cruo0N0K7EHxEqyngmrTch6mpSLAi4PmSvLVbqJz5cN8J0yeR1bu4RQLtdmA2LcregFh85siCeGEwK01CoLAS6AnWTClokxNIoZZ5NSlzIIkFi9CWGPwJKm0zmmUOsDmWYcIVKh2FvWeOF4BxAvaoig8xvY7dQOc6caMdnJi653heBa6Ar2lOx/da4PiDPIezIEs9WoWZuoFvhczo5pyk0oxHKsR7NQvuC8sU4RqU21IGUjqLj7TsJoyhsKPCMHNMNkFSo2urcmwG/gNh9Jn8Nk1gNptX6IJBw8YMD/wAMHUCUnBqm4UD0EzjUJZYqhtKNZxedqtQUwFNxbckG/TynnVpGoxT9Te3u6rt8iZZ8RZTfvAbiYzD5ooqK1amCyEEOOe3jbnOXLfpqPLMMtAq9k4UEkgEXtcS3xnB60zrdhYWJtbryO8ynETLiFFei3eFwydb7d8A8xLrA6atDU6qGZdLMd+XK+/oZFxcZFgqVjsBYAgfg/iH87+MvsAj06t2CBRvYAX+HhNVyPM+xq1FbvKqmwFrEnbSD4X3lhiMfiarkUaYYX95tTX9AbC3Qeknx3Ux0qrm9NyCG35EW6eN5ncI4IBE5FhMgxzm9qa/6APtvOkcK4WtSpBK5Q6RsVuAB5ljN8ON4+o2FVlYE1/HZ2zMaOG59anT4H+cyuArsFVapu1vetbVbrNfKIvwJWFlKGegE0JAk2i0mURJiICIiAkWkxAoIkaZXFoHmVlJWe1pFoHlpkaZ7aZGmQeOmQVnsVkaYFs1OW9aheX5SUmnA1/F5TrBEwNfgPtOe030UpXogaFhfZlTHvVH+H95eUvZ/SXlUq+e439dt5uBWUOJMi61rCcG4enchNRPPVv8ASXYwNNPdUD0EyFZ7TG4rEKqGpUOlBflza3RR1jxFR0hS7kIi82P2A6mY3G12xKinRDBCNQF9JYdGb16CYirXbFnVXIo0ADoW/ePnb83nLk5iaNmtcKNLgcwBydR4fynK8tbwy7PVw9QUa9PTY3Bvz8O9yP0lzmGMxBxAxGGbtsOQA1MWunjt09ZY4jFDHMqhQyDbtFuHVtzqIPTl63mD04jA1Lp313BsDYi+6sP5yYrqWX44NtcXH1mRWclzDP3NUPQfslVULEDYM34Lc2Ply2M6Jw5m5r0Q7Cx5etvxW6X8J14VixmBJkAyZtCJEQJiIgIiICRJiBERJgJEmIEWi0mIFOmRplcQKdMFZVIMCgrPCsbS6nlWpXEgwGZY9Ka66p26L+JiOgE13Gu1UB65sxI7OktrKL7Mbja46Hna58Je5/TqU2VqidoisGWw7y2+48pd5NndGsdQC6tQJNtw3LcHcGcOez1qRiWwVOn/APIB1EXCr08C3X4CZWvh6eIRXRtLhbXPIjwb+s985yenUbtSSp626+nnLQstKldSqqpsRcXAP5jzJ9Jz3fPU2ytSzbB1sO5aipTULMBYEHlqU8iPKRR4qLBB2bdprANwbabWPPymVqcSVCCKCa12Gp+QPU3PM+UwtPCVqj7at+bEWJ8gPwr5TrNvqrlMAKtbSo7ussfU7AfAWHxM6Lk2G0IAPCYbh/IdAFxv1m1YejadeMxHsJMSZpCIiAiIgIiICIiAkCTEBERAREQEREBERAREQLbFYUMLETS834SZH7bDHSw6dCOqkciPKb4ZDJeSzSObNxFU7M0jdHHNdrkddBbn95b5dlNXF1FVx2VM76d9bDxPUep+E3fNuFaVcd4AHoRzBl1lWTLRuQSzHmzG5PxnL8c1dMuySnSUKqjYWG3LyHhLr9CXwHylxE64ihKQHISoRJlCIiAiIgIiIEREQERECYiICRJ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28" descr="ShowImage"/>
          <p:cNvPicPr>
            <a:picLocks noChangeAspect="1" noChangeArrowheads="1"/>
          </p:cNvPicPr>
          <p:nvPr/>
        </p:nvPicPr>
        <p:blipFill>
          <a:blip r:embed="rId2" cstate="print"/>
          <a:srcRect t="7018"/>
          <a:stretch>
            <a:fillRect/>
          </a:stretch>
        </p:blipFill>
        <p:spPr bwMode="auto">
          <a:xfrm>
            <a:off x="609600" y="1600199"/>
            <a:ext cx="2743200" cy="2074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3886200"/>
            <a:ext cx="3429000" cy="2514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 Downtown Campus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Student Services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Admissions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Advisement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Aid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Books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Cashier Duties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1" indent="-2809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191000" y="1788901"/>
            <a:ext cx="38100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Admissions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Advisement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Financial Aid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Books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Testing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Tutoring Services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smtClean="0"/>
              <a:t> Cashier Duties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Services/support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jeffordsae\AppData\Local\Microsoft\Windows\Temporary Internet Files\Content.IE5\FB4T73RO\MP9004434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164">
            <a:off x="343812" y="2649700"/>
            <a:ext cx="3197640" cy="2240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Admissions/Advisement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32488"/>
            <a:ext cx="67818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Admissions – Program Manager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Advisement/Registration – Advisement Specialist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Peak Times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sz="240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Fall 2011 Registration – 08/08/11-08/19/11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/>
              <a:t>826 Students Assisted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endParaRPr lang="en-US" sz="2100" dirty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Spring 2011 Registration – 01/03/12-01/07/12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/>
              <a:t>643 Student Assisted </a:t>
            </a:r>
          </a:p>
          <a:p>
            <a:pPr marL="292608" lvl="1" indent="0">
              <a:spcBef>
                <a:spcPts val="0"/>
              </a:spcBef>
              <a:buNone/>
            </a:pPr>
            <a:endParaRPr lang="en-US" sz="2100" dirty="0"/>
          </a:p>
          <a:p>
            <a:pPr marL="292608" lvl="1" indent="0"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1032" name="Picture 8" descr="C:\Users\jeffordsae\AppData\Local\Microsoft\Windows\Temporary Internet Files\Content.IE5\FB4T73RO\MP9004221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147">
            <a:off x="6068974" y="1891494"/>
            <a:ext cx="2537780" cy="1913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304800" y="5902271"/>
            <a:ext cx="7315200" cy="59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Satellite Quarterly Meetings, Admissions/Program Specific Training</a:t>
            </a:r>
          </a:p>
          <a:p>
            <a:pPr algn="ctr"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5257800" cy="3657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FA Counselor 1 Day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Wednesdays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All FA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No Appointments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9:00 am – 3:30 pm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FA Paperwork 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14% KC Students 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1,357  KC Students FA Assistance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Jan 2011 – Dec 2011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Financial Aid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715000"/>
            <a:ext cx="6629400" cy="877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1F497D"/>
              </a:buClr>
              <a:buSzPct val="73000"/>
            </a:pPr>
            <a:r>
              <a:rPr lang="en-US" sz="1600" b="1" u="sng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Support: </a:t>
            </a: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Due to request from Satellite Locations, FA Counselor from Main Campus on site 1 day a week at all Satellite Locations.</a:t>
            </a:r>
          </a:p>
          <a:p>
            <a:pPr lvl="0" algn="ctr">
              <a:spcBef>
                <a:spcPts val="600"/>
              </a:spcBef>
              <a:buClr>
                <a:srgbClr val="1F497D"/>
              </a:buClr>
              <a:buSzPct val="73000"/>
            </a:pPr>
            <a:endParaRPr lang="en-US" sz="1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 descr="http://www.utmb.edu/enrollmentservices/images/financial_aid.jpg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4267200" y="1600200"/>
            <a:ext cx="3437792" cy="29794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Books – KC Satellite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76400"/>
            <a:ext cx="41910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Initial Book Order – Main Campus Book Store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Textbooks and Supplies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Face-to-Face KC Classes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KC Students – Online Courses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1,306 Books Sold KC students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/>
              <a:t>Jan 2011 – Dec 2011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562600"/>
            <a:ext cx="77724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-274320" algn="ctr">
              <a:spcBef>
                <a:spcPts val="600"/>
              </a:spcBef>
            </a:pPr>
            <a:endParaRPr lang="en-US" sz="14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-274320" algn="ctr">
              <a:spcBef>
                <a:spcPts val="600"/>
              </a:spcBef>
            </a:pPr>
            <a:r>
              <a:rPr lang="en-US" sz="1600" b="1" u="sng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Support: </a:t>
            </a:r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Monitor  book inventory during registration – Restock  aka KC Book Mobile</a:t>
            </a:r>
          </a:p>
          <a:p>
            <a:pPr indent="-274320" algn="ctr">
              <a:spcBef>
                <a:spcPts val="600"/>
              </a:spcBef>
            </a:pPr>
            <a:endParaRPr lang="en-US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Brian\AppData\Local\Microsoft\Windows\Temporary Internet Files\Content.IE5\AVG12JM9\MP9004395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8520">
            <a:off x="4547152" y="1939582"/>
            <a:ext cx="3309705" cy="2209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Testing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447800"/>
            <a:ext cx="4495800" cy="3657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4 Computers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Placement Testing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E-COMPASS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Online Exams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Faculty Make-up Exams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Biology Placement Test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2,291 KC Students Tested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Jan 2011  - Dec 2011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" name="Picture 4" descr="Library%20Computers.jpg"/>
          <p:cNvPicPr>
            <a:picLocks noChangeAspect="1"/>
          </p:cNvPicPr>
          <p:nvPr/>
        </p:nvPicPr>
        <p:blipFill>
          <a:blip r:embed="rId3" cstate="print"/>
          <a:srcRect l="15130" t="48889" r="33352" b="14444"/>
          <a:stretch>
            <a:fillRect/>
          </a:stretch>
        </p:blipFill>
        <p:spPr>
          <a:xfrm>
            <a:off x="4343400" y="1905000"/>
            <a:ext cx="1936865" cy="2130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5029200" y="2438400"/>
            <a:ext cx="2857500" cy="2209800"/>
            <a:chOff x="5029200" y="2438400"/>
            <a:chExt cx="2857500" cy="2209800"/>
          </a:xfrm>
        </p:grpSpPr>
        <p:pic>
          <p:nvPicPr>
            <p:cNvPr id="8194" name="Picture 2" descr="http://www.pacificgeek.com/productimages/xl/BLK-KB-2961-PB.jpg"/>
            <p:cNvPicPr>
              <a:picLocks noChangeAspect="1" noChangeArrowheads="1"/>
            </p:cNvPicPr>
            <p:nvPr/>
          </p:nvPicPr>
          <p:blipFill>
            <a:blip r:embed="rId4" cstate="print"/>
            <a:srcRect t="37334" b="30666"/>
            <a:stretch>
              <a:fillRect/>
            </a:stretch>
          </p:blipFill>
          <p:spPr bwMode="auto">
            <a:xfrm>
              <a:off x="5029200" y="3733800"/>
              <a:ext cx="2857500" cy="914400"/>
            </a:xfrm>
            <a:prstGeom prst="trapezoid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196" name="Picture 4" descr="http://cache-02.gawkerassets.com/assets/images/4/2007/12/dellsharp.jpg"/>
            <p:cNvPicPr>
              <a:picLocks noChangeAspect="1" noChangeArrowheads="1"/>
            </p:cNvPicPr>
            <p:nvPr/>
          </p:nvPicPr>
          <p:blipFill>
            <a:blip r:embed="rId5" cstate="print"/>
            <a:srcRect l="21164" t="13008" r="19577" b="8943"/>
            <a:stretch>
              <a:fillRect/>
            </a:stretch>
          </p:blipFill>
          <p:spPr bwMode="auto">
            <a:xfrm>
              <a:off x="6172200" y="2438400"/>
              <a:ext cx="1493520" cy="128016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609600" y="6019800"/>
            <a:ext cx="7162800" cy="341632"/>
          </a:xfrm>
          <a:prstGeom prst="rect">
            <a:avLst/>
          </a:prstGeom>
          <a:solidFill>
            <a:srgbClr val="C00000">
              <a:alpha val="65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Innovation – Fall 2011, Exams completed in RM 17 – 15 Computers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4" y="5029200"/>
            <a:ext cx="7162800" cy="59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NetSupport used for remote monitoring of testing and student computer use in computer labs.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Tutoring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817" y="1676400"/>
            <a:ext cx="4914900" cy="40323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Faculty/Student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Net Tutor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Summer 2011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/>
              <a:t>Various Subjects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Biology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Information Technology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Math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Spanish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Online Writing Lab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731180" y="3689467"/>
            <a:ext cx="2729639" cy="2019300"/>
            <a:chOff x="5029200" y="2438400"/>
            <a:chExt cx="2857500" cy="2209800"/>
          </a:xfrm>
        </p:grpSpPr>
        <p:pic>
          <p:nvPicPr>
            <p:cNvPr id="8194" name="Picture 2" descr="http://www.pacificgeek.com/productimages/xl/BLK-KB-2961-PB.jpg"/>
            <p:cNvPicPr>
              <a:picLocks noChangeAspect="1" noChangeArrowheads="1"/>
            </p:cNvPicPr>
            <p:nvPr/>
          </p:nvPicPr>
          <p:blipFill>
            <a:blip r:embed="rId3" cstate="print"/>
            <a:srcRect t="37334" b="30666"/>
            <a:stretch>
              <a:fillRect/>
            </a:stretch>
          </p:blipFill>
          <p:spPr bwMode="auto">
            <a:xfrm>
              <a:off x="5029200" y="3733800"/>
              <a:ext cx="2857500" cy="914400"/>
            </a:xfrm>
            <a:prstGeom prst="trapezoid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196" name="Picture 4" descr="http://cache-02.gawkerassets.com/assets/images/4/2007/12/dellsharp.jpg"/>
            <p:cNvPicPr>
              <a:picLocks noChangeAspect="1" noChangeArrowheads="1"/>
            </p:cNvPicPr>
            <p:nvPr/>
          </p:nvPicPr>
          <p:blipFill>
            <a:blip r:embed="rId4" cstate="print"/>
            <a:srcRect l="21164" t="13008" r="19577" b="8943"/>
            <a:stretch>
              <a:fillRect/>
            </a:stretch>
          </p:blipFill>
          <p:spPr bwMode="auto">
            <a:xfrm>
              <a:off x="6172200" y="2438400"/>
              <a:ext cx="1493520" cy="128016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609600" y="6019800"/>
            <a:ext cx="7162800" cy="59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Provides students at Satellite Locations access to tutoring services, and they do not have to travel to Main Campus – Sumter.  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7172" name="Picture 4" descr="NetTutor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2057400" cy="20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57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Contact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latin typeface="Trebuchet MS" pitchFamily="34" charset="0"/>
              </a:rPr>
              <a:t>Allison Jeffords – Program Manager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Central Carolina Technical College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Kershaw County – Satellite/Outreach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1125 Little Street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Camden, SC 29020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E-mail: </a:t>
            </a:r>
            <a:r>
              <a:rPr lang="en-US" dirty="0" smtClean="0">
                <a:latin typeface="Trebuchet MS" pitchFamily="34" charset="0"/>
                <a:hlinkClick r:id="rId2"/>
              </a:rPr>
              <a:t>jeffordsae@cctech.edu</a:t>
            </a:r>
            <a:endParaRPr lang="en-US" dirty="0" smtClean="0">
              <a:latin typeface="Trebuchet MS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Phone: 803-425-8388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Fax: 803-432-8550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6148" name="Picture 4" descr="D:\FILES\PFILES\MSOFFICE\MEDIA\CNTCD1\Animated\j01891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3119437"/>
            <a:ext cx="581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ShowImage"/>
          <p:cNvPicPr>
            <a:picLocks noChangeAspect="1" noChangeArrowheads="1"/>
          </p:cNvPicPr>
          <p:nvPr/>
        </p:nvPicPr>
        <p:blipFill>
          <a:blip r:embed="rId4" cstate="print"/>
          <a:srcRect t="7018"/>
          <a:stretch>
            <a:fillRect/>
          </a:stretch>
        </p:blipFill>
        <p:spPr bwMode="auto">
          <a:xfrm>
            <a:off x="5943601" y="4495799"/>
            <a:ext cx="2765314" cy="209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3039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Cashier Duties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55838"/>
            <a:ext cx="43434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Program Manager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Advisement Specialist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Administrative Assistant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/>
              <a:t>KC Downtown Campus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/>
              <a:t>KC New Campus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1,008 Payments KC </a:t>
            </a:r>
            <a:r>
              <a:rPr lang="en-US" sz="2400" dirty="0"/>
              <a:t>students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/>
              <a:t>Jan 2011 – Dec 2011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1030" name="Picture 6" descr="C:\Users\Brian\AppData\Local\Microsoft\Windows\Temporary Internet Files\Content.IE5\T9MNNOSK\MP9000911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2450592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Cashier Duties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343400" cy="38862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Outreach Weekly Activities Report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Began Tracking Deposits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endParaRPr lang="en-US" sz="21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$91,872.95 Deposits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endParaRPr lang="en-US" sz="2100" dirty="0" smtClean="0"/>
          </a:p>
          <a:p>
            <a:pPr lvl="2">
              <a:spcBef>
                <a:spcPts val="0"/>
              </a:spcBef>
              <a:buFont typeface="Wingdings" pitchFamily="2" charset="2"/>
              <a:buChar char="v"/>
            </a:pPr>
            <a:r>
              <a:rPr lang="en-US" sz="1800" dirty="0" smtClean="0"/>
              <a:t>Nov 7, 2011 – Feb 24, 2012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3076" name="Picture 4" descr="C:\Users\jeffordsae\AppData\Local\Microsoft\Windows\Temporary Internet Files\Content.IE5\SS9DQYYK\MP9004421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157">
            <a:off x="4668696" y="2254900"/>
            <a:ext cx="35433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463740"/>
            <a:ext cx="7620000" cy="590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Direct communication with Business Office at Main Campus – SPARK</a:t>
            </a:r>
          </a:p>
          <a:p>
            <a:pPr algn="ctr"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5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Student Life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876800" cy="4267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9600" dirty="0" smtClean="0">
                <a:cs typeface="Times New Roman" pitchFamily="18" charset="0"/>
              </a:rPr>
              <a:t>Clubs and Organizations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9600" dirty="0" smtClean="0">
                <a:cs typeface="Times New Roman" pitchFamily="18" charset="0"/>
              </a:rPr>
              <a:t>Student Ambassador Opportunities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9600" dirty="0" smtClean="0">
                <a:cs typeface="Times New Roman" pitchFamily="18" charset="0"/>
              </a:rPr>
              <a:t>Bulletin Boards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9200" dirty="0" smtClean="0">
                <a:cs typeface="Times New Roman" pitchFamily="18" charset="0"/>
              </a:rPr>
              <a:t>Student Life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9200" dirty="0" smtClean="0">
                <a:cs typeface="Times New Roman" pitchFamily="18" charset="0"/>
              </a:rPr>
              <a:t>Announcements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9200" dirty="0" smtClean="0">
                <a:cs typeface="Times New Roman" pitchFamily="18" charset="0"/>
              </a:rPr>
              <a:t>CCTC in the news 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1828800"/>
            <a:ext cx="3048000" cy="3581400"/>
            <a:chOff x="5715000" y="1524575"/>
            <a:chExt cx="2926799" cy="3547488"/>
          </a:xfrm>
        </p:grpSpPr>
        <p:pic>
          <p:nvPicPr>
            <p:cNvPr id="6" name="Picture 7" descr="296779_10150322806772373_52568942372_8628327_405150301_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48667">
              <a:off x="7025724" y="1524575"/>
              <a:ext cx="1616075" cy="1295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9" descr="315814_10150309319752373_52568942372_8547579_1265136785_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124445">
              <a:off x="5715000" y="2286000"/>
              <a:ext cx="1709738" cy="12811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13" descr="308856_10150290863037373_52568942372_8441386_305422282_n"/>
            <p:cNvPicPr>
              <a:picLocks noChangeAspect="1" noChangeArrowheads="1"/>
            </p:cNvPicPr>
            <p:nvPr/>
          </p:nvPicPr>
          <p:blipFill>
            <a:blip r:embed="rId4" cstate="print"/>
            <a:srcRect l="33333" t="22917" r="16667" b="36833"/>
            <a:stretch>
              <a:fillRect/>
            </a:stretch>
          </p:blipFill>
          <p:spPr bwMode="auto">
            <a:xfrm>
              <a:off x="5715000" y="3581400"/>
              <a:ext cx="1389063" cy="14906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11" descr="303255_10150290863827373_52568942372_8441397_1965305785_n"/>
            <p:cNvPicPr>
              <a:picLocks noChangeAspect="1" noChangeArrowheads="1"/>
            </p:cNvPicPr>
            <p:nvPr/>
          </p:nvPicPr>
          <p:blipFill>
            <a:blip r:embed="rId5" cstate="print"/>
            <a:srcRect t="12267" b="35010"/>
            <a:stretch>
              <a:fillRect/>
            </a:stretch>
          </p:blipFill>
          <p:spPr bwMode="auto">
            <a:xfrm rot="638710">
              <a:off x="7232369" y="3092173"/>
              <a:ext cx="1404938" cy="10911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67200" y="2133600"/>
            <a:ext cx="3432048" cy="3992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019800"/>
            <a:ext cx="7162800" cy="59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Various clubs/organizations come to satellite locations to share information about programs/services.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52578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Telephone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Email</a:t>
            </a:r>
          </a:p>
          <a:p>
            <a:pPr lvl="1">
              <a:buFont typeface="Wingdings" pitchFamily="2" charset="2"/>
              <a:buChar char="v"/>
            </a:pPr>
            <a:endParaRPr lang="en-US" sz="21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Communication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007387"/>
            <a:ext cx="6858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1F497D"/>
              </a:buClr>
              <a:buSzPct val="73000"/>
            </a:pPr>
            <a:r>
              <a:rPr lang="en-US" sz="1600" b="1" u="sng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Support: </a:t>
            </a: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Sparks allows connection to Main Campus for assistance. Increases efficiency of task (Admissions, FA, Payment Issues, etc.)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371600"/>
            <a:ext cx="4419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SPARK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/>
              <a:t>Required Use 2008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/>
              <a:t>Instant Messaging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/>
              <a:t>Key Departments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Admissions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Business Office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Financial Aid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Satellite Locations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Health Sciences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Student Records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Help Desk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Student Affairs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Student Records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Testing Center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4" y="2636638"/>
            <a:ext cx="3853676" cy="24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Tracking/documentation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4038600" cy="3749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Student Sign-In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/>
              <a:t>Track Assistance Type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/>
              <a:t>Determine Needs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/>
              <a:t>Documentation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/>
              <a:t>Support Requests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/>
              <a:t>Supports Growth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7772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-274320" algn="ctr">
              <a:spcBef>
                <a:spcPts val="600"/>
              </a:spcBef>
            </a:pPr>
            <a:r>
              <a:rPr lang="en-US" sz="1400" b="1" u="sng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Support: </a:t>
            </a:r>
            <a:r>
              <a:rPr lang="en-US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  spreadsheet – Student signs in for assistance and use of computer lab. Provides documentation  concerning traffic/peak times at KC Downtown Campus.</a:t>
            </a:r>
          </a:p>
        </p:txBody>
      </p:sp>
      <p:pic>
        <p:nvPicPr>
          <p:cNvPr id="5122" name="Picture 2" descr="C:\Users\jeffordsae\AppData\Local\Microsoft\Windows\Temporary Internet Files\Content.IE5\H68P62E4\MP9004308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264">
            <a:off x="3876354" y="2415648"/>
            <a:ext cx="3842506" cy="2575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3124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Time Period 2010-2015</a:t>
            </a:r>
          </a:p>
          <a:p>
            <a:pPr>
              <a:buNone/>
            </a:pPr>
            <a:endParaRPr lang="en-US" sz="1000" b="1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Workforce Development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Educating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Faculty and Staff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432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Educating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tx1"/>
                </a:solidFill>
              </a:rPr>
              <a:t>Goal</a:t>
            </a:r>
            <a:r>
              <a:rPr lang="en-US" sz="2400" dirty="0" smtClean="0">
                <a:solidFill>
                  <a:schemeClr val="tx1"/>
                </a:solidFill>
              </a:rPr>
              <a:t> - 2015 Increase Dual Enrollment (DE) Course Offerings 20%</a:t>
            </a:r>
          </a:p>
          <a:p>
            <a:pPr lvl="2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Kershaw County Largest Population of DE Students</a:t>
            </a:r>
          </a:p>
          <a:p>
            <a:pPr lvl="2">
              <a:buFont typeface="Wingdings" pitchFamily="2" charset="2"/>
              <a:buChar char="v"/>
            </a:pPr>
            <a:r>
              <a:rPr lang="en-US" sz="2100" dirty="0" smtClean="0"/>
              <a:t>Downtown Campus 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2:00 pm – 3:00 pm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Fall 2011 – Onsite/High Schools</a:t>
            </a:r>
          </a:p>
          <a:p>
            <a:pPr lvl="4">
              <a:buFont typeface="Wingdings" pitchFamily="2" charset="2"/>
              <a:buChar char="v"/>
            </a:pPr>
            <a:r>
              <a:rPr lang="en-US" sz="1900" dirty="0" smtClean="0"/>
              <a:t>North Central High School</a:t>
            </a:r>
          </a:p>
          <a:p>
            <a:pPr lvl="4">
              <a:buFont typeface="Wingdings" pitchFamily="2" charset="2"/>
              <a:buChar char="v"/>
            </a:pPr>
            <a:r>
              <a:rPr lang="en-US" sz="1900" dirty="0" smtClean="0"/>
              <a:t>Lugoff-Elgin High School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1432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7162800" cy="8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DE Coordinator &amp; Secondary Program Coordinator responsible for supporting area high schools, developing course offerings and hosting DE parent night.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Educating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u="sng" dirty="0" smtClean="0">
                <a:solidFill>
                  <a:schemeClr val="tx1"/>
                </a:solidFill>
              </a:rPr>
              <a:t>Goal</a:t>
            </a:r>
            <a:r>
              <a:rPr lang="en-US" sz="2400" dirty="0" smtClean="0">
                <a:solidFill>
                  <a:schemeClr val="tx1"/>
                </a:solidFill>
              </a:rPr>
              <a:t> -2015 Increase High School Graduate Enrollment 20%</a:t>
            </a:r>
          </a:p>
          <a:p>
            <a:pPr lvl="2">
              <a:buFont typeface="Wingdings" pitchFamily="2" charset="2"/>
              <a:buChar char="v"/>
            </a:pPr>
            <a:r>
              <a:rPr lang="en-US" sz="2100" b="1" dirty="0" smtClean="0">
                <a:solidFill>
                  <a:schemeClr val="tx1"/>
                </a:solidFill>
              </a:rPr>
              <a:t>Kershaw County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Lugoff-Elgin High School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Camden High School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North Central High School</a:t>
            </a:r>
          </a:p>
          <a:p>
            <a:pPr lvl="2">
              <a:buFont typeface="Wingdings" pitchFamily="2" charset="2"/>
              <a:buChar char="v"/>
            </a:pPr>
            <a:r>
              <a:rPr lang="en-US" sz="2100" b="1" dirty="0" smtClean="0"/>
              <a:t>2011 Graduating Class 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b="1" dirty="0" smtClean="0"/>
              <a:t>LEHS – 278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b="1" dirty="0" smtClean="0"/>
              <a:t>CHS – 199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b="1" dirty="0" smtClean="0"/>
              <a:t>NCHS - 105</a:t>
            </a:r>
          </a:p>
          <a:p>
            <a:pPr lvl="3">
              <a:buFont typeface="Wingdings" pitchFamily="2" charset="2"/>
              <a:buChar char="v"/>
            </a:pPr>
            <a:endParaRPr lang="en-US" sz="2100" dirty="0" smtClean="0">
              <a:solidFill>
                <a:schemeClr val="tx1"/>
              </a:solidFill>
            </a:endParaRPr>
          </a:p>
          <a:p>
            <a:pPr lvl="4">
              <a:buFont typeface="Wingdings" pitchFamily="2" charset="2"/>
              <a:buChar char="v"/>
            </a:pP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0307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7391400" cy="8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Program Manager accompanies KC Recruiter on events. Program Manager also participates in the high school awards ceremonies each year. New Scholars Program for the Class of 2015 – KC, Lee &amp; Clarendon Counties.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Resources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tx1"/>
                </a:solidFill>
              </a:rPr>
              <a:t>Goal</a:t>
            </a:r>
            <a:r>
              <a:rPr lang="en-US" sz="2400" dirty="0" smtClean="0">
                <a:solidFill>
                  <a:schemeClr val="tx1"/>
                </a:solidFill>
              </a:rPr>
              <a:t> –New Funding &amp; KC Expansion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sz="2100" b="1" dirty="0" smtClean="0">
                <a:solidFill>
                  <a:schemeClr val="tx1"/>
                </a:solidFill>
              </a:rPr>
              <a:t>KC New Campus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Summer 2010 – Phase I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40 Acres </a:t>
            </a:r>
          </a:p>
          <a:p>
            <a:pPr lvl="3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Phase II – Next Building</a:t>
            </a:r>
          </a:p>
          <a:p>
            <a:pPr lvl="3">
              <a:buNone/>
            </a:pPr>
            <a:endParaRPr lang="en-US" sz="2100" dirty="0" smtClean="0">
              <a:solidFill>
                <a:schemeClr val="tx1"/>
              </a:solidFill>
            </a:endParaRPr>
          </a:p>
          <a:p>
            <a:pPr lvl="4">
              <a:buFont typeface="Wingdings" pitchFamily="2" charset="2"/>
              <a:buChar char="v"/>
            </a:pP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7162800" cy="8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Support: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Community involvement, KC Chamber of Commerce “Business Before Hours - Breakfast” at new KC Campus. Tracking/Documentation – proof in the numbers.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2" descr="C:\Users\media\AppData\Local\Microsoft\Windows\Temporary Internet Files\Content.IE5\TX9FDF9X\KCCEX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752600"/>
            <a:ext cx="3686176" cy="307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105400" cy="2957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0" y="228600"/>
            <a:ext cx="81534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Sharing Session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410200"/>
            <a:ext cx="7162800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Comments – Ideas – Suggestions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Agenda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39624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Central Carolina Background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Student Services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Satellite Locations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Satellite Enrollment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Kershaw County Specifics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Services</a:t>
            </a:r>
          </a:p>
          <a:p>
            <a:pPr lvl="0">
              <a:lnSpc>
                <a:spcPct val="150000"/>
              </a:lnSpc>
              <a:buNone/>
            </a:pP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3886200" cy="3962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Services/Support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Student Life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n-US" sz="2400" dirty="0"/>
              <a:t>Communication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Tracking/Documentation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Strategic Plan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Sharing Session</a:t>
            </a:r>
          </a:p>
          <a:p>
            <a:pPr>
              <a:buNone/>
            </a:pPr>
            <a:endParaRPr lang="en-US" sz="2400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5457" y="5486400"/>
            <a:ext cx="7314543" cy="1143000"/>
            <a:chOff x="394" y="3072"/>
            <a:chExt cx="4454" cy="1104"/>
          </a:xfrm>
        </p:grpSpPr>
        <p:pic>
          <p:nvPicPr>
            <p:cNvPr id="7" name="Picture 13" descr="students"/>
            <p:cNvPicPr>
              <a:picLocks noChangeAspect="1" noChangeArrowheads="1"/>
            </p:cNvPicPr>
            <p:nvPr/>
          </p:nvPicPr>
          <p:blipFill>
            <a:blip r:embed="rId3" cstate="print"/>
            <a:srcRect r="28204"/>
            <a:stretch>
              <a:fillRect/>
            </a:stretch>
          </p:blipFill>
          <p:spPr bwMode="auto">
            <a:xfrm>
              <a:off x="3504" y="3216"/>
              <a:ext cx="1344" cy="960"/>
            </a:xfrm>
            <a:prstGeom prst="rect">
              <a:avLst/>
            </a:prstGeom>
            <a:noFill/>
          </p:spPr>
        </p:pic>
        <p:pic>
          <p:nvPicPr>
            <p:cNvPr id="8" name="Picture 17" descr="1222449515i9OrNx"/>
            <p:cNvPicPr>
              <a:picLocks noChangeAspect="1" noChangeArrowheads="1"/>
            </p:cNvPicPr>
            <p:nvPr/>
          </p:nvPicPr>
          <p:blipFill>
            <a:blip r:embed="rId4" cstate="print"/>
            <a:srcRect r="6897" b="6520"/>
            <a:stretch>
              <a:fillRect/>
            </a:stretch>
          </p:blipFill>
          <p:spPr bwMode="auto">
            <a:xfrm>
              <a:off x="2208" y="3072"/>
              <a:ext cx="1296" cy="1104"/>
            </a:xfrm>
            <a:prstGeom prst="rect">
              <a:avLst/>
            </a:prstGeom>
            <a:noFill/>
          </p:spPr>
        </p:pic>
        <p:pic>
          <p:nvPicPr>
            <p:cNvPr id="9" name="Picture 14" descr="students"/>
            <p:cNvPicPr>
              <a:picLocks noChangeAspect="1" noChangeArrowheads="1"/>
            </p:cNvPicPr>
            <p:nvPr/>
          </p:nvPicPr>
          <p:blipFill>
            <a:blip r:embed="rId3" cstate="print"/>
            <a:srcRect l="-2053" r="-2"/>
            <a:stretch>
              <a:fillRect/>
            </a:stretch>
          </p:blipFill>
          <p:spPr bwMode="auto">
            <a:xfrm>
              <a:off x="394" y="3168"/>
              <a:ext cx="1910" cy="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Central Carolina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7239000" cy="5105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Two-year Technical College, 1962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Main Campus – Sumter, SC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Average College Enrollment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Fall 2010 – 4265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Fall 2011 - 4456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Spring 2010 – 4152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Spring 2011 - 4321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Enrollment Increase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Fall  - 4.5%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Spring – 2.5%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General Demographics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62% Part Time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28 Average Age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69% Female, 31% Male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Race – 43% White, 50% Black, 2% Hispanic, 1% Asian, </a:t>
            </a:r>
          </a:p>
          <a:p>
            <a:pPr marL="292608" lvl="1" indent="0">
              <a:buNone/>
            </a:pPr>
            <a:r>
              <a:rPr lang="en-US" dirty="0"/>
              <a:t>	</a:t>
            </a:r>
            <a:r>
              <a:rPr lang="en-US" dirty="0" smtClean="0"/>
              <a:t>4% Unknown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684492">
            <a:off x="4724399" y="2286647"/>
            <a:ext cx="3059206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09600" y="6400800"/>
            <a:ext cx="7162800" cy="341632"/>
          </a:xfrm>
          <a:prstGeom prst="rect">
            <a:avLst/>
          </a:prstGeom>
          <a:solidFill>
            <a:srgbClr val="C00000">
              <a:alpha val="65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College Values  - Excellence, Integrity, Innovation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Central Carolina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72390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50 Programs of Study (2010)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16 Associate Degrees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5 Diplomas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32 Certificates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Online courses available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Desire 2 Learn (Learning Management System)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6 Satellite Locations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33389">
            <a:off x="5406440" y="1545293"/>
            <a:ext cx="2923739" cy="25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7010400" cy="341632"/>
          </a:xfrm>
          <a:prstGeom prst="rect">
            <a:avLst/>
          </a:prstGeom>
          <a:solidFill>
            <a:srgbClr val="C00000">
              <a:alpha val="65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College Values  - Excellence, Integrity, Innovation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447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Student Services Available at CCTC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36576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Admissions and Counseling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Student Records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Financial Aid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Disability Services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Career Services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Student Life</a:t>
            </a:r>
          </a:p>
          <a:p>
            <a:pPr lvl="0">
              <a:lnSpc>
                <a:spcPct val="150000"/>
              </a:lnSpc>
              <a:buNone/>
            </a:pP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3672840" cy="3962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Special Populations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TRiO Student Support Services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Testing Services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Tutoring Center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Outreach Campuses</a:t>
            </a:r>
          </a:p>
          <a:p>
            <a:pPr>
              <a:buNone/>
            </a:pPr>
            <a:endParaRPr lang="en-US" sz="2400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5457" y="5486400"/>
            <a:ext cx="7314543" cy="1143000"/>
            <a:chOff x="394" y="3072"/>
            <a:chExt cx="4454" cy="1104"/>
          </a:xfrm>
        </p:grpSpPr>
        <p:pic>
          <p:nvPicPr>
            <p:cNvPr id="7" name="Picture 13" descr="students"/>
            <p:cNvPicPr>
              <a:picLocks noChangeAspect="1" noChangeArrowheads="1"/>
            </p:cNvPicPr>
            <p:nvPr/>
          </p:nvPicPr>
          <p:blipFill>
            <a:blip r:embed="rId3" cstate="print"/>
            <a:srcRect r="28204"/>
            <a:stretch>
              <a:fillRect/>
            </a:stretch>
          </p:blipFill>
          <p:spPr bwMode="auto">
            <a:xfrm>
              <a:off x="3504" y="3216"/>
              <a:ext cx="1344" cy="960"/>
            </a:xfrm>
            <a:prstGeom prst="rect">
              <a:avLst/>
            </a:prstGeom>
            <a:noFill/>
          </p:spPr>
        </p:pic>
        <p:pic>
          <p:nvPicPr>
            <p:cNvPr id="8" name="Picture 17" descr="1222449515i9OrNx"/>
            <p:cNvPicPr>
              <a:picLocks noChangeAspect="1" noChangeArrowheads="1"/>
            </p:cNvPicPr>
            <p:nvPr/>
          </p:nvPicPr>
          <p:blipFill>
            <a:blip r:embed="rId4" cstate="print"/>
            <a:srcRect r="6897" b="6520"/>
            <a:stretch>
              <a:fillRect/>
            </a:stretch>
          </p:blipFill>
          <p:spPr bwMode="auto">
            <a:xfrm>
              <a:off x="2208" y="3072"/>
              <a:ext cx="1296" cy="1104"/>
            </a:xfrm>
            <a:prstGeom prst="rect">
              <a:avLst/>
            </a:prstGeom>
            <a:noFill/>
          </p:spPr>
        </p:pic>
        <p:pic>
          <p:nvPicPr>
            <p:cNvPr id="9" name="Picture 14" descr="students"/>
            <p:cNvPicPr>
              <a:picLocks noChangeAspect="1" noChangeArrowheads="1"/>
            </p:cNvPicPr>
            <p:nvPr/>
          </p:nvPicPr>
          <p:blipFill>
            <a:blip r:embed="rId3" cstate="print"/>
            <a:srcRect l="-2053" r="-2"/>
            <a:stretch>
              <a:fillRect/>
            </a:stretch>
          </p:blipFill>
          <p:spPr bwMode="auto">
            <a:xfrm>
              <a:off x="394" y="3168"/>
              <a:ext cx="1910" cy="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CCTC Satellite Locations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04800" y="1828800"/>
            <a:ext cx="7848601" cy="4021217"/>
            <a:chOff x="533400" y="2217090"/>
            <a:chExt cx="8781108" cy="4149445"/>
          </a:xfrm>
        </p:grpSpPr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6671650" y="4969135"/>
              <a:ext cx="2642858" cy="107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Jim Shrift</a:t>
              </a:r>
            </a:p>
            <a:p>
              <a:r>
                <a:rPr lang="en-US" sz="16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Base </a:t>
              </a:r>
              <a:r>
                <a:rPr lang="en-US" sz="16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Education Center </a:t>
              </a:r>
            </a:p>
            <a:p>
              <a:r>
                <a:rPr lang="en-US" sz="1400" i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Shaw AFB, SC</a:t>
              </a:r>
            </a:p>
            <a:p>
              <a:r>
                <a:rPr lang="en-US" sz="1400" i="1" dirty="0">
                  <a:ea typeface="Arial Unicode MS" pitchFamily="34" charset="-128"/>
                  <a:cs typeface="Arial Unicode MS" pitchFamily="34" charset="-128"/>
                </a:rPr>
                <a:t>803-666-2422</a:t>
              </a: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2408976" y="4969135"/>
              <a:ext cx="2362200" cy="139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Allison Jeffords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Kershaw </a:t>
              </a:r>
              <a:r>
                <a:rPr lang="en-US" sz="14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County Campus</a:t>
              </a:r>
            </a:p>
            <a:p>
              <a:r>
                <a:rPr lang="en-US" sz="1400" i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80 Campus Drive</a:t>
              </a:r>
            </a:p>
            <a:p>
              <a:r>
                <a:rPr lang="en-US" sz="1400" i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Camden, SC</a:t>
              </a:r>
              <a:endParaRPr lang="en-US" sz="1400" i="1" dirty="0"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US" sz="1400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803-425-8388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2408976" y="3553798"/>
              <a:ext cx="2321460" cy="130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Jernitha Smith</a:t>
              </a:r>
            </a:p>
            <a:p>
              <a:r>
                <a:rPr lang="en-US" sz="14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Lee </a:t>
              </a:r>
              <a:r>
                <a:rPr lang="en-US" sz="14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County Site</a:t>
              </a:r>
            </a:p>
            <a:p>
              <a:r>
                <a:rPr lang="en-US" sz="1400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200 North Main Street</a:t>
              </a:r>
            </a:p>
            <a:p>
              <a:r>
                <a:rPr lang="en-US" sz="1400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Bishopville</a:t>
              </a:r>
              <a:r>
                <a:rPr lang="en-US" sz="1400" i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 SC</a:t>
              </a:r>
            </a:p>
            <a:p>
              <a:r>
                <a:rPr lang="en-US" sz="1400" i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803-483-2282</a:t>
              </a: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2494230" y="2217090"/>
              <a:ext cx="2792994" cy="127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Rhonda Sherman</a:t>
              </a:r>
            </a:p>
            <a:p>
              <a:r>
                <a:rPr lang="en-US" sz="14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F.E </a:t>
              </a:r>
              <a:r>
                <a:rPr lang="en-US" sz="14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Dubose Center</a:t>
              </a:r>
            </a:p>
            <a:p>
              <a:r>
                <a:rPr lang="en-US" sz="1400" dirty="0" smtClean="0"/>
                <a:t>3351 Sumter Hwy </a:t>
              </a:r>
              <a:br>
                <a:rPr lang="en-US" sz="1400" dirty="0" smtClean="0"/>
              </a:br>
              <a:r>
                <a:rPr lang="en-US" sz="14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Manning</a:t>
              </a:r>
              <a:r>
                <a:rPr lang="en-US" sz="14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 SC</a:t>
              </a:r>
            </a:p>
            <a:p>
              <a:r>
                <a:rPr lang="en-US" sz="14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803-473-2531</a:t>
              </a: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6671650" y="2217090"/>
              <a:ext cx="2590800" cy="135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00"/>
                  </a:solidFill>
                </a:rPr>
                <a:t>Allison Jeffords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Kershaw </a:t>
              </a:r>
              <a:r>
                <a:rPr lang="en-US" sz="1400" b="1" dirty="0">
                  <a:solidFill>
                    <a:srgbClr val="000000"/>
                  </a:solidFill>
                </a:rPr>
                <a:t>County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Downtown Campus</a:t>
              </a:r>
              <a:endParaRPr lang="en-US" sz="1400" b="1" dirty="0">
                <a:solidFill>
                  <a:srgbClr val="000000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000000"/>
                  </a:solidFill>
                </a:rPr>
                <a:t>1125 Little Street</a:t>
              </a:r>
            </a:p>
            <a:p>
              <a:pPr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000000"/>
                  </a:solidFill>
                </a:rPr>
                <a:t>Camden</a:t>
              </a:r>
              <a:r>
                <a:rPr lang="en-US" sz="1400" i="1" dirty="0">
                  <a:solidFill>
                    <a:srgbClr val="000000"/>
                  </a:solidFill>
                </a:rPr>
                <a:t>, SC</a:t>
              </a:r>
              <a:endParaRPr lang="en-US" sz="1400" i="1" dirty="0"/>
            </a:p>
            <a:p>
              <a:pPr>
                <a:lnSpc>
                  <a:spcPct val="90000"/>
                </a:lnSpc>
              </a:pPr>
              <a:r>
                <a:rPr lang="en-US" sz="1400" i="1" dirty="0">
                  <a:solidFill>
                    <a:srgbClr val="000000"/>
                  </a:solidFill>
                </a:rPr>
                <a:t>803-425-8388</a:t>
              </a:r>
              <a:endParaRPr lang="en-US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6671650" y="3789687"/>
              <a:ext cx="2557604" cy="1127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b="1" i="1" dirty="0" smtClean="0"/>
                <a:t>Jim Shrift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 smtClean="0"/>
                <a:t>Shaw </a:t>
              </a:r>
              <a:r>
                <a:rPr lang="en-US" sz="1400" b="1" dirty="0"/>
                <a:t>Center</a:t>
              </a:r>
            </a:p>
            <a:p>
              <a:pPr>
                <a:spcBef>
                  <a:spcPts val="0"/>
                </a:spcBef>
              </a:pPr>
              <a:r>
                <a:rPr lang="en-US" sz="1400" i="1" dirty="0" smtClean="0"/>
                <a:t>2140 Peach Orchard Road</a:t>
              </a:r>
            </a:p>
            <a:p>
              <a:pPr>
                <a:spcBef>
                  <a:spcPts val="0"/>
                </a:spcBef>
              </a:pPr>
              <a:r>
                <a:rPr lang="en-US" sz="1400" i="1" dirty="0" smtClean="0"/>
                <a:t>Sumter</a:t>
              </a:r>
              <a:r>
                <a:rPr lang="en-US" sz="1400" i="1" dirty="0"/>
                <a:t>, SC</a:t>
              </a:r>
            </a:p>
            <a:p>
              <a:pPr>
                <a:spcBef>
                  <a:spcPts val="0"/>
                </a:spcBef>
              </a:pPr>
              <a:r>
                <a:rPr lang="en-US" sz="1400" i="1" dirty="0"/>
                <a:t>803-499-4171</a:t>
              </a:r>
            </a:p>
          </p:txBody>
        </p:sp>
        <p:pic>
          <p:nvPicPr>
            <p:cNvPr id="30" name="Picture 18" descr="fedpic1"/>
            <p:cNvPicPr>
              <a:picLocks noChangeAspect="1" noChangeArrowheads="1"/>
            </p:cNvPicPr>
            <p:nvPr/>
          </p:nvPicPr>
          <p:blipFill>
            <a:blip r:embed="rId3" cstate="print"/>
            <a:srcRect t="18750" b="22205"/>
            <a:stretch>
              <a:fillRect/>
            </a:stretch>
          </p:blipFill>
          <p:spPr bwMode="auto">
            <a:xfrm>
              <a:off x="533400" y="2217090"/>
              <a:ext cx="17526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20" descr="6a010536ae8573970b01156f5fd683970b-320wi"/>
            <p:cNvPicPr>
              <a:picLocks noChangeAspect="1" noChangeArrowheads="1"/>
            </p:cNvPicPr>
            <p:nvPr/>
          </p:nvPicPr>
          <p:blipFill>
            <a:blip r:embed="rId4" cstate="print"/>
            <a:srcRect b="23439"/>
            <a:stretch>
              <a:fillRect/>
            </a:stretch>
          </p:blipFill>
          <p:spPr bwMode="auto">
            <a:xfrm>
              <a:off x="874414" y="3553798"/>
              <a:ext cx="1044575" cy="106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22" descr="education_center_shaw_t6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834" y="4969135"/>
              <a:ext cx="1295400" cy="1262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28" descr="ShowImage"/>
            <p:cNvPicPr>
              <a:picLocks noChangeAspect="1" noChangeArrowheads="1"/>
            </p:cNvPicPr>
            <p:nvPr/>
          </p:nvPicPr>
          <p:blipFill>
            <a:blip r:embed="rId6" cstate="print"/>
            <a:srcRect t="7018"/>
            <a:stretch>
              <a:fillRect/>
            </a:stretch>
          </p:blipFill>
          <p:spPr bwMode="auto">
            <a:xfrm>
              <a:off x="4881327" y="2217090"/>
              <a:ext cx="1447800" cy="1009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6" name="Picture 3" descr="C:\Users\media\AppData\Local\Microsoft\Windows\Temporary Internet Files\Content.IE5\SVDL0LUM\SHAWCTREXT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 b="29203"/>
          <a:stretch/>
        </p:blipFill>
        <p:spPr bwMode="auto">
          <a:xfrm>
            <a:off x="3962400" y="3276600"/>
            <a:ext cx="1752600" cy="86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edia\AppData\Local\Microsoft\Windows\Temporary Internet Files\Content.IE5\TX9FDF9X\KCCEX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566863" cy="113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chemeClr val="accent1">
                      <a:alpha val="25000"/>
                    </a:schemeClr>
                  </a:outerShdw>
                </a:effectLst>
              </a:rPr>
              <a:t>F.E DuBose Career center</a:t>
            </a:r>
            <a:endParaRPr lang="en-US" sz="4000" dirty="0">
              <a:solidFill>
                <a:schemeClr val="tx1"/>
              </a:solidFill>
              <a:effectLst>
                <a:outerShdw blurRad="31750" dist="25400" dir="5400000" algn="tl" rotWithShape="0">
                  <a:schemeClr val="accent1">
                    <a:alpha val="25000"/>
                  </a:schemeClr>
                </a:outerShdw>
              </a:effectLst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81000" y="1828800"/>
            <a:ext cx="3810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Enrollment  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2010- 284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2011 -303</a:t>
            </a:r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7% Increase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274320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Enrollment </a:t>
            </a:r>
            <a:endParaRPr lang="en-US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2010-255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2011–270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/>
              <a:t>6</a:t>
            </a:r>
            <a:r>
              <a:rPr lang="en-US" sz="2400" dirty="0" smtClean="0"/>
              <a:t>% Increase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62400" y="4267200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Rhonda Sherman – Program Manager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F.E Dubose Center</a:t>
            </a:r>
          </a:p>
          <a:p>
            <a:pPr algn="ctr"/>
            <a:r>
              <a:rPr lang="en-US" sz="1600" dirty="0" smtClean="0"/>
              <a:t>3351 Sumter Hwy 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Manning, SC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803-473-2531</a:t>
            </a: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Established - 1998</a:t>
            </a:r>
          </a:p>
          <a:p>
            <a:pPr algn="ctr"/>
            <a:endParaRPr lang="en-U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8" descr="fedpic1"/>
          <p:cNvPicPr>
            <a:picLocks noChangeAspect="1" noChangeArrowheads="1"/>
          </p:cNvPicPr>
          <p:nvPr/>
        </p:nvPicPr>
        <p:blipFill>
          <a:blip r:embed="rId2" cstate="print"/>
          <a:srcRect t="18750" b="22205"/>
          <a:stretch>
            <a:fillRect/>
          </a:stretch>
        </p:blipFill>
        <p:spPr bwMode="auto">
          <a:xfrm>
            <a:off x="3345115" y="1981199"/>
            <a:ext cx="3970085" cy="22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chemeClr val="accent1">
                      <a:alpha val="25000"/>
                    </a:schemeClr>
                  </a:outerShdw>
                </a:effectLst>
              </a:rPr>
              <a:t>Lee County satellite</a:t>
            </a:r>
            <a:endParaRPr lang="en-US" sz="4000" dirty="0">
              <a:solidFill>
                <a:schemeClr val="tx1"/>
              </a:solidFill>
              <a:effectLst>
                <a:outerShdw blurRad="31750" dist="25400" dir="5400000" algn="tl" rotWithShape="0">
                  <a:schemeClr val="accent1">
                    <a:alpha val="25000"/>
                  </a:schemeClr>
                </a:outerShdw>
              </a:effectLst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81000" y="1828800"/>
            <a:ext cx="3810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Enrollment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2010 - 83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Fall 2011 – 95</a:t>
            </a:r>
          </a:p>
          <a:p>
            <a:pPr marL="731520" lvl="2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14% Increase</a:t>
            </a:r>
          </a:p>
          <a:p>
            <a:pPr marL="274320" lvl="1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900" dirty="0" smtClean="0"/>
          </a:p>
          <a:p>
            <a:pPr marL="274320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Enrollment</a:t>
            </a:r>
            <a:endParaRPr lang="en-US" dirty="0" smtClean="0"/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2010 - 60</a:t>
            </a:r>
          </a:p>
          <a:p>
            <a:pPr marL="274320" indent="-274320">
              <a:buClr>
                <a:schemeClr val="tx2"/>
              </a:buClr>
              <a:buSzPct val="73000"/>
            </a:pPr>
            <a:endParaRPr lang="en-US" sz="8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Spring 2011 – 75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400" dirty="0" smtClean="0"/>
              <a:t>25% Increase</a:t>
            </a:r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400" dirty="0" smtClean="0"/>
          </a:p>
          <a:p>
            <a:pPr marL="731520" lvl="1" indent="-274320">
              <a:buClr>
                <a:schemeClr val="tx2"/>
              </a:buClr>
              <a:buSzPct val="73000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62400" y="43434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Jernitha Smith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Lee County Satellite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200 North Main Street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Bishopville, SC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803-483-2282</a:t>
            </a: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Established 2006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0" descr="6a010536ae8573970b01156f5fd683970b-320wi"/>
          <p:cNvPicPr>
            <a:picLocks noChangeAspect="1" noChangeArrowheads="1"/>
          </p:cNvPicPr>
          <p:nvPr/>
        </p:nvPicPr>
        <p:blipFill>
          <a:blip r:embed="rId2" cstate="print"/>
          <a:srcRect b="23439"/>
          <a:stretch>
            <a:fillRect/>
          </a:stretch>
        </p:blipFill>
        <p:spPr bwMode="auto">
          <a:xfrm>
            <a:off x="4191000" y="1676400"/>
            <a:ext cx="3429000" cy="277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1203</Words>
  <Application>Microsoft Office PowerPoint</Application>
  <PresentationFormat>On-screen Show (4:3)</PresentationFormat>
  <Paragraphs>448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 Satellite Campuses</vt:lpstr>
      <vt:lpstr>Contact Information</vt:lpstr>
      <vt:lpstr>Agenda</vt:lpstr>
      <vt:lpstr>Central Carolina Background</vt:lpstr>
      <vt:lpstr>Central Carolina Background</vt:lpstr>
      <vt:lpstr>Student Services Available at CCTC</vt:lpstr>
      <vt:lpstr>CCTC Satellite Locations</vt:lpstr>
      <vt:lpstr>F.E DuBose Career center</vt:lpstr>
      <vt:lpstr>Lee County satellite</vt:lpstr>
      <vt:lpstr>Shaw Center satellite</vt:lpstr>
      <vt:lpstr>Kershaw County Satellite</vt:lpstr>
      <vt:lpstr>Kershaw County Specifics</vt:lpstr>
      <vt:lpstr>Kershaw County Specifics</vt:lpstr>
      <vt:lpstr>Services/support</vt:lpstr>
      <vt:lpstr>Admissions/Advisement</vt:lpstr>
      <vt:lpstr>Financial Aid</vt:lpstr>
      <vt:lpstr>Books – KC Satellite</vt:lpstr>
      <vt:lpstr>Testing Services</vt:lpstr>
      <vt:lpstr>Tutoring Services</vt:lpstr>
      <vt:lpstr>Cashier Duties</vt:lpstr>
      <vt:lpstr>Cashier Duties</vt:lpstr>
      <vt:lpstr>Student Life</vt:lpstr>
      <vt:lpstr>Communication</vt:lpstr>
      <vt:lpstr>Tracking/documentation</vt:lpstr>
      <vt:lpstr>Strategic Plan</vt:lpstr>
      <vt:lpstr>Strategic Plan</vt:lpstr>
      <vt:lpstr>Strategic Plan</vt:lpstr>
      <vt:lpstr>Strategic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CCTCADMIN</dc:creator>
  <cp:lastModifiedBy>kelley_c</cp:lastModifiedBy>
  <cp:revision>363</cp:revision>
  <cp:lastPrinted>2012-03-05T23:00:47Z</cp:lastPrinted>
  <dcterms:created xsi:type="dcterms:W3CDTF">2009-06-29T14:29:18Z</dcterms:created>
  <dcterms:modified xsi:type="dcterms:W3CDTF">2012-03-06T14:30:54Z</dcterms:modified>
</cp:coreProperties>
</file>