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96" r:id="rId2"/>
    <p:sldId id="321" r:id="rId3"/>
    <p:sldId id="319" r:id="rId4"/>
    <p:sldId id="327" r:id="rId5"/>
    <p:sldId id="325" r:id="rId6"/>
    <p:sldId id="313" r:id="rId7"/>
    <p:sldId id="326" r:id="rId8"/>
    <p:sldId id="328" r:id="rId9"/>
    <p:sldId id="315" r:id="rId10"/>
    <p:sldId id="329" r:id="rId11"/>
    <p:sldId id="331" r:id="rId12"/>
    <p:sldId id="305" r:id="rId13"/>
  </p:sldIdLst>
  <p:sldSz cx="9144000" cy="6858000" type="screen4x3"/>
  <p:notesSz cx="7023100" cy="9309100"/>
  <p:defaultTextStyle>
    <a:defPPr>
      <a:defRPr lang="en-US"/>
    </a:defPPr>
    <a:lvl1pPr algn="l" rtl="0" fontAlgn="base">
      <a:spcBef>
        <a:spcPct val="0"/>
      </a:spcBef>
      <a:spcAft>
        <a:spcPct val="0"/>
      </a:spcAft>
      <a:defRPr sz="4800" kern="1200">
        <a:solidFill>
          <a:schemeClr val="tx1"/>
        </a:solidFill>
        <a:latin typeface="Arial" charset="0"/>
        <a:ea typeface="+mn-ea"/>
        <a:cs typeface="+mn-cs"/>
      </a:defRPr>
    </a:lvl1pPr>
    <a:lvl2pPr marL="457200" algn="l" rtl="0" fontAlgn="base">
      <a:spcBef>
        <a:spcPct val="0"/>
      </a:spcBef>
      <a:spcAft>
        <a:spcPct val="0"/>
      </a:spcAft>
      <a:defRPr sz="4800" kern="1200">
        <a:solidFill>
          <a:schemeClr val="tx1"/>
        </a:solidFill>
        <a:latin typeface="Arial" charset="0"/>
        <a:ea typeface="+mn-ea"/>
        <a:cs typeface="+mn-cs"/>
      </a:defRPr>
    </a:lvl2pPr>
    <a:lvl3pPr marL="914400" algn="l" rtl="0" fontAlgn="base">
      <a:spcBef>
        <a:spcPct val="0"/>
      </a:spcBef>
      <a:spcAft>
        <a:spcPct val="0"/>
      </a:spcAft>
      <a:defRPr sz="4800" kern="1200">
        <a:solidFill>
          <a:schemeClr val="tx1"/>
        </a:solidFill>
        <a:latin typeface="Arial" charset="0"/>
        <a:ea typeface="+mn-ea"/>
        <a:cs typeface="+mn-cs"/>
      </a:defRPr>
    </a:lvl3pPr>
    <a:lvl4pPr marL="1371600" algn="l" rtl="0" fontAlgn="base">
      <a:spcBef>
        <a:spcPct val="0"/>
      </a:spcBef>
      <a:spcAft>
        <a:spcPct val="0"/>
      </a:spcAft>
      <a:defRPr sz="4800" kern="1200">
        <a:solidFill>
          <a:schemeClr val="tx1"/>
        </a:solidFill>
        <a:latin typeface="Arial" charset="0"/>
        <a:ea typeface="+mn-ea"/>
        <a:cs typeface="+mn-cs"/>
      </a:defRPr>
    </a:lvl4pPr>
    <a:lvl5pPr marL="1828800" algn="l" rtl="0" fontAlgn="base">
      <a:spcBef>
        <a:spcPct val="0"/>
      </a:spcBef>
      <a:spcAft>
        <a:spcPct val="0"/>
      </a:spcAft>
      <a:defRPr sz="4800" kern="1200">
        <a:solidFill>
          <a:schemeClr val="tx1"/>
        </a:solidFill>
        <a:latin typeface="Arial" charset="0"/>
        <a:ea typeface="+mn-ea"/>
        <a:cs typeface="+mn-cs"/>
      </a:defRPr>
    </a:lvl5pPr>
    <a:lvl6pPr marL="2286000" algn="l" defTabSz="914400" rtl="0" eaLnBrk="1" latinLnBrk="0" hangingPunct="1">
      <a:defRPr sz="4800" kern="1200">
        <a:solidFill>
          <a:schemeClr val="tx1"/>
        </a:solidFill>
        <a:latin typeface="Arial" charset="0"/>
        <a:ea typeface="+mn-ea"/>
        <a:cs typeface="+mn-cs"/>
      </a:defRPr>
    </a:lvl6pPr>
    <a:lvl7pPr marL="2743200" algn="l" defTabSz="914400" rtl="0" eaLnBrk="1" latinLnBrk="0" hangingPunct="1">
      <a:defRPr sz="4800" kern="1200">
        <a:solidFill>
          <a:schemeClr val="tx1"/>
        </a:solidFill>
        <a:latin typeface="Arial" charset="0"/>
        <a:ea typeface="+mn-ea"/>
        <a:cs typeface="+mn-cs"/>
      </a:defRPr>
    </a:lvl7pPr>
    <a:lvl8pPr marL="3200400" algn="l" defTabSz="914400" rtl="0" eaLnBrk="1" latinLnBrk="0" hangingPunct="1">
      <a:defRPr sz="4800" kern="1200">
        <a:solidFill>
          <a:schemeClr val="tx1"/>
        </a:solidFill>
        <a:latin typeface="Arial" charset="0"/>
        <a:ea typeface="+mn-ea"/>
        <a:cs typeface="+mn-cs"/>
      </a:defRPr>
    </a:lvl8pPr>
    <a:lvl9pPr marL="3657600" algn="l" defTabSz="914400" rtl="0" eaLnBrk="1" latinLnBrk="0" hangingPunct="1">
      <a:defRPr sz="4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91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593" autoAdjust="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2" y="0"/>
            <a:ext cx="3044153" cy="465774"/>
          </a:xfrm>
          <a:prstGeom prst="rect">
            <a:avLst/>
          </a:prstGeom>
          <a:noFill/>
          <a:ln w="9525">
            <a:noFill/>
            <a:miter lim="800000"/>
            <a:headEnd/>
            <a:tailEnd/>
          </a:ln>
          <a:effectLst/>
        </p:spPr>
        <p:txBody>
          <a:bodyPr vert="horz" wrap="square" lIns="93315" tIns="46658" rIns="93315" bIns="46658" numCol="1" anchor="t" anchorCtr="0" compatLnSpc="1">
            <a:prstTxWarp prst="textNoShape">
              <a:avLst/>
            </a:prstTxWarp>
          </a:bodyPr>
          <a:lstStyle>
            <a:lvl1pPr defTabSz="932613" eaLnBrk="1" hangingPunct="1">
              <a:defRPr sz="1200"/>
            </a:lvl1pPr>
          </a:lstStyle>
          <a:p>
            <a:pPr>
              <a:defRPr/>
            </a:pPr>
            <a:endParaRPr lang="en-US" dirty="0"/>
          </a:p>
        </p:txBody>
      </p:sp>
      <p:sp>
        <p:nvSpPr>
          <p:cNvPr id="18435" name="Rectangle 3"/>
          <p:cNvSpPr>
            <a:spLocks noGrp="1" noChangeArrowheads="1"/>
          </p:cNvSpPr>
          <p:nvPr>
            <p:ph type="dt" sz="quarter" idx="1"/>
          </p:nvPr>
        </p:nvSpPr>
        <p:spPr bwMode="auto">
          <a:xfrm>
            <a:off x="3977327" y="0"/>
            <a:ext cx="3044152" cy="465774"/>
          </a:xfrm>
          <a:prstGeom prst="rect">
            <a:avLst/>
          </a:prstGeom>
          <a:noFill/>
          <a:ln w="9525">
            <a:noFill/>
            <a:miter lim="800000"/>
            <a:headEnd/>
            <a:tailEnd/>
          </a:ln>
          <a:effectLst/>
        </p:spPr>
        <p:txBody>
          <a:bodyPr vert="horz" wrap="square" lIns="93315" tIns="46658" rIns="93315" bIns="46658" numCol="1" anchor="t" anchorCtr="0" compatLnSpc="1">
            <a:prstTxWarp prst="textNoShape">
              <a:avLst/>
            </a:prstTxWarp>
          </a:bodyPr>
          <a:lstStyle>
            <a:lvl1pPr algn="r" defTabSz="932613" eaLnBrk="1" hangingPunct="1">
              <a:defRPr sz="1200"/>
            </a:lvl1pPr>
          </a:lstStyle>
          <a:p>
            <a:pPr>
              <a:defRPr/>
            </a:pPr>
            <a:endParaRPr lang="en-US" dirty="0"/>
          </a:p>
        </p:txBody>
      </p:sp>
      <p:sp>
        <p:nvSpPr>
          <p:cNvPr id="18436" name="Rectangle 4"/>
          <p:cNvSpPr>
            <a:spLocks noGrp="1" noChangeArrowheads="1"/>
          </p:cNvSpPr>
          <p:nvPr>
            <p:ph type="ftr" sz="quarter" idx="2"/>
          </p:nvPr>
        </p:nvSpPr>
        <p:spPr bwMode="auto">
          <a:xfrm>
            <a:off x="2" y="8841738"/>
            <a:ext cx="3044153" cy="465774"/>
          </a:xfrm>
          <a:prstGeom prst="rect">
            <a:avLst/>
          </a:prstGeom>
          <a:noFill/>
          <a:ln w="9525">
            <a:noFill/>
            <a:miter lim="800000"/>
            <a:headEnd/>
            <a:tailEnd/>
          </a:ln>
          <a:effectLst/>
        </p:spPr>
        <p:txBody>
          <a:bodyPr vert="horz" wrap="square" lIns="93315" tIns="46658" rIns="93315" bIns="46658" numCol="1" anchor="b" anchorCtr="0" compatLnSpc="1">
            <a:prstTxWarp prst="textNoShape">
              <a:avLst/>
            </a:prstTxWarp>
          </a:bodyPr>
          <a:lstStyle>
            <a:lvl1pPr defTabSz="932613" eaLnBrk="1" hangingPunct="1">
              <a:defRPr sz="1200"/>
            </a:lvl1pPr>
          </a:lstStyle>
          <a:p>
            <a:pPr>
              <a:defRPr/>
            </a:pPr>
            <a:endParaRPr lang="en-US" dirty="0"/>
          </a:p>
        </p:txBody>
      </p:sp>
      <p:sp>
        <p:nvSpPr>
          <p:cNvPr id="18437" name="Rectangle 5"/>
          <p:cNvSpPr>
            <a:spLocks noGrp="1" noChangeArrowheads="1"/>
          </p:cNvSpPr>
          <p:nvPr>
            <p:ph type="sldNum" sz="quarter" idx="3"/>
          </p:nvPr>
        </p:nvSpPr>
        <p:spPr bwMode="auto">
          <a:xfrm>
            <a:off x="3977327" y="8841738"/>
            <a:ext cx="3044152" cy="465774"/>
          </a:xfrm>
          <a:prstGeom prst="rect">
            <a:avLst/>
          </a:prstGeom>
          <a:noFill/>
          <a:ln w="9525">
            <a:noFill/>
            <a:miter lim="800000"/>
            <a:headEnd/>
            <a:tailEnd/>
          </a:ln>
          <a:effectLst/>
        </p:spPr>
        <p:txBody>
          <a:bodyPr vert="horz" wrap="square" lIns="93315" tIns="46658" rIns="93315" bIns="46658" numCol="1" anchor="b" anchorCtr="0" compatLnSpc="1">
            <a:prstTxWarp prst="textNoShape">
              <a:avLst/>
            </a:prstTxWarp>
          </a:bodyPr>
          <a:lstStyle>
            <a:lvl1pPr algn="r" defTabSz="932613" eaLnBrk="1" hangingPunct="1">
              <a:defRPr sz="1200"/>
            </a:lvl1pPr>
          </a:lstStyle>
          <a:p>
            <a:pPr>
              <a:defRPr/>
            </a:pPr>
            <a:fld id="{4C8E4488-BF1B-48D1-BFEE-1C915BDB1B82}" type="slidenum">
              <a:rPr lang="en-US"/>
              <a:pPr>
                <a:defRPr/>
              </a:pPr>
              <a:t>‹#›</a:t>
            </a:fld>
            <a:endParaRPr lang="en-US" dirty="0"/>
          </a:p>
        </p:txBody>
      </p:sp>
    </p:spTree>
    <p:extLst>
      <p:ext uri="{BB962C8B-B14F-4D97-AF65-F5344CB8AC3E}">
        <p14:creationId xmlns:p14="http://schemas.microsoft.com/office/powerpoint/2010/main" val="1382123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0"/>
            <a:ext cx="3044153" cy="465774"/>
          </a:xfrm>
          <a:prstGeom prst="rect">
            <a:avLst/>
          </a:prstGeom>
          <a:noFill/>
          <a:ln w="9525">
            <a:noFill/>
            <a:miter lim="800000"/>
            <a:headEnd/>
            <a:tailEnd/>
          </a:ln>
          <a:effectLst/>
        </p:spPr>
        <p:txBody>
          <a:bodyPr vert="horz" wrap="square" lIns="93315" tIns="46658" rIns="93315" bIns="46658" numCol="1" anchor="t" anchorCtr="0" compatLnSpc="1">
            <a:prstTxWarp prst="textNoShape">
              <a:avLst/>
            </a:prstTxWarp>
          </a:bodyPr>
          <a:lstStyle>
            <a:lvl1pPr defTabSz="932613" eaLnBrk="1" hangingPunct="1">
              <a:defRPr sz="1200"/>
            </a:lvl1pPr>
          </a:lstStyle>
          <a:p>
            <a:pPr>
              <a:defRPr/>
            </a:pPr>
            <a:endParaRPr lang="en-US" dirty="0"/>
          </a:p>
        </p:txBody>
      </p:sp>
      <p:sp>
        <p:nvSpPr>
          <p:cNvPr id="4099" name="Rectangle 3"/>
          <p:cNvSpPr>
            <a:spLocks noGrp="1" noChangeArrowheads="1"/>
          </p:cNvSpPr>
          <p:nvPr>
            <p:ph type="dt" idx="1"/>
          </p:nvPr>
        </p:nvSpPr>
        <p:spPr bwMode="auto">
          <a:xfrm>
            <a:off x="3977327" y="0"/>
            <a:ext cx="3044152" cy="465774"/>
          </a:xfrm>
          <a:prstGeom prst="rect">
            <a:avLst/>
          </a:prstGeom>
          <a:noFill/>
          <a:ln w="9525">
            <a:noFill/>
            <a:miter lim="800000"/>
            <a:headEnd/>
            <a:tailEnd/>
          </a:ln>
          <a:effectLst/>
        </p:spPr>
        <p:txBody>
          <a:bodyPr vert="horz" wrap="square" lIns="93315" tIns="46658" rIns="93315" bIns="46658" numCol="1" anchor="t" anchorCtr="0" compatLnSpc="1">
            <a:prstTxWarp prst="textNoShape">
              <a:avLst/>
            </a:prstTxWarp>
          </a:bodyPr>
          <a:lstStyle>
            <a:lvl1pPr algn="r" defTabSz="932613" eaLnBrk="1" hangingPunct="1">
              <a:defRPr sz="1200"/>
            </a:lvl1pPr>
          </a:lstStyle>
          <a:p>
            <a:pPr>
              <a:defRPr/>
            </a:pPr>
            <a:endParaRPr lang="en-US" dirty="0"/>
          </a:p>
        </p:txBody>
      </p:sp>
      <p:sp>
        <p:nvSpPr>
          <p:cNvPr id="18436" name="Rectangle 4"/>
          <p:cNvSpPr>
            <a:spLocks noGrp="1" noRot="1" noChangeAspect="1" noChangeArrowheads="1" noTextEdit="1"/>
          </p:cNvSpPr>
          <p:nvPr>
            <p:ph type="sldImg" idx="2"/>
          </p:nvPr>
        </p:nvSpPr>
        <p:spPr bwMode="auto">
          <a:xfrm>
            <a:off x="1184275" y="696913"/>
            <a:ext cx="4656138" cy="34925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3120" y="4422459"/>
            <a:ext cx="5618480" cy="4188778"/>
          </a:xfrm>
          <a:prstGeom prst="rect">
            <a:avLst/>
          </a:prstGeom>
          <a:noFill/>
          <a:ln w="9525">
            <a:noFill/>
            <a:miter lim="800000"/>
            <a:headEnd/>
            <a:tailEnd/>
          </a:ln>
          <a:effectLst/>
        </p:spPr>
        <p:txBody>
          <a:bodyPr vert="horz" wrap="square" lIns="93315" tIns="46658" rIns="93315" bIns="4665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2" y="8841738"/>
            <a:ext cx="3044153" cy="465774"/>
          </a:xfrm>
          <a:prstGeom prst="rect">
            <a:avLst/>
          </a:prstGeom>
          <a:noFill/>
          <a:ln w="9525">
            <a:noFill/>
            <a:miter lim="800000"/>
            <a:headEnd/>
            <a:tailEnd/>
          </a:ln>
          <a:effectLst/>
        </p:spPr>
        <p:txBody>
          <a:bodyPr vert="horz" wrap="square" lIns="93315" tIns="46658" rIns="93315" bIns="46658" numCol="1" anchor="b" anchorCtr="0" compatLnSpc="1">
            <a:prstTxWarp prst="textNoShape">
              <a:avLst/>
            </a:prstTxWarp>
          </a:bodyPr>
          <a:lstStyle>
            <a:lvl1pPr defTabSz="932613" eaLnBrk="1" hangingPunct="1">
              <a:defRPr sz="1200"/>
            </a:lvl1pPr>
          </a:lstStyle>
          <a:p>
            <a:pPr>
              <a:defRPr/>
            </a:pPr>
            <a:endParaRPr lang="en-US" dirty="0"/>
          </a:p>
        </p:txBody>
      </p:sp>
      <p:sp>
        <p:nvSpPr>
          <p:cNvPr id="4103" name="Rectangle 7"/>
          <p:cNvSpPr>
            <a:spLocks noGrp="1" noChangeArrowheads="1"/>
          </p:cNvSpPr>
          <p:nvPr>
            <p:ph type="sldNum" sz="quarter" idx="5"/>
          </p:nvPr>
        </p:nvSpPr>
        <p:spPr bwMode="auto">
          <a:xfrm>
            <a:off x="3977327" y="8841738"/>
            <a:ext cx="3044152" cy="465774"/>
          </a:xfrm>
          <a:prstGeom prst="rect">
            <a:avLst/>
          </a:prstGeom>
          <a:noFill/>
          <a:ln w="9525">
            <a:noFill/>
            <a:miter lim="800000"/>
            <a:headEnd/>
            <a:tailEnd/>
          </a:ln>
          <a:effectLst/>
        </p:spPr>
        <p:txBody>
          <a:bodyPr vert="horz" wrap="square" lIns="93315" tIns="46658" rIns="93315" bIns="46658" numCol="1" anchor="b" anchorCtr="0" compatLnSpc="1">
            <a:prstTxWarp prst="textNoShape">
              <a:avLst/>
            </a:prstTxWarp>
          </a:bodyPr>
          <a:lstStyle>
            <a:lvl1pPr algn="r" defTabSz="932613" eaLnBrk="1" hangingPunct="1">
              <a:defRPr sz="1200"/>
            </a:lvl1pPr>
          </a:lstStyle>
          <a:p>
            <a:pPr>
              <a:defRPr/>
            </a:pPr>
            <a:fld id="{764CB553-AFF6-4A32-916D-21C4EE248E19}" type="slidenum">
              <a:rPr lang="en-US"/>
              <a:pPr>
                <a:defRPr/>
              </a:pPr>
              <a:t>‹#›</a:t>
            </a:fld>
            <a:endParaRPr lang="en-US" dirty="0"/>
          </a:p>
        </p:txBody>
      </p:sp>
    </p:spTree>
    <p:extLst>
      <p:ext uri="{BB962C8B-B14F-4D97-AF65-F5344CB8AC3E}">
        <p14:creationId xmlns:p14="http://schemas.microsoft.com/office/powerpoint/2010/main" val="9391815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princetonreview.com/college-rankings.aspx"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4C18BE33-8327-4A3C-A356-E4072F30477E}" type="slidenum">
              <a:rPr lang="en-US" smtClean="0"/>
              <a:pPr/>
              <a:t>1</a:t>
            </a:fld>
            <a:endParaRPr lang="en-US" dirty="0" smtClean="0"/>
          </a:p>
        </p:txBody>
      </p:sp>
      <p:sp>
        <p:nvSpPr>
          <p:cNvPr id="19459" name="Rectangle 2"/>
          <p:cNvSpPr>
            <a:spLocks noGrp="1" noRot="1" noChangeAspect="1" noChangeArrowheads="1" noTextEdit="1"/>
          </p:cNvSpPr>
          <p:nvPr>
            <p:ph type="sldImg"/>
          </p:nvPr>
        </p:nvSpPr>
        <p:spPr>
          <a:xfrm>
            <a:off x="1182688" y="696913"/>
            <a:ext cx="4656137" cy="3492500"/>
          </a:xfrm>
          <a:ln/>
        </p:spPr>
      </p:sp>
      <p:sp>
        <p:nvSpPr>
          <p:cNvPr id="19460" name="Rectangle 3"/>
          <p:cNvSpPr>
            <a:spLocks noGrp="1" noChangeArrowheads="1"/>
          </p:cNvSpPr>
          <p:nvPr>
            <p:ph type="body" idx="1"/>
          </p:nvPr>
        </p:nvSpPr>
        <p:spPr>
          <a:xfrm>
            <a:off x="936415" y="4422459"/>
            <a:ext cx="5150273" cy="4188778"/>
          </a:xfrm>
          <a:noFill/>
          <a:ln/>
        </p:spPr>
        <p:txBody>
          <a:bodyPr/>
          <a:lstStyle/>
          <a:p>
            <a:pPr eaLnBrk="1" hangingPunct="1"/>
            <a:endParaRPr lang="en-US" sz="1600" dirty="0"/>
          </a:p>
        </p:txBody>
      </p:sp>
    </p:spTree>
    <p:extLst>
      <p:ext uri="{BB962C8B-B14F-4D97-AF65-F5344CB8AC3E}">
        <p14:creationId xmlns:p14="http://schemas.microsoft.com/office/powerpoint/2010/main" val="2229785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285836" indent="-285836">
              <a:buFont typeface="Arial" panose="020B0604020202020204" pitchFamily="34" charset="0"/>
              <a:buChar char="•"/>
            </a:pPr>
            <a:endParaRPr lang="en-US" sz="1800" b="1" dirty="0"/>
          </a:p>
          <a:p>
            <a:pPr marL="285836" indent="-285836">
              <a:buFont typeface="Arial" panose="020B0604020202020204" pitchFamily="34" charset="0"/>
              <a:buChar char="•"/>
            </a:pPr>
            <a:r>
              <a:rPr lang="en-US" sz="1800" b="1" dirty="0"/>
              <a:t>1978 film</a:t>
            </a:r>
          </a:p>
          <a:p>
            <a:pPr marL="285836" indent="-285836">
              <a:buFont typeface="Arial" panose="020B0604020202020204" pitchFamily="34" charset="0"/>
              <a:buChar char="•"/>
            </a:pPr>
            <a:endParaRPr lang="en-US" sz="1800" b="1" dirty="0"/>
          </a:p>
          <a:p>
            <a:pPr marL="285836" indent="-285836">
              <a:buFont typeface="Arial" panose="020B0604020202020204" pitchFamily="34" charset="0"/>
              <a:buChar char="•"/>
            </a:pPr>
            <a:r>
              <a:rPr lang="en-US" sz="1800" b="1" dirty="0"/>
              <a:t>Delta Tau Chi</a:t>
            </a:r>
          </a:p>
          <a:p>
            <a:pPr marL="285836" indent="-285836">
              <a:buFont typeface="Arial" panose="020B0604020202020204" pitchFamily="34" charset="0"/>
              <a:buChar char="•"/>
            </a:pPr>
            <a:endParaRPr lang="en-US" sz="1800" b="1" dirty="0"/>
          </a:p>
          <a:p>
            <a:pPr marL="285836" indent="-285836">
              <a:buFont typeface="Arial" panose="020B0604020202020204" pitchFamily="34" charset="0"/>
              <a:buChar char="•"/>
            </a:pPr>
            <a:r>
              <a:rPr lang="en-US" sz="1800" b="1" dirty="0"/>
              <a:t>Faber College--1962</a:t>
            </a:r>
          </a:p>
        </p:txBody>
      </p:sp>
      <p:sp>
        <p:nvSpPr>
          <p:cNvPr id="4" name="Slide Number Placeholder 3"/>
          <p:cNvSpPr>
            <a:spLocks noGrp="1"/>
          </p:cNvSpPr>
          <p:nvPr>
            <p:ph type="sldNum" sz="quarter" idx="10"/>
          </p:nvPr>
        </p:nvSpPr>
        <p:spPr/>
        <p:txBody>
          <a:bodyPr/>
          <a:lstStyle/>
          <a:p>
            <a:pPr>
              <a:defRPr/>
            </a:pPr>
            <a:fld id="{764CB553-AFF6-4A32-916D-21C4EE248E19}" type="slidenum">
              <a:rPr lang="en-US" smtClean="0"/>
              <a:pPr>
                <a:defRPr/>
              </a:pPr>
              <a:t>3</a:t>
            </a:fld>
            <a:endParaRPr lang="en-US" dirty="0"/>
          </a:p>
        </p:txBody>
      </p:sp>
    </p:spTree>
    <p:extLst>
      <p:ext uri="{BB962C8B-B14F-4D97-AF65-F5344CB8AC3E}">
        <p14:creationId xmlns:p14="http://schemas.microsoft.com/office/powerpoint/2010/main" val="2748605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endParaRPr lang="en-US" dirty="0" smtClean="0"/>
          </a:p>
          <a:p>
            <a:r>
              <a:rPr lang="en-US" b="1" dirty="0"/>
              <a:t>West Virginia University </a:t>
            </a:r>
            <a:r>
              <a:rPr lang="en-US" dirty="0"/>
              <a:t>has been dethroned, and </a:t>
            </a:r>
            <a:r>
              <a:rPr lang="en-US" b="1" dirty="0"/>
              <a:t>the University of Iowa has taken the top seat </a:t>
            </a:r>
            <a:r>
              <a:rPr lang="en-US" dirty="0"/>
              <a:t>as the most hard-partying college in the country in the </a:t>
            </a:r>
            <a:r>
              <a:rPr lang="en-US" dirty="0">
                <a:hlinkClick r:id="rId3"/>
              </a:rPr>
              <a:t>latest Princeton Review rankings</a:t>
            </a:r>
            <a:r>
              <a:rPr lang="en-US" dirty="0"/>
              <a:t>. </a:t>
            </a:r>
            <a:endParaRPr lang="en-US" dirty="0" smtClean="0"/>
          </a:p>
          <a:p>
            <a:endParaRPr lang="en-US" dirty="0" smtClean="0"/>
          </a:p>
        </p:txBody>
      </p:sp>
    </p:spTree>
    <p:extLst>
      <p:ext uri="{BB962C8B-B14F-4D97-AF65-F5344CB8AC3E}">
        <p14:creationId xmlns:p14="http://schemas.microsoft.com/office/powerpoint/2010/main" val="3341291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r>
              <a:rPr lang="en-US" dirty="0" smtClean="0"/>
              <a:t>Informal:</a:t>
            </a:r>
          </a:p>
          <a:p>
            <a:endParaRPr lang="en-US" dirty="0" smtClean="0"/>
          </a:p>
          <a:p>
            <a:r>
              <a:rPr lang="en-US" dirty="0" smtClean="0"/>
              <a:t>Emphasize</a:t>
            </a:r>
            <a:r>
              <a:rPr lang="en-US" baseline="0" dirty="0" smtClean="0"/>
              <a:t> education/development—especially relating to sanctions.</a:t>
            </a:r>
          </a:p>
          <a:p>
            <a:endParaRPr lang="en-US" baseline="0" dirty="0" smtClean="0"/>
          </a:p>
          <a:p>
            <a:r>
              <a:rPr lang="en-US" baseline="0" dirty="0" smtClean="0"/>
              <a:t>Discuss exception—administrative suspension</a:t>
            </a:r>
            <a:endParaRPr lang="en-US" dirty="0" smtClean="0"/>
          </a:p>
        </p:txBody>
      </p:sp>
    </p:spTree>
    <p:extLst>
      <p:ext uri="{BB962C8B-B14F-4D97-AF65-F5344CB8AC3E}">
        <p14:creationId xmlns:p14="http://schemas.microsoft.com/office/powerpoint/2010/main" val="4282057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949357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hangingPunct="0">
                <a:defRPr/>
              </a:pPr>
              <a:endParaRPr lang="en-US" dirty="0"/>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hangingPunct="0">
                <a:defRPr/>
              </a:pPr>
              <a:endParaRPr lang="en-US" dirty="0"/>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dirty="0"/>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hangingPunct="0">
                <a:defRPr/>
              </a:pPr>
              <a:endParaRPr lang="en-US" dirty="0"/>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eaLnBrk="0" hangingPunct="0">
                <a:defRPr/>
              </a:pPr>
              <a:endParaRPr lang="en-US" dirty="0"/>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eaLnBrk="0" hangingPunct="0">
                <a:defRPr/>
              </a:pPr>
              <a:endParaRPr lang="en-US" dirty="0"/>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hangingPunct="0">
                <a:defRPr/>
              </a:pPr>
              <a:endParaRPr lang="en-US" dirty="0"/>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eaLnBrk="0" hangingPunct="0">
                <a:defRPr/>
              </a:pPr>
              <a:endParaRPr lang="en-US" dirty="0"/>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hangingPunct="0">
                <a:defRPr/>
              </a:pPr>
              <a:endParaRPr lang="en-US" dirty="0"/>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eaLnBrk="0" hangingPunct="0">
                <a:defRPr/>
              </a:pPr>
              <a:endParaRPr lang="en-US" dirty="0"/>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dirty="0"/>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hangingPunct="0">
                <a:defRPr/>
              </a:pPr>
              <a:endParaRPr lang="en-US" dirty="0"/>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hangingPunct="0">
                <a:defRPr/>
              </a:pPr>
              <a:endParaRPr lang="en-US" dirty="0"/>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eaLnBrk="0" hangingPunct="0">
                <a:defRPr/>
              </a:pPr>
              <a:endParaRPr lang="en-US" dirty="0"/>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eaLnBrk="0" hangingPunct="0">
                <a:defRPr/>
              </a:pPr>
              <a:endParaRPr lang="en-US" dirty="0"/>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hangingPunct="0">
                <a:defRPr/>
              </a:pPr>
              <a:endParaRPr lang="en-US" dirty="0"/>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hangingPunct="0">
                <a:defRPr/>
              </a:pPr>
              <a:endParaRPr lang="en-US" dirty="0"/>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eaLnBrk="0" hangingPunct="0">
                <a:defRPr/>
              </a:pPr>
              <a:endParaRPr lang="en-US" dirty="0"/>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hangingPunct="0">
                <a:defRPr/>
              </a:pPr>
              <a:endParaRPr lang="en-US" dirty="0"/>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dirty="0"/>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eaLnBrk="0" hangingPunct="0">
                <a:defRPr/>
              </a:pPr>
              <a:endParaRPr lang="en-US" dirty="0"/>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eaLnBrk="0" hangingPunct="0">
                <a:defRPr/>
              </a:pPr>
              <a:endParaRPr lang="en-US" dirty="0"/>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dirty="0"/>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dirty="0"/>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hangingPunct="0">
                <a:defRPr/>
              </a:pPr>
              <a:endParaRPr lang="en-US" dirty="0"/>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hangingPunct="0">
                  <a:defRPr/>
                </a:pPr>
                <a:endParaRPr lang="en-US" dirty="0"/>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hangingPunct="0">
                  <a:defRPr/>
                </a:pPr>
                <a:endParaRPr lang="en-US" dirty="0"/>
              </a:p>
            </p:txBody>
          </p:sp>
        </p:grpSp>
      </p:grpSp>
      <p:sp>
        <p:nvSpPr>
          <p:cNvPr id="10282"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1028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dirty="0"/>
          </a:p>
        </p:txBody>
      </p:sp>
      <p:sp>
        <p:nvSpPr>
          <p:cNvPr id="45" name="Rectangle 45"/>
          <p:cNvSpPr>
            <a:spLocks noGrp="1" noChangeArrowheads="1"/>
          </p:cNvSpPr>
          <p:nvPr>
            <p:ph type="ftr" sz="quarter" idx="11"/>
          </p:nvPr>
        </p:nvSpPr>
        <p:spPr/>
        <p:txBody>
          <a:bodyPr/>
          <a:lstStyle>
            <a:lvl1pPr>
              <a:defRPr/>
            </a:lvl1pPr>
          </a:lstStyle>
          <a:p>
            <a:pPr>
              <a:defRPr/>
            </a:pPr>
            <a:endParaRPr lang="en-US" dirty="0"/>
          </a:p>
        </p:txBody>
      </p:sp>
      <p:sp>
        <p:nvSpPr>
          <p:cNvPr id="46" name="Rectangle 46"/>
          <p:cNvSpPr>
            <a:spLocks noGrp="1" noChangeArrowheads="1"/>
          </p:cNvSpPr>
          <p:nvPr>
            <p:ph type="sldNum" sz="quarter" idx="12"/>
          </p:nvPr>
        </p:nvSpPr>
        <p:spPr/>
        <p:txBody>
          <a:bodyPr/>
          <a:lstStyle>
            <a:lvl1pPr>
              <a:defRPr/>
            </a:lvl1pPr>
          </a:lstStyle>
          <a:p>
            <a:pPr>
              <a:defRPr/>
            </a:pPr>
            <a:fld id="{E5080B1F-7E81-418D-8676-796D2613990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dirty="0"/>
          </a:p>
        </p:txBody>
      </p:sp>
      <p:sp>
        <p:nvSpPr>
          <p:cNvPr id="5"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6"/>
          <p:cNvSpPr>
            <a:spLocks noGrp="1" noChangeArrowheads="1"/>
          </p:cNvSpPr>
          <p:nvPr>
            <p:ph type="sldNum" sz="quarter" idx="12"/>
          </p:nvPr>
        </p:nvSpPr>
        <p:spPr>
          <a:ln/>
        </p:spPr>
        <p:txBody>
          <a:bodyPr/>
          <a:lstStyle>
            <a:lvl1pPr>
              <a:defRPr/>
            </a:lvl1pPr>
          </a:lstStyle>
          <a:p>
            <a:pPr>
              <a:defRPr/>
            </a:pPr>
            <a:fld id="{FF5C268F-6E61-46C5-8916-9E07D364869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dirty="0"/>
          </a:p>
        </p:txBody>
      </p:sp>
      <p:sp>
        <p:nvSpPr>
          <p:cNvPr id="5"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6"/>
          <p:cNvSpPr>
            <a:spLocks noGrp="1" noChangeArrowheads="1"/>
          </p:cNvSpPr>
          <p:nvPr>
            <p:ph type="sldNum" sz="quarter" idx="12"/>
          </p:nvPr>
        </p:nvSpPr>
        <p:spPr>
          <a:ln/>
        </p:spPr>
        <p:txBody>
          <a:bodyPr/>
          <a:lstStyle>
            <a:lvl1pPr>
              <a:defRPr/>
            </a:lvl1pPr>
          </a:lstStyle>
          <a:p>
            <a:pPr>
              <a:defRPr/>
            </a:pPr>
            <a:fld id="{FCA7A1E5-61ED-440F-8049-80F45447DDB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dirty="0"/>
          </a:p>
        </p:txBody>
      </p:sp>
      <p:sp>
        <p:nvSpPr>
          <p:cNvPr id="5"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6"/>
          <p:cNvSpPr>
            <a:spLocks noGrp="1" noChangeArrowheads="1"/>
          </p:cNvSpPr>
          <p:nvPr>
            <p:ph type="sldNum" sz="quarter" idx="12"/>
          </p:nvPr>
        </p:nvSpPr>
        <p:spPr>
          <a:ln/>
        </p:spPr>
        <p:txBody>
          <a:bodyPr/>
          <a:lstStyle>
            <a:lvl1pPr>
              <a:defRPr/>
            </a:lvl1pPr>
          </a:lstStyle>
          <a:p>
            <a:pPr>
              <a:defRPr/>
            </a:pPr>
            <a:fld id="{D84F0E90-BB87-4A15-B5C3-D13920A1E1C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dirty="0"/>
          </a:p>
        </p:txBody>
      </p:sp>
      <p:sp>
        <p:nvSpPr>
          <p:cNvPr id="5"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6"/>
          <p:cNvSpPr>
            <a:spLocks noGrp="1" noChangeArrowheads="1"/>
          </p:cNvSpPr>
          <p:nvPr>
            <p:ph type="sldNum" sz="quarter" idx="12"/>
          </p:nvPr>
        </p:nvSpPr>
        <p:spPr>
          <a:ln/>
        </p:spPr>
        <p:txBody>
          <a:bodyPr/>
          <a:lstStyle>
            <a:lvl1pPr>
              <a:defRPr/>
            </a:lvl1pPr>
          </a:lstStyle>
          <a:p>
            <a:pPr>
              <a:defRPr/>
            </a:pPr>
            <a:fld id="{B87A6837-9A2C-42E3-9560-3086BB91C1A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dirty="0"/>
          </a:p>
        </p:txBody>
      </p:sp>
      <p:sp>
        <p:nvSpPr>
          <p:cNvPr id="6"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6"/>
          <p:cNvSpPr>
            <a:spLocks noGrp="1" noChangeArrowheads="1"/>
          </p:cNvSpPr>
          <p:nvPr>
            <p:ph type="sldNum" sz="quarter" idx="12"/>
          </p:nvPr>
        </p:nvSpPr>
        <p:spPr>
          <a:ln/>
        </p:spPr>
        <p:txBody>
          <a:bodyPr/>
          <a:lstStyle>
            <a:lvl1pPr>
              <a:defRPr/>
            </a:lvl1pPr>
          </a:lstStyle>
          <a:p>
            <a:pPr>
              <a:defRPr/>
            </a:pPr>
            <a:fld id="{BF5B4B7A-3A86-4E8E-A17A-8138846DDEB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dirty="0"/>
          </a:p>
        </p:txBody>
      </p:sp>
      <p:sp>
        <p:nvSpPr>
          <p:cNvPr id="8"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46"/>
          <p:cNvSpPr>
            <a:spLocks noGrp="1" noChangeArrowheads="1"/>
          </p:cNvSpPr>
          <p:nvPr>
            <p:ph type="sldNum" sz="quarter" idx="12"/>
          </p:nvPr>
        </p:nvSpPr>
        <p:spPr>
          <a:ln/>
        </p:spPr>
        <p:txBody>
          <a:bodyPr/>
          <a:lstStyle>
            <a:lvl1pPr>
              <a:defRPr/>
            </a:lvl1pPr>
          </a:lstStyle>
          <a:p>
            <a:pPr>
              <a:defRPr/>
            </a:pPr>
            <a:fld id="{14F0BFA4-963A-4807-9CCC-DBFB51AFC2A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dirty="0"/>
          </a:p>
        </p:txBody>
      </p:sp>
      <p:sp>
        <p:nvSpPr>
          <p:cNvPr id="4"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46"/>
          <p:cNvSpPr>
            <a:spLocks noGrp="1" noChangeArrowheads="1"/>
          </p:cNvSpPr>
          <p:nvPr>
            <p:ph type="sldNum" sz="quarter" idx="12"/>
          </p:nvPr>
        </p:nvSpPr>
        <p:spPr>
          <a:ln/>
        </p:spPr>
        <p:txBody>
          <a:bodyPr/>
          <a:lstStyle>
            <a:lvl1pPr>
              <a:defRPr/>
            </a:lvl1pPr>
          </a:lstStyle>
          <a:p>
            <a:pPr>
              <a:defRPr/>
            </a:pPr>
            <a:fld id="{3B0BE48E-0793-4228-B3A6-D5135147683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dirty="0"/>
          </a:p>
        </p:txBody>
      </p:sp>
      <p:sp>
        <p:nvSpPr>
          <p:cNvPr id="3"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46"/>
          <p:cNvSpPr>
            <a:spLocks noGrp="1" noChangeArrowheads="1"/>
          </p:cNvSpPr>
          <p:nvPr>
            <p:ph type="sldNum" sz="quarter" idx="12"/>
          </p:nvPr>
        </p:nvSpPr>
        <p:spPr>
          <a:ln/>
        </p:spPr>
        <p:txBody>
          <a:bodyPr/>
          <a:lstStyle>
            <a:lvl1pPr>
              <a:defRPr/>
            </a:lvl1pPr>
          </a:lstStyle>
          <a:p>
            <a:pPr>
              <a:defRPr/>
            </a:pPr>
            <a:fld id="{E116F577-F7CC-482C-9023-35F5D6F1FFC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dirty="0"/>
          </a:p>
        </p:txBody>
      </p:sp>
      <p:sp>
        <p:nvSpPr>
          <p:cNvPr id="6"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6"/>
          <p:cNvSpPr>
            <a:spLocks noGrp="1" noChangeArrowheads="1"/>
          </p:cNvSpPr>
          <p:nvPr>
            <p:ph type="sldNum" sz="quarter" idx="12"/>
          </p:nvPr>
        </p:nvSpPr>
        <p:spPr>
          <a:ln/>
        </p:spPr>
        <p:txBody>
          <a:bodyPr/>
          <a:lstStyle>
            <a:lvl1pPr>
              <a:defRPr/>
            </a:lvl1pPr>
          </a:lstStyle>
          <a:p>
            <a:pPr>
              <a:defRPr/>
            </a:pPr>
            <a:fld id="{B63B6D3F-8147-4898-985A-34D152809A5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dirty="0"/>
          </a:p>
        </p:txBody>
      </p:sp>
      <p:sp>
        <p:nvSpPr>
          <p:cNvPr id="6"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6"/>
          <p:cNvSpPr>
            <a:spLocks noGrp="1" noChangeArrowheads="1"/>
          </p:cNvSpPr>
          <p:nvPr>
            <p:ph type="sldNum" sz="quarter" idx="12"/>
          </p:nvPr>
        </p:nvSpPr>
        <p:spPr>
          <a:ln/>
        </p:spPr>
        <p:txBody>
          <a:bodyPr/>
          <a:lstStyle>
            <a:lvl1pPr>
              <a:defRPr/>
            </a:lvl1pPr>
          </a:lstStyle>
          <a:p>
            <a:pPr>
              <a:defRPr/>
            </a:pPr>
            <a:fld id="{F6322AEC-3489-42C4-9855-6DE05AFCAD8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9219"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hangingPunct="0">
                <a:defRPr/>
              </a:pPr>
              <a:endParaRPr lang="en-US" dirty="0"/>
            </a:p>
          </p:txBody>
        </p:sp>
        <p:sp>
          <p:nvSpPr>
            <p:cNvPr id="9220"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9221"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hangingPunct="0">
                <a:defRPr/>
              </a:pPr>
              <a:endParaRPr lang="en-US" dirty="0"/>
            </a:p>
          </p:txBody>
        </p:sp>
        <p:sp>
          <p:nvSpPr>
            <p:cNvPr id="9222"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dirty="0"/>
            </a:p>
          </p:txBody>
        </p:sp>
        <p:sp>
          <p:nvSpPr>
            <p:cNvPr id="9223"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hangingPunct="0">
                <a:defRPr/>
              </a:pPr>
              <a:endParaRPr lang="en-US" dirty="0"/>
            </a:p>
          </p:txBody>
        </p:sp>
        <p:sp>
          <p:nvSpPr>
            <p:cNvPr id="9224"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eaLnBrk="0" hangingPunct="0">
                <a:defRPr/>
              </a:pPr>
              <a:endParaRPr lang="en-US" dirty="0"/>
            </a:p>
          </p:txBody>
        </p:sp>
        <p:sp>
          <p:nvSpPr>
            <p:cNvPr id="9225"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eaLnBrk="0" hangingPunct="0">
                <a:defRPr/>
              </a:pPr>
              <a:endParaRPr lang="en-US" dirty="0"/>
            </a:p>
          </p:txBody>
        </p:sp>
        <p:sp>
          <p:nvSpPr>
            <p:cNvPr id="9226"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hangingPunct="0">
                <a:defRPr/>
              </a:pPr>
              <a:endParaRPr lang="en-US" dirty="0"/>
            </a:p>
          </p:txBody>
        </p:sp>
        <p:sp>
          <p:nvSpPr>
            <p:cNvPr id="9227"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eaLnBrk="0" hangingPunct="0">
                <a:defRPr/>
              </a:pPr>
              <a:endParaRPr lang="en-US" dirty="0"/>
            </a:p>
          </p:txBody>
        </p:sp>
        <p:sp>
          <p:nvSpPr>
            <p:cNvPr id="9228"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hangingPunct="0">
                <a:defRPr/>
              </a:pPr>
              <a:endParaRPr lang="en-US" dirty="0"/>
            </a:p>
          </p:txBody>
        </p:sp>
        <p:sp>
          <p:nvSpPr>
            <p:cNvPr id="9229"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eaLnBrk="0" hangingPunct="0">
                <a:defRPr/>
              </a:pPr>
              <a:endParaRPr lang="en-US" dirty="0"/>
            </a:p>
          </p:txBody>
        </p:sp>
        <p:sp>
          <p:nvSpPr>
            <p:cNvPr id="9230"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9231"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dirty="0"/>
            </a:p>
          </p:txBody>
        </p:sp>
        <p:sp>
          <p:nvSpPr>
            <p:cNvPr id="9232"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hangingPunct="0">
                <a:defRPr/>
              </a:pPr>
              <a:endParaRPr lang="en-US" dirty="0"/>
            </a:p>
          </p:txBody>
        </p:sp>
        <p:sp>
          <p:nvSpPr>
            <p:cNvPr id="9233"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9234"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hangingPunct="0">
                <a:defRPr/>
              </a:pPr>
              <a:endParaRPr lang="en-US" dirty="0"/>
            </a:p>
          </p:txBody>
        </p:sp>
        <p:sp>
          <p:nvSpPr>
            <p:cNvPr id="9235"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eaLnBrk="0" hangingPunct="0">
                <a:defRPr/>
              </a:pPr>
              <a:endParaRPr lang="en-US" dirty="0"/>
            </a:p>
          </p:txBody>
        </p:sp>
        <p:sp>
          <p:nvSpPr>
            <p:cNvPr id="9236"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9237"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eaLnBrk="0" hangingPunct="0">
                <a:defRPr/>
              </a:pPr>
              <a:endParaRPr lang="en-US" dirty="0"/>
            </a:p>
          </p:txBody>
        </p:sp>
        <p:sp>
          <p:nvSpPr>
            <p:cNvPr id="9238"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9239"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hangingPunct="0">
                <a:defRPr/>
              </a:pPr>
              <a:endParaRPr lang="en-US" dirty="0"/>
            </a:p>
          </p:txBody>
        </p:sp>
        <p:sp>
          <p:nvSpPr>
            <p:cNvPr id="9240"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hangingPunct="0">
                <a:defRPr/>
              </a:pPr>
              <a:endParaRPr lang="en-US" dirty="0"/>
            </a:p>
          </p:txBody>
        </p:sp>
        <p:sp>
          <p:nvSpPr>
            <p:cNvPr id="9241"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eaLnBrk="0" hangingPunct="0">
                <a:defRPr/>
              </a:pPr>
              <a:endParaRPr lang="en-US" dirty="0"/>
            </a:p>
          </p:txBody>
        </p:sp>
        <p:sp>
          <p:nvSpPr>
            <p:cNvPr id="9242"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hangingPunct="0">
                <a:defRPr/>
              </a:pPr>
              <a:endParaRPr lang="en-US" dirty="0"/>
            </a:p>
          </p:txBody>
        </p:sp>
        <p:sp>
          <p:nvSpPr>
            <p:cNvPr id="9243"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dirty="0"/>
            </a:p>
          </p:txBody>
        </p:sp>
        <p:sp>
          <p:nvSpPr>
            <p:cNvPr id="9244"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eaLnBrk="0" hangingPunct="0">
                <a:defRPr/>
              </a:pPr>
              <a:endParaRPr lang="en-US" dirty="0"/>
            </a:p>
          </p:txBody>
        </p:sp>
        <p:sp>
          <p:nvSpPr>
            <p:cNvPr id="9245"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9246"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eaLnBrk="0" hangingPunct="0">
                <a:defRPr/>
              </a:pPr>
              <a:endParaRPr lang="en-US" dirty="0"/>
            </a:p>
          </p:txBody>
        </p:sp>
        <p:sp>
          <p:nvSpPr>
            <p:cNvPr id="9247"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9248"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dirty="0"/>
            </a:p>
          </p:txBody>
        </p:sp>
        <p:sp>
          <p:nvSpPr>
            <p:cNvPr id="9249"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9250"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9251"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dirty="0"/>
            </a:p>
          </p:txBody>
        </p:sp>
        <p:sp>
          <p:nvSpPr>
            <p:cNvPr id="9252"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9253"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hangingPunct="0">
                <a:defRPr/>
              </a:pPr>
              <a:endParaRPr lang="en-US" dirty="0"/>
            </a:p>
          </p:txBody>
        </p:sp>
        <p:sp>
          <p:nvSpPr>
            <p:cNvPr id="9254"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hangingPunct="0">
                <a:defRPr/>
              </a:pPr>
              <a:endParaRPr lang="en-US" dirty="0"/>
            </a:p>
          </p:txBody>
        </p:sp>
        <p:grpSp>
          <p:nvGrpSpPr>
            <p:cNvPr id="1068" name="Group 39"/>
            <p:cNvGrpSpPr>
              <a:grpSpLocks/>
            </p:cNvGrpSpPr>
            <p:nvPr userDrawn="1"/>
          </p:nvGrpSpPr>
          <p:grpSpPr bwMode="auto">
            <a:xfrm>
              <a:off x="0" y="1632"/>
              <a:ext cx="5758" cy="1858"/>
              <a:chOff x="0" y="1632"/>
              <a:chExt cx="5758" cy="1858"/>
            </a:xfrm>
          </p:grpSpPr>
          <p:sp>
            <p:nvSpPr>
              <p:cNvPr id="9256"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hangingPunct="0">
                  <a:defRPr/>
                </a:pPr>
                <a:endParaRPr lang="en-US" dirty="0"/>
              </a:p>
            </p:txBody>
          </p:sp>
          <p:sp>
            <p:nvSpPr>
              <p:cNvPr id="9257"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hangingPunct="0">
                  <a:defRPr/>
                </a:pPr>
                <a:endParaRPr lang="en-US" dirty="0"/>
              </a:p>
            </p:txBody>
          </p:sp>
        </p:grpSp>
      </p:grpSp>
      <p:sp>
        <p:nvSpPr>
          <p:cNvPr id="9258"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5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60"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dirty="0"/>
          </a:p>
        </p:txBody>
      </p:sp>
      <p:sp>
        <p:nvSpPr>
          <p:cNvPr id="9261"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dirty="0"/>
          </a:p>
        </p:txBody>
      </p:sp>
      <p:sp>
        <p:nvSpPr>
          <p:cNvPr id="9262"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F86A5114-B668-4FFD-A4E6-5396BCB2630C}"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720" r:id="rId1"/>
    <p:sldLayoutId id="2147483719" r:id="rId2"/>
    <p:sldLayoutId id="2147483718" r:id="rId3"/>
    <p:sldLayoutId id="2147483717" r:id="rId4"/>
    <p:sldLayoutId id="2147483716" r:id="rId5"/>
    <p:sldLayoutId id="2147483715" r:id="rId6"/>
    <p:sldLayoutId id="2147483714" r:id="rId7"/>
    <p:sldLayoutId id="2147483713" r:id="rId8"/>
    <p:sldLayoutId id="2147483712" r:id="rId9"/>
    <p:sldLayoutId id="2147483711" r:id="rId10"/>
    <p:sldLayoutId id="214748371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members.myacpa.org/Scripts/4Disapi.dll/store/student-conduct-board-manual-and-reference/1054/"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mailto:bumba@sctechsystem.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subTitle" idx="1"/>
          </p:nvPr>
        </p:nvSpPr>
        <p:spPr>
          <a:xfrm>
            <a:off x="533400" y="3352800"/>
            <a:ext cx="7696200" cy="2514600"/>
          </a:xfrm>
        </p:spPr>
        <p:txBody>
          <a:bodyPr/>
          <a:lstStyle/>
          <a:p>
            <a:pPr eaLnBrk="1" hangingPunct="1">
              <a:lnSpc>
                <a:spcPct val="80000"/>
              </a:lnSpc>
              <a:spcBef>
                <a:spcPct val="10000"/>
              </a:spcBef>
              <a:defRPr/>
            </a:pPr>
            <a:endParaRPr lang="en-US" sz="3200" b="1" dirty="0">
              <a:solidFill>
                <a:srgbClr val="A49120"/>
              </a:solidFill>
              <a:latin typeface="Garamond" pitchFamily="18" charset="0"/>
            </a:endParaRPr>
          </a:p>
          <a:p>
            <a:pPr eaLnBrk="1" hangingPunct="1">
              <a:lnSpc>
                <a:spcPct val="80000"/>
              </a:lnSpc>
              <a:spcBef>
                <a:spcPct val="10000"/>
              </a:spcBef>
              <a:defRPr/>
            </a:pPr>
            <a:r>
              <a:rPr lang="en-US" sz="2400" b="1" dirty="0" smtClean="0">
                <a:solidFill>
                  <a:srgbClr val="A49120"/>
                </a:solidFill>
                <a:latin typeface="Garamond" pitchFamily="18" charset="0"/>
              </a:rPr>
              <a:t>Russ Bumba, Ed. D.</a:t>
            </a:r>
          </a:p>
          <a:p>
            <a:pPr eaLnBrk="1" hangingPunct="1">
              <a:lnSpc>
                <a:spcPct val="80000"/>
              </a:lnSpc>
              <a:spcBef>
                <a:spcPct val="10000"/>
              </a:spcBef>
              <a:defRPr/>
            </a:pPr>
            <a:r>
              <a:rPr lang="en-US" sz="2400" b="1" dirty="0" smtClean="0">
                <a:solidFill>
                  <a:srgbClr val="A49120"/>
                </a:solidFill>
                <a:latin typeface="Garamond" pitchFamily="18" charset="0"/>
              </a:rPr>
              <a:t>Associate Vice President for Student Services and Research</a:t>
            </a:r>
          </a:p>
          <a:p>
            <a:pPr eaLnBrk="1" hangingPunct="1">
              <a:lnSpc>
                <a:spcPct val="80000"/>
              </a:lnSpc>
              <a:spcBef>
                <a:spcPct val="10000"/>
              </a:spcBef>
              <a:defRPr/>
            </a:pPr>
            <a:r>
              <a:rPr lang="en-US" sz="2400" b="1" dirty="0" smtClean="0">
                <a:solidFill>
                  <a:srgbClr val="A49120"/>
                </a:solidFill>
                <a:latin typeface="Garamond" pitchFamily="18" charset="0"/>
              </a:rPr>
              <a:t>SC Technical College System</a:t>
            </a:r>
          </a:p>
          <a:p>
            <a:pPr eaLnBrk="1" hangingPunct="1">
              <a:lnSpc>
                <a:spcPct val="80000"/>
              </a:lnSpc>
              <a:spcBef>
                <a:spcPct val="10000"/>
              </a:spcBef>
              <a:defRPr/>
            </a:pPr>
            <a:endParaRPr lang="en-US" sz="2800" b="1" dirty="0" smtClean="0">
              <a:solidFill>
                <a:srgbClr val="A49120"/>
              </a:solidFill>
              <a:latin typeface="Garamond" pitchFamily="18" charset="0"/>
            </a:endParaRPr>
          </a:p>
          <a:p>
            <a:pPr eaLnBrk="1" hangingPunct="1">
              <a:lnSpc>
                <a:spcPct val="80000"/>
              </a:lnSpc>
              <a:spcBef>
                <a:spcPct val="10000"/>
              </a:spcBef>
              <a:defRPr/>
            </a:pPr>
            <a:endParaRPr lang="en-US" sz="2800" b="1" dirty="0" smtClean="0">
              <a:solidFill>
                <a:srgbClr val="A49120"/>
              </a:solidFill>
              <a:latin typeface="Garamond" pitchFamily="18" charset="0"/>
            </a:endParaRPr>
          </a:p>
          <a:p>
            <a:pPr eaLnBrk="1" hangingPunct="1">
              <a:lnSpc>
                <a:spcPct val="80000"/>
              </a:lnSpc>
              <a:spcBef>
                <a:spcPct val="10000"/>
              </a:spcBef>
              <a:defRPr/>
            </a:pPr>
            <a:endParaRPr lang="en-US" sz="2800" b="1" dirty="0" smtClean="0">
              <a:solidFill>
                <a:srgbClr val="A49120"/>
              </a:solidFill>
              <a:latin typeface="Garamond" pitchFamily="18" charset="0"/>
            </a:endParaRPr>
          </a:p>
          <a:p>
            <a:pPr eaLnBrk="1" hangingPunct="1">
              <a:lnSpc>
                <a:spcPct val="50000"/>
              </a:lnSpc>
              <a:spcBef>
                <a:spcPct val="10000"/>
              </a:spcBef>
              <a:defRPr/>
            </a:pPr>
            <a:endParaRPr lang="en-US" sz="2000" b="1" dirty="0" smtClean="0">
              <a:solidFill>
                <a:srgbClr val="FFFFFF"/>
              </a:solidFill>
              <a:latin typeface="Garamond" pitchFamily="18" charset="0"/>
            </a:endParaRPr>
          </a:p>
          <a:p>
            <a:pPr eaLnBrk="1" hangingPunct="1">
              <a:lnSpc>
                <a:spcPct val="50000"/>
              </a:lnSpc>
              <a:spcBef>
                <a:spcPct val="10000"/>
              </a:spcBef>
              <a:defRPr/>
            </a:pPr>
            <a:r>
              <a:rPr lang="en-US" sz="2000" b="1" dirty="0" smtClean="0">
                <a:solidFill>
                  <a:srgbClr val="FFFFFF"/>
                </a:solidFill>
                <a:latin typeface="Garamond" pitchFamily="18" charset="0"/>
              </a:rPr>
              <a:t>March 7, 2014</a:t>
            </a:r>
          </a:p>
        </p:txBody>
      </p:sp>
      <p:sp>
        <p:nvSpPr>
          <p:cNvPr id="61443" name="Rectangle 3"/>
          <p:cNvSpPr>
            <a:spLocks noGrp="1" noChangeArrowheads="1"/>
          </p:cNvSpPr>
          <p:nvPr>
            <p:ph type="ctrTitle"/>
          </p:nvPr>
        </p:nvSpPr>
        <p:spPr>
          <a:xfrm>
            <a:off x="381000" y="533400"/>
            <a:ext cx="8458200" cy="2286000"/>
          </a:xfrm>
        </p:spPr>
        <p:txBody>
          <a:bodyPr/>
          <a:lstStyle/>
          <a:p>
            <a:pPr eaLnBrk="1" hangingPunct="1">
              <a:defRPr/>
            </a:pPr>
            <a:r>
              <a:rPr lang="en-US" sz="3600" b="1" dirty="0" smtClean="0">
                <a:solidFill>
                  <a:schemeClr val="tx1"/>
                </a:solidFill>
                <a:latin typeface="Garamond" pitchFamily="18" charset="0"/>
              </a:rPr>
              <a:t>THE STUDENT CONDUCT CODE:</a:t>
            </a:r>
            <a:br>
              <a:rPr lang="en-US" sz="3600" b="1" dirty="0" smtClean="0">
                <a:solidFill>
                  <a:schemeClr val="tx1"/>
                </a:solidFill>
                <a:latin typeface="Garamond" pitchFamily="18" charset="0"/>
              </a:rPr>
            </a:br>
            <a:r>
              <a:rPr lang="en-US" sz="3600" b="1" dirty="0">
                <a:solidFill>
                  <a:schemeClr val="tx1"/>
                </a:solidFill>
                <a:latin typeface="Garamond" pitchFamily="18" charset="0"/>
              </a:rPr>
              <a:t/>
            </a:r>
            <a:br>
              <a:rPr lang="en-US" sz="3600" b="1" dirty="0">
                <a:solidFill>
                  <a:schemeClr val="tx1"/>
                </a:solidFill>
                <a:latin typeface="Garamond" pitchFamily="18" charset="0"/>
              </a:rPr>
            </a:br>
            <a:r>
              <a:rPr lang="en-US" sz="3600" b="1" dirty="0" smtClean="0">
                <a:solidFill>
                  <a:schemeClr val="tx1"/>
                </a:solidFill>
                <a:latin typeface="Garamond" pitchFamily="18" charset="0"/>
              </a:rPr>
              <a:t>DECISION   v.   DEVELOPMENT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43"/>
                                        </p:tgtEl>
                                        <p:attrNameLst>
                                          <p:attrName>style.visibility</p:attrName>
                                        </p:attrNameLst>
                                      </p:cBhvr>
                                      <p:to>
                                        <p:strVal val="visible"/>
                                      </p:to>
                                    </p:set>
                                    <p:animEffect transition="in" filter="fade">
                                      <p:cBhvr>
                                        <p:cTn id="7" dur="2000"/>
                                        <p:tgtEl>
                                          <p:spTgt spid="6144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1442"/>
                                        </p:tgtEl>
                                        <p:attrNameLst>
                                          <p:attrName>style.visibility</p:attrName>
                                        </p:attrNameLst>
                                      </p:cBhvr>
                                      <p:to>
                                        <p:strVal val="visible"/>
                                      </p:to>
                                    </p:set>
                                    <p:animEffect transition="in" filter="fade">
                                      <p:cBhvr>
                                        <p:cTn id="10" dur="2000"/>
                                        <p:tgtEl>
                                          <p:spTgt spid="61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DEVELOPMENTAL STUDENT CONDUCT</a:t>
            </a:r>
            <a:endParaRPr lang="en-US" sz="3600" dirty="0"/>
          </a:p>
        </p:txBody>
      </p:sp>
      <p:sp>
        <p:nvSpPr>
          <p:cNvPr id="3" name="TextBox 2"/>
          <p:cNvSpPr txBox="1"/>
          <p:nvPr/>
        </p:nvSpPr>
        <p:spPr>
          <a:xfrm>
            <a:off x="533400" y="2133600"/>
            <a:ext cx="8305800" cy="830997"/>
          </a:xfrm>
          <a:prstGeom prst="rect">
            <a:avLst/>
          </a:prstGeom>
          <a:noFill/>
        </p:spPr>
        <p:txBody>
          <a:bodyPr wrap="square" rtlCol="0">
            <a:spAutoFit/>
          </a:bodyPr>
          <a:lstStyle/>
          <a:p>
            <a:r>
              <a:rPr lang="en-US" sz="2400" dirty="0" smtClean="0"/>
              <a:t>The student understands why the behavior was inappropriate</a:t>
            </a:r>
            <a:endParaRPr lang="en-US" sz="2400" dirty="0"/>
          </a:p>
        </p:txBody>
      </p:sp>
      <p:sp>
        <p:nvSpPr>
          <p:cNvPr id="4" name="TextBox 3"/>
          <p:cNvSpPr txBox="1"/>
          <p:nvPr/>
        </p:nvSpPr>
        <p:spPr>
          <a:xfrm>
            <a:off x="533401" y="3352800"/>
            <a:ext cx="8382000" cy="830997"/>
          </a:xfrm>
          <a:prstGeom prst="rect">
            <a:avLst/>
          </a:prstGeom>
          <a:noFill/>
        </p:spPr>
        <p:txBody>
          <a:bodyPr wrap="square" rtlCol="0">
            <a:spAutoFit/>
          </a:bodyPr>
          <a:lstStyle/>
          <a:p>
            <a:r>
              <a:rPr lang="en-US" sz="2400" dirty="0" smtClean="0"/>
              <a:t>The student understands his/her obligations as a member of the academic community</a:t>
            </a:r>
            <a:endParaRPr lang="en-US" sz="2400" dirty="0"/>
          </a:p>
        </p:txBody>
      </p:sp>
      <p:sp>
        <p:nvSpPr>
          <p:cNvPr id="5" name="TextBox 4"/>
          <p:cNvSpPr txBox="1"/>
          <p:nvPr/>
        </p:nvSpPr>
        <p:spPr>
          <a:xfrm>
            <a:off x="533400" y="4642338"/>
            <a:ext cx="7696200" cy="830997"/>
          </a:xfrm>
          <a:prstGeom prst="rect">
            <a:avLst/>
          </a:prstGeom>
          <a:noFill/>
        </p:spPr>
        <p:txBody>
          <a:bodyPr wrap="square" rtlCol="0">
            <a:spAutoFit/>
          </a:bodyPr>
          <a:lstStyle/>
          <a:p>
            <a:r>
              <a:rPr lang="en-US" sz="2400" dirty="0" smtClean="0"/>
              <a:t>The student understands the consequences of future misbehavior</a:t>
            </a:r>
            <a:endParaRPr lang="en-US" sz="2400" dirty="0"/>
          </a:p>
        </p:txBody>
      </p:sp>
      <p:sp>
        <p:nvSpPr>
          <p:cNvPr id="6" name="TextBox 5"/>
          <p:cNvSpPr txBox="1"/>
          <p:nvPr/>
        </p:nvSpPr>
        <p:spPr>
          <a:xfrm>
            <a:off x="762000" y="5943600"/>
            <a:ext cx="7263527" cy="861774"/>
          </a:xfrm>
          <a:prstGeom prst="rect">
            <a:avLst/>
          </a:prstGeom>
          <a:noFill/>
        </p:spPr>
        <p:txBody>
          <a:bodyPr wrap="none" rtlCol="0">
            <a:spAutoFit/>
          </a:bodyPr>
          <a:lstStyle/>
          <a:p>
            <a:r>
              <a:rPr lang="en-US" sz="1200" dirty="0" smtClean="0"/>
              <a:t>ACPA-College Student Educators International’s Commission for Student Conduct and </a:t>
            </a:r>
          </a:p>
          <a:p>
            <a:r>
              <a:rPr lang="en-US" sz="1200" dirty="0" smtClean="0"/>
              <a:t>Legal Issues (2010).  Student Conduct Board Manual and Reference, p. 7</a:t>
            </a:r>
          </a:p>
          <a:p>
            <a:r>
              <a:rPr lang="en-US" sz="1200" dirty="0">
                <a:hlinkClick r:id="rId2"/>
              </a:rPr>
              <a:t>http://members.myacpa.org/Scripts/4Disapi.dll/store/student-conduct-board-manual-and-reference/1054</a:t>
            </a:r>
            <a:r>
              <a:rPr lang="en-US" sz="1200" dirty="0" smtClean="0">
                <a:hlinkClick r:id="rId2"/>
              </a:rPr>
              <a:t>/</a:t>
            </a:r>
            <a:endParaRPr lang="en-US" sz="1200" dirty="0" smtClean="0"/>
          </a:p>
          <a:p>
            <a:endParaRPr lang="en-US" sz="1400" dirty="0"/>
          </a:p>
        </p:txBody>
      </p:sp>
    </p:spTree>
    <p:extLst>
      <p:ext uri="{BB962C8B-B14F-4D97-AF65-F5344CB8AC3E}">
        <p14:creationId xmlns:p14="http://schemas.microsoft.com/office/powerpoint/2010/main" val="269719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DEVELOPMENTAL STUDENT</a:t>
            </a:r>
            <a:br>
              <a:rPr lang="en-US" sz="3200" dirty="0" smtClean="0"/>
            </a:br>
            <a:r>
              <a:rPr lang="en-US" sz="3200" dirty="0" smtClean="0"/>
              <a:t>CONDUCT</a:t>
            </a:r>
            <a:endParaRPr lang="en-US" sz="3200" dirty="0"/>
          </a:p>
        </p:txBody>
      </p:sp>
      <p:sp>
        <p:nvSpPr>
          <p:cNvPr id="3" name="Content Placeholder 2"/>
          <p:cNvSpPr>
            <a:spLocks noGrp="1"/>
          </p:cNvSpPr>
          <p:nvPr>
            <p:ph sz="half" idx="1"/>
          </p:nvPr>
        </p:nvSpPr>
        <p:spPr>
          <a:xfrm>
            <a:off x="457200" y="1600201"/>
            <a:ext cx="4038600" cy="2590800"/>
          </a:xfrm>
        </p:spPr>
        <p:txBody>
          <a:bodyPr/>
          <a:lstStyle/>
          <a:p>
            <a:r>
              <a:rPr lang="en-US" sz="2000" dirty="0" smtClean="0"/>
              <a:t>Meeting (Informal Hearing)</a:t>
            </a:r>
          </a:p>
          <a:p>
            <a:endParaRPr lang="en-US" sz="2000" dirty="0"/>
          </a:p>
          <a:p>
            <a:pPr lvl="1"/>
            <a:r>
              <a:rPr lang="en-US" sz="2000" dirty="0" smtClean="0"/>
              <a:t>Explain </a:t>
            </a:r>
            <a:r>
              <a:rPr lang="en-US" sz="2000" dirty="0"/>
              <a:t>purpose</a:t>
            </a:r>
          </a:p>
          <a:p>
            <a:pPr lvl="1"/>
            <a:r>
              <a:rPr lang="en-US" sz="2000" dirty="0" smtClean="0"/>
              <a:t>Keep </a:t>
            </a:r>
            <a:r>
              <a:rPr lang="en-US" sz="2000" dirty="0"/>
              <a:t>“informal”</a:t>
            </a:r>
          </a:p>
          <a:p>
            <a:pPr lvl="1"/>
            <a:r>
              <a:rPr lang="en-US" sz="2000" dirty="0" smtClean="0"/>
              <a:t>Obtain </a:t>
            </a:r>
            <a:r>
              <a:rPr lang="en-US" sz="2000" dirty="0"/>
              <a:t>Information</a:t>
            </a:r>
          </a:p>
          <a:p>
            <a:pPr lvl="1"/>
            <a:r>
              <a:rPr lang="en-US" sz="2000" dirty="0" smtClean="0"/>
              <a:t>Decide</a:t>
            </a:r>
            <a:endParaRPr lang="en-US" sz="2000" dirty="0"/>
          </a:p>
          <a:p>
            <a:pPr marL="457200" lvl="1" indent="0">
              <a:buNone/>
            </a:pPr>
            <a:endParaRPr lang="en-US" sz="2000" dirty="0"/>
          </a:p>
          <a:p>
            <a:pPr marL="0" indent="0">
              <a:buNone/>
            </a:pPr>
            <a:endParaRPr lang="en-US" dirty="0"/>
          </a:p>
        </p:txBody>
      </p:sp>
      <p:sp>
        <p:nvSpPr>
          <p:cNvPr id="4" name="Content Placeholder 3"/>
          <p:cNvSpPr>
            <a:spLocks noGrp="1"/>
          </p:cNvSpPr>
          <p:nvPr>
            <p:ph sz="half" idx="2"/>
          </p:nvPr>
        </p:nvSpPr>
        <p:spPr>
          <a:xfrm>
            <a:off x="4648200" y="1600200"/>
            <a:ext cx="4038600" cy="2286000"/>
          </a:xfrm>
        </p:spPr>
        <p:txBody>
          <a:bodyPr/>
          <a:lstStyle/>
          <a:p>
            <a:r>
              <a:rPr lang="en-US" sz="2000" dirty="0" smtClean="0"/>
              <a:t>Sanctions</a:t>
            </a:r>
          </a:p>
          <a:p>
            <a:endParaRPr lang="en-US" sz="2000" dirty="0"/>
          </a:p>
          <a:p>
            <a:pPr lvl="1"/>
            <a:r>
              <a:rPr lang="en-US" sz="2000" dirty="0" smtClean="0"/>
              <a:t>Severity of Offense</a:t>
            </a:r>
          </a:p>
          <a:p>
            <a:pPr lvl="1"/>
            <a:r>
              <a:rPr lang="en-US" sz="2000" dirty="0" smtClean="0"/>
              <a:t>Previous disciplinary record</a:t>
            </a:r>
          </a:p>
          <a:p>
            <a:pPr lvl="1"/>
            <a:r>
              <a:rPr lang="en-US" sz="2000" dirty="0" smtClean="0"/>
              <a:t>Attitude</a:t>
            </a:r>
          </a:p>
          <a:p>
            <a:pPr marL="0" indent="0">
              <a:buNone/>
            </a:pPr>
            <a:endParaRPr lang="en-US" sz="2000" dirty="0" smtClean="0"/>
          </a:p>
          <a:p>
            <a:pPr marL="0" indent="0">
              <a:buNone/>
            </a:pPr>
            <a:endParaRPr lang="en-US" sz="2000" dirty="0"/>
          </a:p>
        </p:txBody>
      </p:sp>
      <p:sp>
        <p:nvSpPr>
          <p:cNvPr id="6" name="TextBox 5"/>
          <p:cNvSpPr txBox="1"/>
          <p:nvPr/>
        </p:nvSpPr>
        <p:spPr>
          <a:xfrm>
            <a:off x="152400" y="4419600"/>
            <a:ext cx="8839200" cy="400110"/>
          </a:xfrm>
          <a:prstGeom prst="rect">
            <a:avLst/>
          </a:prstGeom>
          <a:noFill/>
        </p:spPr>
        <p:txBody>
          <a:bodyPr wrap="square" rtlCol="0">
            <a:spAutoFit/>
          </a:bodyPr>
          <a:lstStyle/>
          <a:p>
            <a:pPr algn="ctr"/>
            <a:r>
              <a:rPr lang="en-US" sz="2000" dirty="0" smtClean="0"/>
              <a:t>Explain</a:t>
            </a:r>
            <a:endParaRPr lang="en-US" sz="2000" dirty="0"/>
          </a:p>
        </p:txBody>
      </p:sp>
    </p:spTree>
    <p:extLst>
      <p:ext uri="{BB962C8B-B14F-4D97-AF65-F5344CB8AC3E}">
        <p14:creationId xmlns:p14="http://schemas.microsoft.com/office/powerpoint/2010/main" val="24223291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defRPr/>
            </a:pPr>
            <a:r>
              <a:rPr lang="en-US" sz="4000" dirty="0" smtClean="0"/>
              <a:t>CONTACT INFORMATION</a:t>
            </a:r>
            <a:br>
              <a:rPr lang="en-US" sz="4000" dirty="0" smtClean="0"/>
            </a:br>
            <a:endParaRPr lang="en-US" sz="4000" dirty="0" smtClean="0"/>
          </a:p>
        </p:txBody>
      </p:sp>
      <p:sp>
        <p:nvSpPr>
          <p:cNvPr id="71683" name="Rectangle 3"/>
          <p:cNvSpPr>
            <a:spLocks noGrp="1" noChangeArrowheads="1"/>
          </p:cNvSpPr>
          <p:nvPr>
            <p:ph type="body" idx="1"/>
          </p:nvPr>
        </p:nvSpPr>
        <p:spPr>
          <a:xfrm>
            <a:off x="457200" y="2590800"/>
            <a:ext cx="8229600" cy="3540125"/>
          </a:xfrm>
        </p:spPr>
        <p:txBody>
          <a:bodyPr/>
          <a:lstStyle/>
          <a:p>
            <a:pPr algn="ctr" eaLnBrk="1" hangingPunct="1">
              <a:lnSpc>
                <a:spcPct val="80000"/>
              </a:lnSpc>
              <a:buFont typeface="Wingdings" pitchFamily="2" charset="2"/>
              <a:buNone/>
              <a:defRPr/>
            </a:pPr>
            <a:r>
              <a:rPr lang="en-US" sz="2400" dirty="0" smtClean="0"/>
              <a:t>		Russ Bumba, Ed. D.</a:t>
            </a:r>
          </a:p>
          <a:p>
            <a:pPr algn="ctr" eaLnBrk="1" hangingPunct="1">
              <a:lnSpc>
                <a:spcPct val="80000"/>
              </a:lnSpc>
              <a:buFont typeface="Wingdings" pitchFamily="2" charset="2"/>
              <a:buNone/>
              <a:defRPr/>
            </a:pPr>
            <a:r>
              <a:rPr lang="en-US" sz="2400" dirty="0" smtClean="0"/>
              <a:t>		Associate Vice President for Student Services </a:t>
            </a:r>
          </a:p>
          <a:p>
            <a:pPr algn="ctr" eaLnBrk="1" hangingPunct="1">
              <a:lnSpc>
                <a:spcPct val="80000"/>
              </a:lnSpc>
              <a:buFont typeface="Wingdings" pitchFamily="2" charset="2"/>
              <a:buNone/>
              <a:defRPr/>
            </a:pPr>
            <a:r>
              <a:rPr lang="en-US" sz="2400" dirty="0" smtClean="0"/>
              <a:t>		and Research</a:t>
            </a:r>
          </a:p>
          <a:p>
            <a:pPr algn="ctr" eaLnBrk="1" hangingPunct="1">
              <a:lnSpc>
                <a:spcPct val="80000"/>
              </a:lnSpc>
              <a:buFont typeface="Wingdings" pitchFamily="2" charset="2"/>
              <a:buNone/>
              <a:defRPr/>
            </a:pPr>
            <a:endParaRPr lang="en-US" sz="2400" dirty="0" smtClean="0"/>
          </a:p>
          <a:p>
            <a:pPr algn="ctr" eaLnBrk="1" hangingPunct="1">
              <a:lnSpc>
                <a:spcPct val="80000"/>
              </a:lnSpc>
              <a:buFont typeface="Wingdings" pitchFamily="2" charset="2"/>
              <a:buNone/>
              <a:defRPr/>
            </a:pPr>
            <a:r>
              <a:rPr lang="en-US" sz="2400" dirty="0" smtClean="0"/>
              <a:t>		</a:t>
            </a:r>
            <a:r>
              <a:rPr lang="en-US" sz="2000" dirty="0" smtClean="0"/>
              <a:t>SC Technical College System</a:t>
            </a:r>
          </a:p>
          <a:p>
            <a:pPr algn="ctr" eaLnBrk="1" hangingPunct="1">
              <a:lnSpc>
                <a:spcPct val="80000"/>
              </a:lnSpc>
              <a:buFont typeface="Wingdings" pitchFamily="2" charset="2"/>
              <a:buNone/>
              <a:defRPr/>
            </a:pPr>
            <a:r>
              <a:rPr lang="en-US" sz="2000" dirty="0" smtClean="0"/>
              <a:t>		111 Executive Center Drive</a:t>
            </a:r>
          </a:p>
          <a:p>
            <a:pPr algn="ctr" eaLnBrk="1" hangingPunct="1">
              <a:lnSpc>
                <a:spcPct val="80000"/>
              </a:lnSpc>
              <a:buFont typeface="Wingdings" pitchFamily="2" charset="2"/>
              <a:buNone/>
              <a:defRPr/>
            </a:pPr>
            <a:r>
              <a:rPr lang="en-US" sz="2000" dirty="0" smtClean="0"/>
              <a:t>		Columbia, South Carolina 29210</a:t>
            </a:r>
          </a:p>
          <a:p>
            <a:pPr algn="ctr" eaLnBrk="1" hangingPunct="1">
              <a:lnSpc>
                <a:spcPct val="80000"/>
              </a:lnSpc>
              <a:buFont typeface="Wingdings" pitchFamily="2" charset="2"/>
              <a:buNone/>
              <a:defRPr/>
            </a:pPr>
            <a:r>
              <a:rPr lang="en-US" sz="2000" dirty="0" smtClean="0"/>
              <a:t>		(803) 896-5367</a:t>
            </a:r>
          </a:p>
          <a:p>
            <a:pPr algn="ctr" eaLnBrk="1" hangingPunct="1">
              <a:lnSpc>
                <a:spcPct val="80000"/>
              </a:lnSpc>
              <a:buFont typeface="Wingdings" pitchFamily="2" charset="2"/>
              <a:buNone/>
              <a:defRPr/>
            </a:pPr>
            <a:endParaRPr lang="en-US" sz="2000" dirty="0" smtClean="0"/>
          </a:p>
          <a:p>
            <a:pPr algn="ctr" eaLnBrk="1" hangingPunct="1">
              <a:lnSpc>
                <a:spcPct val="80000"/>
              </a:lnSpc>
              <a:buFont typeface="Wingdings" pitchFamily="2" charset="2"/>
              <a:buNone/>
              <a:defRPr/>
            </a:pPr>
            <a:r>
              <a:rPr lang="en-US" sz="2400" dirty="0" smtClean="0"/>
              <a:t>		</a:t>
            </a:r>
            <a:r>
              <a:rPr lang="en-US" sz="2400" dirty="0" smtClean="0">
                <a:hlinkClick r:id="rId3"/>
              </a:rPr>
              <a:t>bumba@sctechsystem.edu</a:t>
            </a:r>
            <a:r>
              <a:rPr lang="en-US" sz="2400" dirty="0" smtClean="0"/>
              <a:t> </a:t>
            </a:r>
          </a:p>
        </p:txBody>
      </p:sp>
      <p:pic>
        <p:nvPicPr>
          <p:cNvPr id="17412" name="Picture 4" descr="System Logo"/>
          <p:cNvPicPr>
            <a:picLocks noChangeAspect="1" noChangeArrowheads="1"/>
          </p:cNvPicPr>
          <p:nvPr/>
        </p:nvPicPr>
        <p:blipFill>
          <a:blip r:embed="rId4" cstate="print"/>
          <a:srcRect/>
          <a:stretch>
            <a:fillRect/>
          </a:stretch>
        </p:blipFill>
        <p:spPr bwMode="auto">
          <a:xfrm>
            <a:off x="3200400" y="1295400"/>
            <a:ext cx="3124200" cy="706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1222" y="2049333"/>
            <a:ext cx="8305800" cy="461665"/>
          </a:xfrm>
          <a:prstGeom prst="rect">
            <a:avLst/>
          </a:prstGeom>
          <a:noFill/>
        </p:spPr>
        <p:txBody>
          <a:bodyPr wrap="square" rtlCol="0">
            <a:spAutoFit/>
          </a:bodyPr>
          <a:lstStyle/>
          <a:p>
            <a:r>
              <a:rPr lang="en-US" sz="2400" dirty="0" smtClean="0"/>
              <a:t>1973:  Section 504 of the Rehabilitation Act</a:t>
            </a:r>
            <a:endParaRPr lang="en-US" sz="2400" dirty="0"/>
          </a:p>
        </p:txBody>
      </p:sp>
      <p:sp>
        <p:nvSpPr>
          <p:cNvPr id="4" name="TextBox 3"/>
          <p:cNvSpPr txBox="1"/>
          <p:nvPr/>
        </p:nvSpPr>
        <p:spPr>
          <a:xfrm>
            <a:off x="531222" y="1363533"/>
            <a:ext cx="5943600" cy="461665"/>
          </a:xfrm>
          <a:prstGeom prst="rect">
            <a:avLst/>
          </a:prstGeom>
          <a:noFill/>
        </p:spPr>
        <p:txBody>
          <a:bodyPr wrap="square" rtlCol="0">
            <a:spAutoFit/>
          </a:bodyPr>
          <a:lstStyle/>
          <a:p>
            <a:r>
              <a:rPr lang="en-US" sz="2400" dirty="0" smtClean="0"/>
              <a:t>1972:  Title IX </a:t>
            </a:r>
            <a:endParaRPr lang="en-US" sz="2400" dirty="0"/>
          </a:p>
        </p:txBody>
      </p:sp>
      <p:sp>
        <p:nvSpPr>
          <p:cNvPr id="5" name="TextBox 4"/>
          <p:cNvSpPr txBox="1"/>
          <p:nvPr/>
        </p:nvSpPr>
        <p:spPr>
          <a:xfrm>
            <a:off x="531223" y="3810000"/>
            <a:ext cx="7524208" cy="461665"/>
          </a:xfrm>
          <a:prstGeom prst="rect">
            <a:avLst/>
          </a:prstGeom>
          <a:noFill/>
        </p:spPr>
        <p:txBody>
          <a:bodyPr wrap="square" rtlCol="0">
            <a:spAutoFit/>
          </a:bodyPr>
          <a:lstStyle/>
          <a:p>
            <a:r>
              <a:rPr lang="en-US" sz="2400" dirty="0" smtClean="0"/>
              <a:t>1974:  Family Educational Rights and Privacy Act</a:t>
            </a:r>
            <a:endParaRPr lang="en-US" sz="2400" dirty="0"/>
          </a:p>
        </p:txBody>
      </p:sp>
      <p:sp>
        <p:nvSpPr>
          <p:cNvPr id="7" name="TextBox 6"/>
          <p:cNvSpPr txBox="1"/>
          <p:nvPr/>
        </p:nvSpPr>
        <p:spPr>
          <a:xfrm>
            <a:off x="509451" y="2667000"/>
            <a:ext cx="7948749" cy="830997"/>
          </a:xfrm>
          <a:prstGeom prst="rect">
            <a:avLst/>
          </a:prstGeom>
          <a:noFill/>
        </p:spPr>
        <p:txBody>
          <a:bodyPr wrap="square" rtlCol="0">
            <a:spAutoFit/>
          </a:bodyPr>
          <a:lstStyle/>
          <a:p>
            <a:r>
              <a:rPr lang="en-US" sz="2400" dirty="0" smtClean="0"/>
              <a:t>1973-1974:  Basic Educational Opportunity Grants</a:t>
            </a:r>
          </a:p>
          <a:p>
            <a:r>
              <a:rPr lang="en-US" sz="2400" dirty="0" smtClean="0"/>
              <a:t> (Pell Grant)</a:t>
            </a:r>
            <a:endParaRPr lang="en-US" sz="2400" dirty="0"/>
          </a:p>
        </p:txBody>
      </p:sp>
      <p:sp>
        <p:nvSpPr>
          <p:cNvPr id="8" name="TextBox 7"/>
          <p:cNvSpPr txBox="1"/>
          <p:nvPr/>
        </p:nvSpPr>
        <p:spPr>
          <a:xfrm>
            <a:off x="592183" y="4495800"/>
            <a:ext cx="7332618" cy="461665"/>
          </a:xfrm>
          <a:prstGeom prst="rect">
            <a:avLst/>
          </a:prstGeom>
          <a:noFill/>
        </p:spPr>
        <p:txBody>
          <a:bodyPr wrap="square" rtlCol="0">
            <a:spAutoFit/>
          </a:bodyPr>
          <a:lstStyle/>
          <a:p>
            <a:r>
              <a:rPr lang="en-US" sz="2400" dirty="0" smtClean="0"/>
              <a:t>1990:  Americans with Disabilities Act</a:t>
            </a:r>
            <a:endParaRPr lang="en-US" sz="2400" dirty="0"/>
          </a:p>
        </p:txBody>
      </p:sp>
      <p:sp>
        <p:nvSpPr>
          <p:cNvPr id="9" name="TextBox 8"/>
          <p:cNvSpPr txBox="1"/>
          <p:nvPr/>
        </p:nvSpPr>
        <p:spPr>
          <a:xfrm>
            <a:off x="609601" y="5257800"/>
            <a:ext cx="7266214" cy="461665"/>
          </a:xfrm>
          <a:prstGeom prst="rect">
            <a:avLst/>
          </a:prstGeom>
          <a:noFill/>
        </p:spPr>
        <p:txBody>
          <a:bodyPr wrap="square" rtlCol="0">
            <a:spAutoFit/>
          </a:bodyPr>
          <a:lstStyle/>
          <a:p>
            <a:r>
              <a:rPr lang="en-US" sz="2400" dirty="0" smtClean="0"/>
              <a:t>Wikipedia</a:t>
            </a:r>
            <a:endParaRPr lang="en-US" sz="2400" dirty="0"/>
          </a:p>
        </p:txBody>
      </p:sp>
      <p:sp>
        <p:nvSpPr>
          <p:cNvPr id="10" name="TextBox 9"/>
          <p:cNvSpPr txBox="1"/>
          <p:nvPr/>
        </p:nvSpPr>
        <p:spPr>
          <a:xfrm>
            <a:off x="304800" y="325818"/>
            <a:ext cx="8532222" cy="830997"/>
          </a:xfrm>
          <a:prstGeom prst="rect">
            <a:avLst/>
          </a:prstGeom>
          <a:noFill/>
        </p:spPr>
        <p:txBody>
          <a:bodyPr wrap="square" rtlCol="0">
            <a:spAutoFit/>
          </a:bodyPr>
          <a:lstStyle/>
          <a:p>
            <a:pPr algn="ctr"/>
            <a:r>
              <a:rPr lang="en-US" dirty="0" smtClean="0"/>
              <a:t>CHANGES</a:t>
            </a:r>
            <a:endParaRPr lang="en-US" dirty="0"/>
          </a:p>
        </p:txBody>
      </p:sp>
    </p:spTree>
    <p:extLst>
      <p:ext uri="{BB962C8B-B14F-4D97-AF65-F5344CB8AC3E}">
        <p14:creationId xmlns:p14="http://schemas.microsoft.com/office/powerpoint/2010/main" val="27303393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80560" y="1600200"/>
            <a:ext cx="5982880" cy="4530725"/>
          </a:xfrm>
        </p:spPr>
      </p:pic>
    </p:spTree>
    <p:extLst>
      <p:ext uri="{BB962C8B-B14F-4D97-AF65-F5344CB8AC3E}">
        <p14:creationId xmlns:p14="http://schemas.microsoft.com/office/powerpoint/2010/main" val="17086170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24400" y="2280551"/>
            <a:ext cx="4035552" cy="3669792"/>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2194560"/>
            <a:ext cx="3665728" cy="3749040"/>
          </a:xfrm>
          <a:prstGeom prst="rect">
            <a:avLst/>
          </a:prstGeom>
        </p:spPr>
      </p:pic>
    </p:spTree>
    <p:extLst>
      <p:ext uri="{BB962C8B-B14F-4D97-AF65-F5344CB8AC3E}">
        <p14:creationId xmlns:p14="http://schemas.microsoft.com/office/powerpoint/2010/main" val="347101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COLLEGES AND STUDENT BEHAVIOR</a:t>
            </a:r>
            <a:endParaRPr lang="en-US" sz="3200" dirty="0"/>
          </a:p>
        </p:txBody>
      </p:sp>
      <p:sp>
        <p:nvSpPr>
          <p:cNvPr id="4" name="TextBox 3"/>
          <p:cNvSpPr txBox="1"/>
          <p:nvPr/>
        </p:nvSpPr>
        <p:spPr>
          <a:xfrm>
            <a:off x="533400" y="1676400"/>
            <a:ext cx="8153400" cy="830997"/>
          </a:xfrm>
          <a:prstGeom prst="rect">
            <a:avLst/>
          </a:prstGeom>
          <a:noFill/>
        </p:spPr>
        <p:txBody>
          <a:bodyPr wrap="square" rtlCol="0">
            <a:spAutoFit/>
          </a:bodyPr>
          <a:lstStyle/>
          <a:p>
            <a:r>
              <a:rPr lang="en-US" sz="2400" dirty="0" smtClean="0"/>
              <a:t>Thomas Jefferson called the  problem of student discipline “…the most difficult in American education.” </a:t>
            </a:r>
            <a:endParaRPr lang="en-US" sz="2400" dirty="0"/>
          </a:p>
        </p:txBody>
      </p:sp>
      <p:sp>
        <p:nvSpPr>
          <p:cNvPr id="5" name="TextBox 4"/>
          <p:cNvSpPr txBox="1"/>
          <p:nvPr/>
        </p:nvSpPr>
        <p:spPr>
          <a:xfrm>
            <a:off x="533400" y="2971800"/>
            <a:ext cx="8153400" cy="1938992"/>
          </a:xfrm>
          <a:prstGeom prst="rect">
            <a:avLst/>
          </a:prstGeom>
          <a:noFill/>
        </p:spPr>
        <p:txBody>
          <a:bodyPr wrap="square" rtlCol="0">
            <a:spAutoFit/>
          </a:bodyPr>
          <a:lstStyle/>
          <a:p>
            <a:r>
              <a:rPr lang="en-US" sz="2400" dirty="0" smtClean="0"/>
              <a:t>Like the University of Virginia in Jefferson’s day, colleges and universities attempt to regulate behavior not just to prevent misbehavior, but also to foster a collegial environment in which students can live and learn productively.</a:t>
            </a:r>
            <a:endParaRPr lang="en-US" sz="2400" dirty="0"/>
          </a:p>
        </p:txBody>
      </p:sp>
      <p:sp>
        <p:nvSpPr>
          <p:cNvPr id="6" name="TextBox 5"/>
          <p:cNvSpPr txBox="1"/>
          <p:nvPr/>
        </p:nvSpPr>
        <p:spPr>
          <a:xfrm>
            <a:off x="550817" y="5562600"/>
            <a:ext cx="7086600" cy="830997"/>
          </a:xfrm>
          <a:prstGeom prst="rect">
            <a:avLst/>
          </a:prstGeom>
          <a:noFill/>
        </p:spPr>
        <p:txBody>
          <a:bodyPr wrap="square" rtlCol="0">
            <a:spAutoFit/>
          </a:bodyPr>
          <a:lstStyle/>
          <a:p>
            <a:r>
              <a:rPr lang="en-US" sz="1600" dirty="0" smtClean="0"/>
              <a:t>Edward N. Stoner II. Reviewing Your Student Discipline Policy:  A Project Worth the Investment</a:t>
            </a:r>
            <a:r>
              <a:rPr lang="en-US" sz="1600" dirty="0"/>
              <a:t>. http://www.edstoner.com/uploads/UE.pdf </a:t>
            </a:r>
            <a:endParaRPr lang="en-US" sz="1600" dirty="0" smtClean="0"/>
          </a:p>
          <a:p>
            <a:endParaRPr lang="en-US" sz="1600" dirty="0"/>
          </a:p>
        </p:txBody>
      </p:sp>
    </p:spTree>
    <p:extLst>
      <p:ext uri="{BB962C8B-B14F-4D97-AF65-F5344CB8AC3E}">
        <p14:creationId xmlns:p14="http://schemas.microsoft.com/office/powerpoint/2010/main" val="182466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Colleges and Student Behavior</a:t>
            </a:r>
            <a:endParaRPr lang="en-US" dirty="0"/>
          </a:p>
        </p:txBody>
      </p:sp>
      <p:sp>
        <p:nvSpPr>
          <p:cNvPr id="3" name="Content Placeholder 2"/>
          <p:cNvSpPr>
            <a:spLocks noGrp="1"/>
          </p:cNvSpPr>
          <p:nvPr>
            <p:ph idx="1"/>
          </p:nvPr>
        </p:nvSpPr>
        <p:spPr>
          <a:xfrm>
            <a:off x="457200" y="1828800"/>
            <a:ext cx="8229600" cy="762000"/>
          </a:xfrm>
        </p:spPr>
        <p:txBody>
          <a:bodyPr/>
          <a:lstStyle/>
          <a:p>
            <a:pPr>
              <a:buFont typeface="Wingdings" pitchFamily="2" charset="2"/>
              <a:buBlip>
                <a:blip r:embed="rId3"/>
              </a:buBlip>
              <a:defRPr/>
            </a:pPr>
            <a:r>
              <a:rPr lang="en-US" sz="2400" dirty="0" smtClean="0">
                <a:solidFill>
                  <a:schemeClr val="tx2"/>
                </a:solidFill>
              </a:rPr>
              <a:t>Maintain a safe and secure environment</a:t>
            </a:r>
            <a:endParaRPr lang="en-US" sz="2400" dirty="0">
              <a:solidFill>
                <a:schemeClr val="tx2"/>
              </a:solidFill>
            </a:endParaRPr>
          </a:p>
        </p:txBody>
      </p:sp>
      <p:sp>
        <p:nvSpPr>
          <p:cNvPr id="5124" name="TextBox 5"/>
          <p:cNvSpPr txBox="1">
            <a:spLocks noChangeArrowheads="1"/>
          </p:cNvSpPr>
          <p:nvPr/>
        </p:nvSpPr>
        <p:spPr bwMode="auto">
          <a:xfrm>
            <a:off x="457200" y="2819400"/>
            <a:ext cx="8170863" cy="461963"/>
          </a:xfrm>
          <a:prstGeom prst="rect">
            <a:avLst/>
          </a:prstGeom>
          <a:noFill/>
          <a:ln w="9525">
            <a:noFill/>
            <a:miter lim="800000"/>
            <a:headEnd/>
            <a:tailEnd/>
          </a:ln>
        </p:spPr>
        <p:txBody>
          <a:bodyPr>
            <a:spAutoFit/>
          </a:bodyPr>
          <a:lstStyle/>
          <a:p>
            <a:pPr eaLnBrk="0" hangingPunct="0">
              <a:buFontTx/>
              <a:buBlip>
                <a:blip r:embed="rId4"/>
              </a:buBlip>
            </a:pPr>
            <a:r>
              <a:rPr lang="en-US" sz="2400" dirty="0"/>
              <a:t> Maintain an environment conducive to academic pursuits</a:t>
            </a:r>
          </a:p>
        </p:txBody>
      </p:sp>
      <p:sp>
        <p:nvSpPr>
          <p:cNvPr id="5125" name="TextBox 6"/>
          <p:cNvSpPr txBox="1">
            <a:spLocks noChangeArrowheads="1"/>
          </p:cNvSpPr>
          <p:nvPr/>
        </p:nvSpPr>
        <p:spPr bwMode="auto">
          <a:xfrm>
            <a:off x="457200" y="3886200"/>
            <a:ext cx="7239000" cy="461963"/>
          </a:xfrm>
          <a:prstGeom prst="rect">
            <a:avLst/>
          </a:prstGeom>
          <a:noFill/>
          <a:ln w="9525">
            <a:noFill/>
            <a:miter lim="800000"/>
            <a:headEnd/>
            <a:tailEnd/>
          </a:ln>
        </p:spPr>
        <p:txBody>
          <a:bodyPr>
            <a:spAutoFit/>
          </a:bodyPr>
          <a:lstStyle/>
          <a:p>
            <a:pPr eaLnBrk="0" hangingPunct="0">
              <a:buFontTx/>
              <a:buBlip>
                <a:blip r:embed="rId4"/>
              </a:buBlip>
            </a:pPr>
            <a:r>
              <a:rPr lang="en-US" sz="2400" dirty="0"/>
              <a:t> Maintain the college’s </a:t>
            </a:r>
            <a:r>
              <a:rPr lang="en-US" sz="2400" dirty="0" smtClean="0"/>
              <a:t>image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fade">
                                      <p:cBhvr>
                                        <p:cTn id="12" dur="500"/>
                                        <p:tgtEl>
                                          <p:spTgt spid="51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5"/>
                                        </p:tgtEl>
                                        <p:attrNameLst>
                                          <p:attrName>style.visibility</p:attrName>
                                        </p:attrNameLst>
                                      </p:cBhvr>
                                      <p:to>
                                        <p:strVal val="visible"/>
                                      </p:to>
                                    </p:set>
                                    <p:animEffect transition="in" filter="fade">
                                      <p:cBhvr>
                                        <p:cTn id="17" dur="5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124" grpId="0"/>
      <p:bldP spid="51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COLLEGES AND STUDENT DISCIPLINARY PROCEDURES</a:t>
            </a:r>
            <a:endParaRPr lang="en-US" sz="3200" dirty="0"/>
          </a:p>
        </p:txBody>
      </p:sp>
      <p:sp>
        <p:nvSpPr>
          <p:cNvPr id="4" name="TextBox 3"/>
          <p:cNvSpPr txBox="1"/>
          <p:nvPr/>
        </p:nvSpPr>
        <p:spPr>
          <a:xfrm>
            <a:off x="533400" y="1402140"/>
            <a:ext cx="8153400" cy="1569660"/>
          </a:xfrm>
          <a:prstGeom prst="rect">
            <a:avLst/>
          </a:prstGeom>
          <a:noFill/>
        </p:spPr>
        <p:txBody>
          <a:bodyPr wrap="square" rtlCol="0">
            <a:spAutoFit/>
          </a:bodyPr>
          <a:lstStyle/>
          <a:p>
            <a:r>
              <a:rPr lang="en-US" sz="2400" dirty="0" smtClean="0"/>
              <a:t>“…a college is not a court of law and the real object of college discipline is not to ‘make the punishment fit the crime’ but …to educate the individual in the particular area where he (she) is weak.” (p.191)</a:t>
            </a:r>
            <a:endParaRPr lang="en-US" sz="2400" dirty="0"/>
          </a:p>
        </p:txBody>
      </p:sp>
      <p:sp>
        <p:nvSpPr>
          <p:cNvPr id="5" name="TextBox 4"/>
          <p:cNvSpPr txBox="1"/>
          <p:nvPr/>
        </p:nvSpPr>
        <p:spPr>
          <a:xfrm>
            <a:off x="533400" y="3568603"/>
            <a:ext cx="8153400" cy="1200329"/>
          </a:xfrm>
          <a:prstGeom prst="rect">
            <a:avLst/>
          </a:prstGeom>
          <a:noFill/>
        </p:spPr>
        <p:txBody>
          <a:bodyPr wrap="square" rtlCol="0">
            <a:spAutoFit/>
          </a:bodyPr>
          <a:lstStyle/>
          <a:p>
            <a:r>
              <a:rPr lang="en-US" sz="2400" dirty="0" smtClean="0"/>
              <a:t>“ If the failure of the spirit, which have to do with integrity, honor and respect for the rights of others can be adjusted, the failures of the mind can be more easily met.”  (p. 219)</a:t>
            </a:r>
            <a:endParaRPr lang="en-US" sz="2400" dirty="0"/>
          </a:p>
        </p:txBody>
      </p:sp>
      <p:sp>
        <p:nvSpPr>
          <p:cNvPr id="6" name="TextBox 5"/>
          <p:cNvSpPr txBox="1"/>
          <p:nvPr/>
        </p:nvSpPr>
        <p:spPr>
          <a:xfrm>
            <a:off x="550817" y="5562600"/>
            <a:ext cx="7086600" cy="830997"/>
          </a:xfrm>
          <a:prstGeom prst="rect">
            <a:avLst/>
          </a:prstGeom>
          <a:noFill/>
        </p:spPr>
        <p:txBody>
          <a:bodyPr wrap="square" rtlCol="0">
            <a:spAutoFit/>
          </a:bodyPr>
          <a:lstStyle/>
          <a:p>
            <a:r>
              <a:rPr lang="en-US" sz="1600" dirty="0" smtClean="0"/>
              <a:t>Hawkes, H. E. and Hawkes, A. L. (1945),  Through a Dean’s Open Door, McGraw-Hill Publishers.</a:t>
            </a:r>
          </a:p>
          <a:p>
            <a:endParaRPr lang="en-US" sz="1600" dirty="0"/>
          </a:p>
        </p:txBody>
      </p:sp>
    </p:spTree>
    <p:extLst>
      <p:ext uri="{BB962C8B-B14F-4D97-AF65-F5344CB8AC3E}">
        <p14:creationId xmlns:p14="http://schemas.microsoft.com/office/powerpoint/2010/main" val="365435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COLLEGES AND STUDENT </a:t>
            </a:r>
            <a:r>
              <a:rPr lang="en-US" sz="3600" dirty="0" smtClean="0"/>
              <a:t>CONDUCT PROCEDURES</a:t>
            </a:r>
            <a:endParaRPr lang="en-US" sz="3600" dirty="0"/>
          </a:p>
        </p:txBody>
      </p:sp>
      <p:sp>
        <p:nvSpPr>
          <p:cNvPr id="3" name="TextBox 2"/>
          <p:cNvSpPr txBox="1"/>
          <p:nvPr/>
        </p:nvSpPr>
        <p:spPr>
          <a:xfrm>
            <a:off x="608251" y="1600200"/>
            <a:ext cx="8001000" cy="1631216"/>
          </a:xfrm>
          <a:prstGeom prst="rect">
            <a:avLst/>
          </a:prstGeom>
          <a:noFill/>
        </p:spPr>
        <p:txBody>
          <a:bodyPr wrap="square" rtlCol="0">
            <a:spAutoFit/>
          </a:bodyPr>
          <a:lstStyle/>
          <a:p>
            <a:r>
              <a:rPr lang="en-US" sz="1800" dirty="0" smtClean="0"/>
              <a:t>“Unfortunately, higher education has in recent years neglected its historical commitment to building character, values, and commitment to responsible citizenship.</a:t>
            </a:r>
          </a:p>
          <a:p>
            <a:endParaRPr lang="en-US" sz="1800" dirty="0"/>
          </a:p>
          <a:p>
            <a:r>
              <a:rPr lang="en-US" sz="1400" dirty="0" err="1" smtClean="0"/>
              <a:t>Blimling</a:t>
            </a:r>
            <a:r>
              <a:rPr lang="en-US" sz="1400" dirty="0" smtClean="0"/>
              <a:t>, G. S. and Whitt, E. J. (1999).  Good Practices in Student Affairs:  Principles to Foster Student Learning.  American College Personnel Association.</a:t>
            </a:r>
            <a:endParaRPr lang="en-US" sz="1400" dirty="0"/>
          </a:p>
        </p:txBody>
      </p:sp>
      <p:sp>
        <p:nvSpPr>
          <p:cNvPr id="4" name="TextBox 3"/>
          <p:cNvSpPr txBox="1"/>
          <p:nvPr/>
        </p:nvSpPr>
        <p:spPr>
          <a:xfrm>
            <a:off x="152400" y="3581400"/>
            <a:ext cx="8763000" cy="646331"/>
          </a:xfrm>
          <a:prstGeom prst="rect">
            <a:avLst/>
          </a:prstGeom>
          <a:noFill/>
        </p:spPr>
        <p:txBody>
          <a:bodyPr wrap="square" rtlCol="0">
            <a:spAutoFit/>
          </a:bodyPr>
          <a:lstStyle/>
          <a:p>
            <a:pPr algn="ctr"/>
            <a:r>
              <a:rPr lang="en-US" sz="3600" dirty="0" smtClean="0"/>
              <a:t>WHY?</a:t>
            </a:r>
            <a:endParaRPr lang="en-US" sz="3600" dirty="0"/>
          </a:p>
        </p:txBody>
      </p:sp>
      <p:sp>
        <p:nvSpPr>
          <p:cNvPr id="5" name="TextBox 4"/>
          <p:cNvSpPr txBox="1"/>
          <p:nvPr/>
        </p:nvSpPr>
        <p:spPr>
          <a:xfrm>
            <a:off x="685800" y="4277942"/>
            <a:ext cx="3922951" cy="461665"/>
          </a:xfrm>
          <a:prstGeom prst="rect">
            <a:avLst/>
          </a:prstGeom>
          <a:noFill/>
        </p:spPr>
        <p:txBody>
          <a:bodyPr wrap="square" rtlCol="0">
            <a:spAutoFit/>
          </a:bodyPr>
          <a:lstStyle/>
          <a:p>
            <a:r>
              <a:rPr lang="en-US" sz="2400" dirty="0" smtClean="0"/>
              <a:t>COURTS</a:t>
            </a:r>
            <a:endParaRPr lang="en-US" sz="2400" dirty="0"/>
          </a:p>
        </p:txBody>
      </p:sp>
      <p:sp>
        <p:nvSpPr>
          <p:cNvPr id="7" name="TextBox 6"/>
          <p:cNvSpPr txBox="1"/>
          <p:nvPr/>
        </p:nvSpPr>
        <p:spPr>
          <a:xfrm>
            <a:off x="76200" y="4876800"/>
            <a:ext cx="8686801" cy="461665"/>
          </a:xfrm>
          <a:prstGeom prst="rect">
            <a:avLst/>
          </a:prstGeom>
          <a:noFill/>
        </p:spPr>
        <p:txBody>
          <a:bodyPr wrap="square" rtlCol="0">
            <a:spAutoFit/>
          </a:bodyPr>
          <a:lstStyle/>
          <a:p>
            <a:pPr algn="ctr"/>
            <a:r>
              <a:rPr lang="en-US" sz="2400" dirty="0" smtClean="0"/>
              <a:t>LEGISLATION  </a:t>
            </a:r>
            <a:endParaRPr lang="en-US" sz="2400" dirty="0"/>
          </a:p>
        </p:txBody>
      </p:sp>
      <p:sp>
        <p:nvSpPr>
          <p:cNvPr id="8" name="TextBox 7"/>
          <p:cNvSpPr txBox="1"/>
          <p:nvPr/>
        </p:nvSpPr>
        <p:spPr>
          <a:xfrm>
            <a:off x="5181600" y="4261549"/>
            <a:ext cx="3234140" cy="461665"/>
          </a:xfrm>
          <a:prstGeom prst="rect">
            <a:avLst/>
          </a:prstGeom>
          <a:noFill/>
        </p:spPr>
        <p:txBody>
          <a:bodyPr wrap="square" rtlCol="0">
            <a:spAutoFit/>
          </a:bodyPr>
          <a:lstStyle/>
          <a:p>
            <a:r>
              <a:rPr lang="en-US" sz="2400" dirty="0" smtClean="0"/>
              <a:t>FEDERAL AGENCIES</a:t>
            </a:r>
            <a:endParaRPr lang="en-US" sz="2400" dirty="0"/>
          </a:p>
        </p:txBody>
      </p:sp>
    </p:spTree>
    <p:extLst>
      <p:ext uri="{BB962C8B-B14F-4D97-AF65-F5344CB8AC3E}">
        <p14:creationId xmlns:p14="http://schemas.microsoft.com/office/powerpoint/2010/main" val="3752083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defRPr/>
            </a:pPr>
            <a:r>
              <a:rPr lang="en-US" dirty="0" smtClean="0"/>
              <a:t>STRUCTURE</a:t>
            </a:r>
          </a:p>
        </p:txBody>
      </p:sp>
      <p:sp>
        <p:nvSpPr>
          <p:cNvPr id="2" name="TextBox 1"/>
          <p:cNvSpPr txBox="1"/>
          <p:nvPr/>
        </p:nvSpPr>
        <p:spPr>
          <a:xfrm>
            <a:off x="904285" y="3200400"/>
            <a:ext cx="4191000" cy="584775"/>
          </a:xfrm>
          <a:prstGeom prst="rect">
            <a:avLst/>
          </a:prstGeom>
          <a:noFill/>
        </p:spPr>
        <p:txBody>
          <a:bodyPr wrap="square" rtlCol="0">
            <a:spAutoFit/>
          </a:bodyPr>
          <a:lstStyle/>
          <a:p>
            <a:pPr marL="457200" indent="-457200" eaLnBrk="1" hangingPunct="1">
              <a:buFont typeface="Arial" panose="020B0604020202020204" pitchFamily="34" charset="0"/>
              <a:buChar char="•"/>
              <a:defRPr/>
            </a:pPr>
            <a:r>
              <a:rPr lang="en-US" sz="3200" dirty="0" smtClean="0"/>
              <a:t>FORMAL</a:t>
            </a:r>
            <a:endParaRPr lang="en-US" sz="3200" dirty="0"/>
          </a:p>
        </p:txBody>
      </p:sp>
      <p:sp>
        <p:nvSpPr>
          <p:cNvPr id="6" name="TextBox 5"/>
          <p:cNvSpPr txBox="1"/>
          <p:nvPr/>
        </p:nvSpPr>
        <p:spPr>
          <a:xfrm>
            <a:off x="943397" y="4114800"/>
            <a:ext cx="4191000" cy="584775"/>
          </a:xfrm>
          <a:prstGeom prst="rect">
            <a:avLst/>
          </a:prstGeom>
          <a:noFill/>
        </p:spPr>
        <p:txBody>
          <a:bodyPr wrap="square" rtlCol="0">
            <a:spAutoFit/>
          </a:bodyPr>
          <a:lstStyle/>
          <a:p>
            <a:pPr marL="457200" indent="-457200" eaLnBrk="1" hangingPunct="1">
              <a:buFont typeface="Arial" panose="020B0604020202020204" pitchFamily="34" charset="0"/>
              <a:buChar char="•"/>
              <a:defRPr/>
            </a:pPr>
            <a:r>
              <a:rPr lang="en-US" sz="3200" dirty="0" smtClean="0"/>
              <a:t>APPEAL</a:t>
            </a:r>
            <a:endParaRPr lang="en-US" sz="3200" dirty="0"/>
          </a:p>
        </p:txBody>
      </p:sp>
      <p:sp>
        <p:nvSpPr>
          <p:cNvPr id="7" name="TextBox 6"/>
          <p:cNvSpPr txBox="1"/>
          <p:nvPr/>
        </p:nvSpPr>
        <p:spPr>
          <a:xfrm>
            <a:off x="838200" y="1917562"/>
            <a:ext cx="7467600" cy="769441"/>
          </a:xfrm>
          <a:prstGeom prst="rect">
            <a:avLst/>
          </a:prstGeom>
          <a:noFill/>
        </p:spPr>
        <p:txBody>
          <a:bodyPr wrap="square" rtlCol="0">
            <a:spAutoFit/>
          </a:bodyPr>
          <a:lstStyle/>
          <a:p>
            <a:pPr marL="457200" indent="-457200" eaLnBrk="1" hangingPunct="1">
              <a:buFont typeface="Arial" panose="020B0604020202020204" pitchFamily="34" charset="0"/>
              <a:buChar char="•"/>
              <a:defRPr/>
            </a:pPr>
            <a:r>
              <a:rPr lang="en-US" sz="4400" dirty="0" smtClean="0">
                <a:solidFill>
                  <a:srgbClr val="FF0000"/>
                </a:solidFill>
              </a:rPr>
              <a:t>INFORMAL</a:t>
            </a:r>
            <a:endParaRPr lang="en-US" sz="4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2238</TotalTime>
  <Words>503</Words>
  <Application>Microsoft Office PowerPoint</Application>
  <PresentationFormat>On-screen Show (4:3)</PresentationFormat>
  <Paragraphs>89</Paragraphs>
  <Slides>12</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Garamond</vt:lpstr>
      <vt:lpstr>Wingdings</vt:lpstr>
      <vt:lpstr>Beam</vt:lpstr>
      <vt:lpstr>THE STUDENT CONDUCT CODE:  DECISION   v.   DEVELOPMENT</vt:lpstr>
      <vt:lpstr>PowerPoint Presentation</vt:lpstr>
      <vt:lpstr>PowerPoint Presentation</vt:lpstr>
      <vt:lpstr>PowerPoint Presentation</vt:lpstr>
      <vt:lpstr>COLLEGES AND STUDENT BEHAVIOR</vt:lpstr>
      <vt:lpstr>Colleges and Student Behavior</vt:lpstr>
      <vt:lpstr>COLLEGES AND STUDENT DISCIPLINARY PROCEDURES</vt:lpstr>
      <vt:lpstr>COLLEGES AND STUDENT CONDUCT PROCEDURES</vt:lpstr>
      <vt:lpstr>STRUCTURE</vt:lpstr>
      <vt:lpstr>DEVELOPMENTAL STUDENT CONDUCT</vt:lpstr>
      <vt:lpstr>DEVELOPMENTAL STUDENT CONDUCT</vt:lpstr>
      <vt:lpstr>CONTACT INFORMATION </vt:lpstr>
    </vt:vector>
  </TitlesOfParts>
  <Company>SCTCS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Involuntary Separations and Employee Grievances</dc:title>
  <dc:creator>SCTCS</dc:creator>
  <cp:lastModifiedBy>Russ Bumba</cp:lastModifiedBy>
  <cp:revision>113</cp:revision>
  <cp:lastPrinted>2014-03-04T17:14:29Z</cp:lastPrinted>
  <dcterms:created xsi:type="dcterms:W3CDTF">2007-11-28T15:22:36Z</dcterms:created>
  <dcterms:modified xsi:type="dcterms:W3CDTF">2014-03-05T03:39:19Z</dcterms:modified>
</cp:coreProperties>
</file>