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9977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 varScale="1">
        <p:scale>
          <a:sx n="66" d="100"/>
          <a:sy n="66" d="100"/>
        </p:scale>
        <p:origin x="-1008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84117114-4241-4C1B-A721-ED0954872011}" type="datetimeFigureOut">
              <a:rPr lang="en-US" smtClean="0"/>
              <a:t>3/6/2014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32A3C3C6-55AC-43FE-A8BB-5A6A5F73EA5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Sharon Bellwood, Director  </a:t>
            </a:r>
          </a:p>
          <a:p>
            <a:pPr algn="ctr"/>
            <a:r>
              <a:rPr lang="en-US" dirty="0" smtClean="0"/>
              <a:t>Student Disability Services</a:t>
            </a:r>
          </a:p>
          <a:p>
            <a:pPr algn="ctr"/>
            <a:r>
              <a:rPr lang="en-US" dirty="0" smtClean="0"/>
              <a:t>Greenville Technical College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The Americans with Disabilities Act : ADA</a:t>
            </a:r>
            <a:br>
              <a:rPr lang="en-US" sz="3200" dirty="0" smtClean="0"/>
            </a:br>
            <a:r>
              <a:rPr lang="en-US" sz="3200" dirty="0" smtClean="0"/>
              <a:t>Post Amendments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031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ADA Evolution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1990: Signed into Law</a:t>
            </a:r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 smtClean="0"/>
              <a:t>1992: Beginning implementation begins</a:t>
            </a:r>
          </a:p>
          <a:p>
            <a:endParaRPr lang="en-US" sz="2800" dirty="0" smtClean="0"/>
          </a:p>
          <a:p>
            <a:r>
              <a:rPr lang="en-US" sz="2800" dirty="0" smtClean="0"/>
              <a:t>2000: Reauthorized: </a:t>
            </a:r>
            <a:endParaRPr lang="en-US" sz="2800" dirty="0"/>
          </a:p>
          <a:p>
            <a:pPr marL="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      10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Anniversary</a:t>
            </a:r>
          </a:p>
          <a:p>
            <a:pPr marL="0" indent="0">
              <a:buNone/>
            </a:pPr>
            <a:endParaRPr lang="en-US" sz="2800" dirty="0" smtClean="0"/>
          </a:p>
          <a:p>
            <a:pPr marL="457200" indent="-457200"/>
            <a:r>
              <a:rPr lang="en-US" sz="2800" dirty="0" smtClean="0"/>
              <a:t>A series of “bad” Supreme Court Decisions</a:t>
            </a:r>
            <a:r>
              <a:rPr lang="en-US" sz="2800" dirty="0"/>
              <a:t>: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 smtClean="0"/>
              <a:t>2008: Amendments approved</a:t>
            </a:r>
          </a:p>
          <a:p>
            <a:endParaRPr lang="en-US" sz="2800" dirty="0"/>
          </a:p>
          <a:p>
            <a:r>
              <a:rPr lang="en-US" sz="2800" dirty="0" smtClean="0"/>
              <a:t>2011: Final regulations published</a:t>
            </a:r>
            <a:endParaRPr lang="en-US" sz="2800" dirty="0"/>
          </a:p>
        </p:txBody>
      </p:sp>
      <p:pic>
        <p:nvPicPr>
          <p:cNvPr id="1026" name="Picture 2" descr="C:\Users\bellwseb\AppData\Local\Microsoft\Windows\Temporary Internet Files\Content.IE5\7KMZOU5A\MC90007876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1143000"/>
            <a:ext cx="1066800" cy="10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bellwseb\AppData\Local\Microsoft\Windows\Temporary Internet Files\Content.IE5\WX20DNYV\MC90028898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890171"/>
            <a:ext cx="2038428" cy="859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bellwseb\AppData\Local\Microsoft\Windows\Temporary Internet Files\Content.IE5\ULBEEQQR\MC90007881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574922"/>
            <a:ext cx="2362200" cy="83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bellwseb\AppData\Local\Microsoft\Windows\Temporary Internet Files\Content.IE5\ULBEEQQR\MC90007873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767" y="3435348"/>
            <a:ext cx="1047633" cy="136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bellwseb\AppData\Local\Microsoft\Windows\Temporary Internet Files\Content.IE5\IRSEJ0UM\MC9002889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659" y="5257800"/>
            <a:ext cx="1337993" cy="92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ellwseb\AppData\Local\Microsoft\Windows\Temporary Internet Files\Content.IE5\QEYNQ4O4\MC90007877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6632" y="4419600"/>
            <a:ext cx="1252537" cy="1185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93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799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ADA vs. ADAA</a:t>
            </a:r>
            <a:br>
              <a:rPr lang="en-US" dirty="0" smtClean="0"/>
            </a:br>
            <a:r>
              <a:rPr lang="en-US" dirty="0" smtClean="0"/>
              <a:t>What changed?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 smtClean="0"/>
          </a:p>
          <a:p>
            <a:pPr algn="ctr"/>
            <a:r>
              <a:rPr lang="en-US" sz="2800" b="1" dirty="0" smtClean="0"/>
              <a:t>Equal opportunity expands to </a:t>
            </a:r>
            <a:r>
              <a:rPr lang="en-US" sz="2800" b="1" i="1" dirty="0" smtClean="0"/>
              <a:t>equal access</a:t>
            </a:r>
          </a:p>
          <a:p>
            <a:pPr algn="ctr"/>
            <a:r>
              <a:rPr lang="en-US" sz="2800" b="1" i="1" dirty="0"/>
              <a:t>P</a:t>
            </a:r>
            <a:r>
              <a:rPr lang="en-US" sz="2800" b="1" i="1" dirty="0" smtClean="0"/>
              <a:t>rograms</a:t>
            </a:r>
          </a:p>
          <a:p>
            <a:pPr algn="ctr"/>
            <a:r>
              <a:rPr lang="en-US" sz="2800" b="1" i="1" dirty="0" smtClean="0"/>
              <a:t>Services</a:t>
            </a:r>
          </a:p>
          <a:p>
            <a:pPr algn="ctr"/>
            <a:r>
              <a:rPr lang="en-US" sz="2800" b="1" i="1" dirty="0" smtClean="0"/>
              <a:t>Events</a:t>
            </a:r>
          </a:p>
          <a:p>
            <a:pPr algn="ctr"/>
            <a:r>
              <a:rPr lang="en-US" sz="2800" b="1" i="1" dirty="0" smtClean="0"/>
              <a:t>Benefits</a:t>
            </a:r>
          </a:p>
          <a:p>
            <a:pPr marL="0" indent="0" algn="ctr">
              <a:buNone/>
            </a:pPr>
            <a:endParaRPr lang="en-US" sz="2800" b="1" i="1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818888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Due process expands to the deliberative process</a:t>
            </a:r>
          </a:p>
          <a:p>
            <a:r>
              <a:rPr lang="en-US" dirty="0" smtClean="0"/>
              <a:t>“the critical examination </a:t>
            </a:r>
            <a:r>
              <a:rPr lang="en-US" dirty="0"/>
              <a:t>of an issue involving the weighing </a:t>
            </a:r>
            <a:r>
              <a:rPr lang="en-US" dirty="0" smtClean="0"/>
              <a:t>of reasons </a:t>
            </a:r>
            <a:r>
              <a:rPr lang="en-US" dirty="0"/>
              <a:t>for and against a course of </a:t>
            </a:r>
            <a:r>
              <a:rPr lang="en-US" dirty="0" smtClean="0"/>
              <a:t>action</a:t>
            </a:r>
            <a:endParaRPr lang="en-US" dirty="0"/>
          </a:p>
          <a:p>
            <a:r>
              <a:rPr lang="en-US" dirty="0"/>
              <a:t>“deliberative process” </a:t>
            </a:r>
            <a:r>
              <a:rPr lang="en-US" dirty="0" smtClean="0"/>
              <a:t>is a </a:t>
            </a:r>
            <a:r>
              <a:rPr lang="en-US" dirty="0"/>
              <a:t>process allowing </a:t>
            </a:r>
            <a:r>
              <a:rPr lang="en-US" dirty="0" smtClean="0"/>
              <a:t>a group </a:t>
            </a:r>
            <a:r>
              <a:rPr lang="en-US" dirty="0"/>
              <a:t>to receive and </a:t>
            </a:r>
            <a:r>
              <a:rPr lang="en-US" dirty="0" smtClean="0"/>
              <a:t>exchange information</a:t>
            </a:r>
            <a:r>
              <a:rPr lang="en-US" dirty="0"/>
              <a:t>, to critically examine an issue, and </a:t>
            </a:r>
            <a:r>
              <a:rPr lang="en-US" dirty="0" smtClean="0"/>
              <a:t>to come </a:t>
            </a:r>
            <a:r>
              <a:rPr lang="en-US" dirty="0"/>
              <a:t>to an agreement which will </a:t>
            </a:r>
            <a:r>
              <a:rPr lang="en-US" dirty="0" smtClean="0"/>
              <a:t>inform and effect  decision making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u="sng" dirty="0" smtClean="0"/>
              <a:t>ACCESS</a:t>
            </a:r>
            <a:endParaRPr lang="en-US" sz="4000" u="sng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15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u="sng" dirty="0" smtClean="0"/>
              <a:t>Process</a:t>
            </a:r>
            <a:endParaRPr lang="en-US" sz="4000" u="sng" dirty="0"/>
          </a:p>
        </p:txBody>
      </p:sp>
    </p:spTree>
    <p:extLst>
      <p:ext uri="{BB962C8B-B14F-4D97-AF65-F5344CB8AC3E}">
        <p14:creationId xmlns:p14="http://schemas.microsoft.com/office/powerpoint/2010/main" val="257073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What did not change?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b="1" u="sng" dirty="0"/>
              <a:t>3</a:t>
            </a:r>
            <a:r>
              <a:rPr lang="en-US" sz="2800" b="1" u="sng" dirty="0" smtClean="0"/>
              <a:t> ways to accommodate: AKA to say YES</a:t>
            </a:r>
          </a:p>
          <a:p>
            <a:pPr marL="0" indent="0">
              <a:buNone/>
            </a:pPr>
            <a:r>
              <a:rPr lang="en-US" sz="3200" dirty="0" smtClean="0"/>
              <a:t>1. Reasonable accommodation</a:t>
            </a:r>
          </a:p>
          <a:p>
            <a:pPr marL="0" indent="0">
              <a:buNone/>
            </a:pPr>
            <a:r>
              <a:rPr lang="en-US" sz="3200" dirty="0" smtClean="0"/>
              <a:t>2. Auxiliary aids and services</a:t>
            </a:r>
          </a:p>
          <a:p>
            <a:pPr marL="0" indent="0">
              <a:buNone/>
            </a:pPr>
            <a:r>
              <a:rPr lang="en-US" sz="3200" dirty="0" smtClean="0"/>
              <a:t>3. Alteration to policies and procedures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u="sng" dirty="0" smtClean="0"/>
              <a:t>3 reasons to deny: </a:t>
            </a:r>
          </a:p>
          <a:p>
            <a:pPr marL="0" indent="0" algn="ctr">
              <a:buNone/>
            </a:pPr>
            <a:r>
              <a:rPr lang="en-US" sz="2800" b="1" u="sng" dirty="0" smtClean="0"/>
              <a:t>AKA to say NO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Fundamental Alteration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Undue burden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Direct Threat</a:t>
            </a:r>
          </a:p>
          <a:p>
            <a:pPr marL="0" indent="0">
              <a:buNone/>
            </a:pPr>
            <a:r>
              <a:rPr lang="en-US" dirty="0" smtClean="0"/>
              <a:t>This one changed a little bit…</a:t>
            </a:r>
            <a:r>
              <a:rPr lang="en-US" dirty="0" smtClean="0">
                <a:sym typeface="Wingdings" panose="05000000000000000000" pitchFamily="2" charset="2"/>
              </a:rPr>
              <a:t>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147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The trick is to use the “new” </a:t>
            </a:r>
            <a:br>
              <a:rPr lang="en-US" dirty="0" smtClean="0"/>
            </a:br>
            <a:r>
              <a:rPr lang="en-US" dirty="0" smtClean="0"/>
              <a:t>to implement the “old” </a:t>
            </a:r>
            <a:endParaRPr lang="en-US" dirty="0"/>
          </a:p>
        </p:txBody>
      </p:sp>
      <p:pic>
        <p:nvPicPr>
          <p:cNvPr id="1026" name="Picture 2" descr="C:\Users\bellwseb\AppData\Local\Microsoft\Windows\Temporary Internet Files\Content.IE5\IRSEJ0UM\MC900281219[1].wmf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95400"/>
            <a:ext cx="8229600" cy="5927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085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 smtClean="0"/>
              <a:t>Implementing Access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1"/>
            <a:r>
              <a:rPr lang="en-US" sz="2800" dirty="0"/>
              <a:t>New construction standards:</a:t>
            </a:r>
          </a:p>
          <a:p>
            <a:pPr lvl="2"/>
            <a:r>
              <a:rPr lang="en-US" sz="2800" dirty="0"/>
              <a:t>Stadiums and places of public gathering</a:t>
            </a:r>
          </a:p>
          <a:p>
            <a:pPr lvl="1"/>
            <a:r>
              <a:rPr lang="en-US" sz="2800" dirty="0"/>
              <a:t>Web Accessibility</a:t>
            </a:r>
          </a:p>
          <a:p>
            <a:pPr lvl="1"/>
            <a:r>
              <a:rPr lang="en-US" sz="2800" dirty="0"/>
              <a:t>Reasonable accommodation redefined as a “means to access”.</a:t>
            </a:r>
          </a:p>
          <a:p>
            <a:pPr lvl="1"/>
            <a:r>
              <a:rPr lang="en-US" sz="2800" dirty="0"/>
              <a:t>Inclusion gives way to Universal Design</a:t>
            </a:r>
          </a:p>
          <a:p>
            <a:pPr lvl="1"/>
            <a:r>
              <a:rPr lang="en-US" sz="2800" dirty="0"/>
              <a:t>New definition of a wheelchair</a:t>
            </a:r>
          </a:p>
          <a:p>
            <a:pPr lvl="1"/>
            <a:r>
              <a:rPr lang="en-US" sz="2800" dirty="0"/>
              <a:t>Definition of a service animal</a:t>
            </a:r>
          </a:p>
          <a:p>
            <a:pPr lvl="1"/>
            <a:r>
              <a:rPr lang="en-US" sz="2800" dirty="0"/>
              <a:t>Documentation to support the disability should not be exhaustive or cumbersome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92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/>
              <a:t>Implementing the Deliberative Process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Begins with </a:t>
            </a:r>
            <a:r>
              <a:rPr lang="en-US" b="1" u="sng" dirty="0" smtClean="0"/>
              <a:t>NOTICE</a:t>
            </a:r>
            <a:r>
              <a:rPr lang="en-US" dirty="0" smtClean="0"/>
              <a:t>: </a:t>
            </a:r>
          </a:p>
          <a:p>
            <a:pPr algn="ctr"/>
            <a:r>
              <a:rPr lang="en-US" dirty="0" smtClean="0"/>
              <a:t>Clearly outlined process for: </a:t>
            </a:r>
          </a:p>
          <a:p>
            <a:pPr lvl="1" algn="ctr"/>
            <a:r>
              <a:rPr lang="en-US" dirty="0" smtClean="0"/>
              <a:t>Requesting services</a:t>
            </a:r>
          </a:p>
          <a:p>
            <a:pPr lvl="1" algn="ctr"/>
            <a:r>
              <a:rPr lang="en-US" dirty="0" smtClean="0"/>
              <a:t>Approval of services</a:t>
            </a:r>
          </a:p>
          <a:p>
            <a:pPr lvl="1" algn="ctr"/>
            <a:r>
              <a:rPr lang="en-US" dirty="0" smtClean="0"/>
              <a:t>Implementation of services</a:t>
            </a:r>
          </a:p>
          <a:p>
            <a:pPr lvl="1" algn="ctr"/>
            <a:r>
              <a:rPr lang="en-US" dirty="0" smtClean="0"/>
              <a:t>Clearly outlined process for:</a:t>
            </a:r>
          </a:p>
          <a:p>
            <a:pPr lvl="2" algn="ctr"/>
            <a:r>
              <a:rPr lang="en-US" dirty="0" smtClean="0"/>
              <a:t>How the final decision is made</a:t>
            </a:r>
          </a:p>
          <a:p>
            <a:pPr lvl="2" algn="ctr"/>
            <a:r>
              <a:rPr lang="en-US" dirty="0" smtClean="0"/>
              <a:t>How to disagree with the decision</a:t>
            </a:r>
          </a:p>
          <a:p>
            <a:pPr lvl="2" algn="ctr"/>
            <a:r>
              <a:rPr lang="en-US" dirty="0" smtClean="0"/>
              <a:t>Substantial process to ensure all affected parties are represented</a:t>
            </a:r>
          </a:p>
          <a:p>
            <a:pPr lvl="2" algn="ctr"/>
            <a:endParaRPr lang="en-US" dirty="0"/>
          </a:p>
          <a:p>
            <a:pPr lvl="2" algn="ctr"/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876800"/>
            <a:ext cx="37338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38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609600"/>
            <a:ext cx="7324970" cy="5514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01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82</TotalTime>
  <Words>293</Words>
  <Application>Microsoft Office PowerPoint</Application>
  <PresentationFormat>On-screen Show (4:3)</PresentationFormat>
  <Paragraphs>60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Soho</vt:lpstr>
      <vt:lpstr>The Americans with Disabilities Act : ADA Post Amendments</vt:lpstr>
      <vt:lpstr>ADA Evolution</vt:lpstr>
      <vt:lpstr>ADA vs. ADAA What changed? </vt:lpstr>
      <vt:lpstr>What did not change?</vt:lpstr>
      <vt:lpstr>The trick is to use the “new”  to implement the “old” </vt:lpstr>
      <vt:lpstr>Implementing Access</vt:lpstr>
      <vt:lpstr>Implementing the Deliberative Process</vt:lpstr>
      <vt:lpstr>PowerPoint Presentation</vt:lpstr>
    </vt:vector>
  </TitlesOfParts>
  <Company>Greenville Technical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Americans with Disabilities Act : ADA Post Amendments</dc:title>
  <dc:creator>GTC User</dc:creator>
  <cp:lastModifiedBy>GTC User</cp:lastModifiedBy>
  <cp:revision>10</cp:revision>
  <cp:lastPrinted>2014-03-06T13:02:49Z</cp:lastPrinted>
  <dcterms:created xsi:type="dcterms:W3CDTF">2014-03-06T03:43:05Z</dcterms:created>
  <dcterms:modified xsi:type="dcterms:W3CDTF">2014-03-06T13:03:13Z</dcterms:modified>
</cp:coreProperties>
</file>