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98" r:id="rId5"/>
    <p:sldId id="261" r:id="rId6"/>
    <p:sldId id="292" r:id="rId7"/>
    <p:sldId id="296" r:id="rId8"/>
    <p:sldId id="295" r:id="rId9"/>
    <p:sldId id="279" r:id="rId10"/>
    <p:sldId id="291" r:id="rId11"/>
    <p:sldId id="297" r:id="rId12"/>
    <p:sldId id="273" r:id="rId13"/>
    <p:sldId id="274" r:id="rId14"/>
    <p:sldId id="275" r:id="rId15"/>
    <p:sldId id="276" r:id="rId16"/>
    <p:sldId id="280" r:id="rId17"/>
    <p:sldId id="281" r:id="rId18"/>
    <p:sldId id="299" r:id="rId19"/>
    <p:sldId id="284" r:id="rId20"/>
    <p:sldId id="278" r:id="rId21"/>
    <p:sldId id="294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y Davies" initials="CD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84873" autoAdjust="0"/>
  </p:normalViewPr>
  <p:slideViewPr>
    <p:cSldViewPr>
      <p:cViewPr varScale="1">
        <p:scale>
          <a:sx n="91" d="100"/>
          <a:sy n="91" d="100"/>
        </p:scale>
        <p:origin x="15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A6D41-49EA-4E89-B684-04A22C2735C5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75DED-6E1F-4016-A964-01CBA6CD5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8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5DED-6E1F-4016-A964-01CBA6CD5A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96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5DED-6E1F-4016-A964-01CBA6CD5A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93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Accountability</a:t>
            </a:r>
          </a:p>
          <a:p>
            <a:endParaRPr lang="en-US" dirty="0" smtClean="0"/>
          </a:p>
          <a:p>
            <a:r>
              <a:rPr lang="en-US" dirty="0" smtClean="0"/>
              <a:t>CI</a:t>
            </a:r>
            <a:r>
              <a:rPr lang="en-US" baseline="0" dirty="0" smtClean="0"/>
              <a:t> is drawing students into scholarly communication and part of that is the report-out process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 part of the Student Research Contract fulfillment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5DED-6E1F-4016-A964-01CBA6CD5A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70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5DED-6E1F-4016-A964-01CBA6CD5A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07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5DED-6E1F-4016-A964-01CBA6CD5A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1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group of instructors representing each division of Greenville Technical College met during the Fall 2013 semester to discuss the implementation of a creative inquiry program for the following year. 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proposed an initiative to provide students the opportunity to go beyond classroom instruction and get involved in</a:t>
            </a:r>
            <a:r>
              <a:rPr lang="en-US" b="1" dirty="0" smtClean="0"/>
              <a:t> faculty-driven or faculty-mentored research</a:t>
            </a:r>
            <a:r>
              <a:rPr lang="en-US" dirty="0" smtClean="0"/>
              <a:t>, </a:t>
            </a:r>
            <a:r>
              <a:rPr lang="en-US" b="1" dirty="0" smtClean="0"/>
              <a:t>career-related research</a:t>
            </a:r>
            <a:r>
              <a:rPr lang="en-US" dirty="0" smtClean="0"/>
              <a:t>, or </a:t>
            </a:r>
            <a:r>
              <a:rPr lang="en-US" b="1" dirty="0" smtClean="0"/>
              <a:t>problem-based learning</a:t>
            </a:r>
            <a:r>
              <a:rPr lang="en-US" dirty="0" smtClean="0"/>
              <a:t>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5DED-6E1F-4016-A964-01CBA6CD5A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9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5DED-6E1F-4016-A964-01CBA6CD5A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95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5DED-6E1F-4016-A964-01CBA6CD5A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63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5DED-6E1F-4016-A964-01CBA6CD5A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70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5DED-6E1F-4016-A964-01CBA6CD5A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1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5DED-6E1F-4016-A964-01CBA6CD5A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5DED-6E1F-4016-A964-01CBA6CD5A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95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5DED-6E1F-4016-A964-01CBA6CD5A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5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0AF-24A0-4D9F-A89C-1EA03F6F9E40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471E-DC1A-4AAE-8E69-3998DFA5B5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381000"/>
            <a:ext cx="9144000" cy="76200"/>
          </a:xfrm>
          <a:prstGeom prst="rect">
            <a:avLst/>
          </a:prstGeom>
          <a:solidFill>
            <a:srgbClr val="A02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T:\Dept Folders\Institutional Effectiveness\College Marketing\2013 Marketing\Logos\GTC-Logo-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5334000"/>
            <a:ext cx="2456688" cy="13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96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0AF-24A0-4D9F-A89C-1EA03F6F9E40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471E-DC1A-4AAE-8E69-3998DFA5B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81000"/>
            <a:ext cx="9144000" cy="76200"/>
          </a:xfrm>
          <a:prstGeom prst="rect">
            <a:avLst/>
          </a:prstGeom>
          <a:solidFill>
            <a:srgbClr val="A02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1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0AF-24A0-4D9F-A89C-1EA03F6F9E40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471E-DC1A-4AAE-8E69-3998DFA5B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81000"/>
            <a:ext cx="9144000" cy="76200"/>
          </a:xfrm>
          <a:prstGeom prst="rect">
            <a:avLst/>
          </a:prstGeom>
          <a:solidFill>
            <a:srgbClr val="A02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0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0AF-24A0-4D9F-A89C-1EA03F6F9E40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471E-DC1A-4AAE-8E69-3998DFA5B5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381000"/>
            <a:ext cx="9144000" cy="76200"/>
          </a:xfrm>
          <a:prstGeom prst="rect">
            <a:avLst/>
          </a:prstGeom>
          <a:solidFill>
            <a:srgbClr val="A02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70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0AF-24A0-4D9F-A89C-1EA03F6F9E40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471E-DC1A-4AAE-8E69-3998DFA5B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6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00AF-24A0-4D9F-A89C-1EA03F6F9E40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471E-DC1A-4AAE-8E69-3998DFA5B5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T:\Dept Folders\Institutional Effectiveness\College Marketing\2013 Marketing\Logos\GTC-Logo-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5334000"/>
            <a:ext cx="2456688" cy="13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14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006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8FB00AF-24A0-4D9F-A89C-1EA03F6F9E40}" type="datetimeFigureOut">
              <a:rPr lang="en-US" smtClean="0"/>
              <a:pPr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63F471E-DC1A-4AAE-8E69-3998DFA5B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81000"/>
            <a:ext cx="9144000" cy="76200"/>
          </a:xfrm>
          <a:prstGeom prst="rect">
            <a:avLst/>
          </a:prstGeom>
          <a:solidFill>
            <a:srgbClr val="A02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6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tccreativeinquiry.files.wordpress.com/2016/02/rebecca-poore.jpg" TargetMode="Externa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tccreativeinquiry/?fref=ts" TargetMode="External"/><Relationship Id="rId4" Type="http://schemas.openxmlformats.org/officeDocument/2006/relationships/hyperlink" Target="https://gtccreativeinquiry.wordpress.com/" TargetMode="External"/><Relationship Id="rId5" Type="http://schemas.openxmlformats.org/officeDocument/2006/relationships/hyperlink" Target="mailto:Lee.Edwards@gvltec.edu" TargetMode="External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hyperlink" Target="http://libguides.gvltec.edu/c.php?g=37494&amp;p=23906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gvltec.edu/creativeinquiry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Y4fBmr1NOc" TargetMode="External"/><Relationship Id="rId4" Type="http://schemas.openxmlformats.org/officeDocument/2006/relationships/image" Target="../media/image8.jpg"/><Relationship Id="rId5" Type="http://schemas.openxmlformats.org/officeDocument/2006/relationships/hyperlink" Target="http://upstatebusinessjournal.com/wp-content/uploads/2016/01/Innovate12215_hero-635x325.jp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11175"/>
            <a:ext cx="7848600" cy="1927225"/>
          </a:xfrm>
        </p:spPr>
        <p:txBody>
          <a:bodyPr/>
          <a:lstStyle/>
          <a:p>
            <a:r>
              <a:rPr lang="en-US" dirty="0" smtClean="0"/>
              <a:t>      Creative inquiry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41643"/>
            <a:ext cx="7848600" cy="1219200"/>
          </a:xfrm>
        </p:spPr>
        <p:txBody>
          <a:bodyPr>
            <a:normAutofit/>
          </a:bodyPr>
          <a:lstStyle/>
          <a:p>
            <a:r>
              <a:rPr lang="en-US" b="1" dirty="0" smtClean="0"/>
              <a:t>Undergraduate Research and Project-Based Learning at Greenville Technical College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" y="3786006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New Directions in Student Development Conference | March 4, 2016</a:t>
            </a:r>
            <a:br>
              <a:rPr lang="en-US" dirty="0" smtClean="0">
                <a:solidFill>
                  <a:srgbClr val="404040"/>
                </a:solidFill>
              </a:rPr>
            </a:br>
            <a:r>
              <a:rPr lang="en-US" dirty="0" smtClean="0">
                <a:solidFill>
                  <a:srgbClr val="404040"/>
                </a:solidFill>
              </a:rPr>
              <a:t>Lee Edwards, Liz Anderson, Shane Isbell &amp; Cindy Davies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438" y="1219200"/>
            <a:ext cx="10972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4931390"/>
            <a:ext cx="48768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“I </a:t>
            </a:r>
            <a:r>
              <a:rPr lang="en-US" sz="1800" dirty="0"/>
              <a:t>am excited and anxious to look and learn more about skeletal remains and what they can tell me about a person</a:t>
            </a:r>
            <a:r>
              <a:rPr lang="en-US" sz="1800" dirty="0" smtClean="0"/>
              <a:t>.”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1981200"/>
            <a:ext cx="441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Rebecca Poore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Identification of Skeletal Remains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Brad Caldwell</a:t>
            </a:r>
          </a:p>
          <a:p>
            <a:pPr algn="ctr"/>
            <a:r>
              <a:rPr lang="en-US" b="1" dirty="0" smtClean="0"/>
              <a:t>BIO 299 | Spring 2016</a:t>
            </a:r>
            <a:endParaRPr lang="en-US" b="1" dirty="0"/>
          </a:p>
        </p:txBody>
      </p:sp>
      <p:pic>
        <p:nvPicPr>
          <p:cNvPr id="1026" name="Picture 2" descr="Rebecca Poo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6512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057400"/>
            <a:ext cx="2804225" cy="3736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Leslie Brooks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Magical Realism in Latin American Literature</a:t>
            </a:r>
          </a:p>
          <a:p>
            <a:pPr marL="0" indent="0" algn="ctr"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1800" b="1" dirty="0" smtClean="0"/>
              <a:t>Chuck Baker </a:t>
            </a:r>
          </a:p>
          <a:p>
            <a:pPr marL="0" indent="0" algn="ctr">
              <a:buNone/>
            </a:pPr>
            <a:r>
              <a:rPr lang="en-US" sz="1800" b="1" dirty="0" smtClean="0"/>
              <a:t>HSS </a:t>
            </a:r>
            <a:r>
              <a:rPr lang="en-US" sz="1800" b="1" dirty="0"/>
              <a:t>299 | Spring </a:t>
            </a:r>
            <a:r>
              <a:rPr lang="en-US" sz="1800" b="1" dirty="0" smtClean="0"/>
              <a:t>2016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1800" dirty="0" smtClean="0"/>
              <a:t>“I </a:t>
            </a:r>
            <a:r>
              <a:rPr lang="en-US" sz="1800" dirty="0"/>
              <a:t>hope to gain experience in both a field I am passionate about and a better understanding of what will be required of me as an educator at a post-secondary institution</a:t>
            </a:r>
            <a:r>
              <a:rPr lang="en-US" sz="1800" dirty="0" smtClean="0"/>
              <a:t>.”</a:t>
            </a:r>
            <a:endParaRPr lang="en-US" sz="1800" b="1" dirty="0" smtClean="0"/>
          </a:p>
          <a:p>
            <a:pPr marL="0" indent="0" algn="ctr">
              <a:buNone/>
            </a:pPr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</a:t>
            </a:r>
            <a:r>
              <a:rPr lang="en-US" dirty="0"/>
              <a:t>Projects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"/>
          <a:stretch/>
        </p:blipFill>
        <p:spPr>
          <a:xfrm>
            <a:off x="152400" y="1981200"/>
            <a:ext cx="3733800" cy="367348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0987" y="4419600"/>
            <a:ext cx="48768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“…I </a:t>
            </a:r>
            <a:r>
              <a:rPr lang="en-US" sz="1800" dirty="0"/>
              <a:t>can say without hesitation that I strongly recommend the Creative Inquiry program to any student who is interested in research</a:t>
            </a:r>
            <a:r>
              <a:rPr lang="en-US" sz="1800" dirty="0" smtClean="0"/>
              <a:t>.”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1981200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Caroline France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Dangers of the diet </a:t>
            </a:r>
            <a:r>
              <a:rPr lang="en-US" sz="2400" b="1" dirty="0">
                <a:solidFill>
                  <a:schemeClr val="accent2"/>
                </a:solidFill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</a:rPr>
              <a:t>ndustry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Dr. Frank </a:t>
            </a:r>
            <a:r>
              <a:rPr lang="en-US" b="1" dirty="0"/>
              <a:t>P</a:t>
            </a:r>
            <a:r>
              <a:rPr lang="en-US" b="1" dirty="0" smtClean="0"/>
              <a:t>rovenzano</a:t>
            </a:r>
          </a:p>
          <a:p>
            <a:pPr algn="ctr"/>
            <a:r>
              <a:rPr lang="en-US" b="1" dirty="0" smtClean="0"/>
              <a:t>PSY 299 | Fall 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83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Projects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7"/>
          <a:stretch/>
        </p:blipFill>
        <p:spPr>
          <a:xfrm>
            <a:off x="5638800" y="1676399"/>
            <a:ext cx="3124200" cy="450912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5118728"/>
            <a:ext cx="47244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“Although </a:t>
            </a:r>
            <a:r>
              <a:rPr lang="en-US" sz="1800" dirty="0"/>
              <a:t>Greenville Tech offers many opportunities for classes, Creative Inquiry allows for the individualization of a class</a:t>
            </a:r>
            <a:r>
              <a:rPr lang="en-US" sz="1800" dirty="0" smtClean="0"/>
              <a:t>.”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676399"/>
            <a:ext cx="426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Julia Fortney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Possible links between increased academic performance and service learning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Dr. Frank </a:t>
            </a:r>
            <a:r>
              <a:rPr lang="en-US" b="1" dirty="0" err="1" smtClean="0"/>
              <a:t>Provenzano</a:t>
            </a:r>
            <a:endParaRPr lang="en-US" b="1" dirty="0" smtClean="0"/>
          </a:p>
          <a:p>
            <a:pPr algn="ctr"/>
            <a:r>
              <a:rPr lang="en-US" b="1" dirty="0" smtClean="0"/>
              <a:t>PSY 299 | Fall 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83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Projects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1676400"/>
            <a:ext cx="3505200" cy="4095131"/>
          </a:xfrm>
        </p:spPr>
      </p:pic>
      <p:sp>
        <p:nvSpPr>
          <p:cNvPr id="6" name="TextBox 5"/>
          <p:cNvSpPr txBox="1"/>
          <p:nvPr/>
        </p:nvSpPr>
        <p:spPr>
          <a:xfrm>
            <a:off x="4876800" y="1676400"/>
            <a:ext cx="3886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Victoria Dover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Reproductive cycles of North American copperheads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Dr. Lee Edwards</a:t>
            </a:r>
          </a:p>
          <a:p>
            <a:pPr algn="ctr"/>
            <a:r>
              <a:rPr lang="en-US" b="1" dirty="0" smtClean="0"/>
              <a:t>BIO 299 | Spring 2015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81600" y="4953000"/>
            <a:ext cx="369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“…I </a:t>
            </a:r>
            <a:r>
              <a:rPr lang="en-US" dirty="0"/>
              <a:t>put my effort into finding the perfect project for my future </a:t>
            </a:r>
            <a:r>
              <a:rPr lang="en-US" dirty="0" smtClean="0"/>
              <a:t>career.”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Projects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1937" y="685800"/>
            <a:ext cx="3962400" cy="331739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028188"/>
            <a:ext cx="4038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“It </a:t>
            </a:r>
            <a:r>
              <a:rPr lang="en-US" sz="1800" dirty="0"/>
              <a:t>has been a great privilege to participate in the Creative Inquiry Program at Greenville </a:t>
            </a:r>
            <a:r>
              <a:rPr lang="en-US" sz="1800" dirty="0" smtClean="0"/>
              <a:t>Tech…”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752600"/>
            <a:ext cx="3733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Lily Kincaid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The </a:t>
            </a:r>
            <a:r>
              <a:rPr lang="en-US" sz="2400" b="1" dirty="0">
                <a:solidFill>
                  <a:schemeClr val="accent2"/>
                </a:solidFill>
              </a:rPr>
              <a:t>Celtic High Cross and its relation to Irish </a:t>
            </a:r>
            <a:r>
              <a:rPr lang="en-US" sz="2400" b="1" dirty="0" err="1" smtClean="0">
                <a:solidFill>
                  <a:schemeClr val="accent2"/>
                </a:solidFill>
              </a:rPr>
              <a:t>menhir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b="1" dirty="0" smtClean="0"/>
              <a:t> </a:t>
            </a:r>
          </a:p>
          <a:p>
            <a:pPr algn="ctr"/>
            <a:r>
              <a:rPr lang="en-US" b="1" dirty="0" smtClean="0"/>
              <a:t>Julie McArdle</a:t>
            </a:r>
          </a:p>
          <a:p>
            <a:pPr algn="ctr"/>
            <a:r>
              <a:rPr lang="en-US" b="1" dirty="0" smtClean="0"/>
              <a:t>HSS 298 | Spring 2015</a:t>
            </a:r>
            <a:endParaRPr lang="en-US" b="1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881" y="3655023"/>
            <a:ext cx="2560320" cy="2745778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1" y="3657601"/>
            <a:ext cx="20573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0066"/>
            <a:ext cx="4038600" cy="2209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dirty="0" smtClean="0"/>
              <a:t>Hannah Groh</a:t>
            </a:r>
          </a:p>
          <a:p>
            <a:pPr marL="0" indent="0" algn="ctr">
              <a:buNone/>
            </a:pPr>
            <a:endParaRPr lang="en-US" sz="26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2600" b="1" dirty="0" smtClean="0">
                <a:solidFill>
                  <a:schemeClr val="accent2"/>
                </a:solidFill>
              </a:rPr>
              <a:t>Inventory of Resident Fish at Brashier Campus Pond</a:t>
            </a:r>
          </a:p>
          <a:p>
            <a:pPr marL="0" indent="0" algn="ctr">
              <a:buNone/>
            </a:pPr>
            <a:endParaRPr lang="en-US" sz="1800" b="1" dirty="0" smtClean="0"/>
          </a:p>
          <a:p>
            <a:pPr marL="0" indent="0" algn="ctr">
              <a:buNone/>
            </a:pPr>
            <a:r>
              <a:rPr lang="en-US" sz="1800" b="1" dirty="0" smtClean="0"/>
              <a:t>Kathy Maples</a:t>
            </a:r>
          </a:p>
          <a:p>
            <a:pPr marL="0" indent="0" algn="ctr">
              <a:buNone/>
            </a:pPr>
            <a:r>
              <a:rPr lang="en-US" sz="1800" b="1" dirty="0" smtClean="0"/>
              <a:t>BIO 299 | Fall 2015</a:t>
            </a:r>
            <a:endParaRPr lang="en-US" sz="1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889" y="1883309"/>
            <a:ext cx="3787212" cy="3949848"/>
          </a:xfrm>
        </p:spPr>
      </p:pic>
      <p:pic>
        <p:nvPicPr>
          <p:cNvPr id="6" name="Picture 5" descr="DSC_110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889" y="4634118"/>
            <a:ext cx="3787212" cy="2133600"/>
          </a:xfrm>
          <a:prstGeom prst="rect">
            <a:avLst/>
          </a:prstGeom>
        </p:spPr>
      </p:pic>
      <p:pic>
        <p:nvPicPr>
          <p:cNvPr id="8" name="Picture 7" descr="DSC_1110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4975" y="671915"/>
            <a:ext cx="3787212" cy="19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Projects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9" y="3976797"/>
            <a:ext cx="7040880" cy="276503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1560" y="1524000"/>
            <a:ext cx="7040879" cy="2517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Victoria Skelton</a:t>
            </a:r>
          </a:p>
          <a:p>
            <a:pPr marL="0" indent="0" algn="ctr">
              <a:buNone/>
            </a:pPr>
            <a:r>
              <a:rPr lang="en-US" sz="1800" b="1" dirty="0" smtClean="0"/>
              <a:t>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Gender biased language in art criticism</a:t>
            </a:r>
          </a:p>
          <a:p>
            <a:pPr marL="0" indent="0" algn="ctr">
              <a:buNone/>
            </a:pPr>
            <a:endParaRPr lang="en-US" sz="1800" b="1" dirty="0" smtClean="0"/>
          </a:p>
          <a:p>
            <a:pPr marL="0" indent="0" algn="ctr">
              <a:buNone/>
            </a:pPr>
            <a:r>
              <a:rPr lang="en-US" sz="1800" b="1" dirty="0" smtClean="0"/>
              <a:t>Julie McArdle</a:t>
            </a:r>
          </a:p>
          <a:p>
            <a:pPr marL="0" indent="0" algn="ctr">
              <a:buNone/>
            </a:pPr>
            <a:r>
              <a:rPr lang="en-US" sz="1800" b="1" dirty="0" smtClean="0"/>
              <a:t>HSS 298 | Fall 2015</a:t>
            </a:r>
            <a:endParaRPr lang="en-US" sz="1800" b="1" dirty="0"/>
          </a:p>
        </p:txBody>
      </p:sp>
      <p:pic>
        <p:nvPicPr>
          <p:cNvPr id="1026" name="Picture 2" descr="Victoria Skel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439" y="685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7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6248400" cy="4876800"/>
          </a:xfrm>
        </p:spPr>
        <p:txBody>
          <a:bodyPr/>
          <a:lstStyle/>
          <a:p>
            <a:r>
              <a:rPr lang="en-US" dirty="0" smtClean="0"/>
              <a:t>Students and their faculty mentor are invited to a </a:t>
            </a:r>
            <a:r>
              <a:rPr lang="en-US" dirty="0" smtClean="0">
                <a:solidFill>
                  <a:schemeClr val="accent2"/>
                </a:solidFill>
              </a:rPr>
              <a:t>report-out meeting.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Attended by VP of Academic Affairs, Deans from each division, and Creative Inquiry advisory committee members.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Spring 2016 semester meeting will be in April.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52400" y="1462391"/>
            <a:ext cx="899160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Increased cooperation with:</a:t>
            </a:r>
          </a:p>
          <a:p>
            <a:pPr marL="0" indent="0" algn="ctr">
              <a:buFont typeface="Arial" pitchFamily="34" charset="0"/>
              <a:buNone/>
            </a:pPr>
            <a:endParaRPr lang="en-US" sz="1800" b="1" dirty="0" smtClean="0">
              <a:solidFill>
                <a:schemeClr val="accent2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International Education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Campus and Civic Engagement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Honors Program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3648243"/>
            <a:ext cx="5486400" cy="16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Creative Inquiry?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524000"/>
            <a:ext cx="4038600" cy="445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Creative Inquiry (CI) is a </a:t>
            </a:r>
            <a:br>
              <a:rPr lang="en-US" sz="2000" dirty="0" smtClean="0"/>
            </a:br>
            <a:r>
              <a:rPr lang="en-US" sz="2000" dirty="0" smtClean="0"/>
              <a:t>college-wide student opportunity that </a:t>
            </a:r>
            <a:r>
              <a:rPr lang="en-US" sz="2000" b="1" dirty="0" smtClean="0"/>
              <a:t>encourages curiosity</a:t>
            </a:r>
            <a:r>
              <a:rPr lang="en-US" sz="2000" dirty="0" smtClean="0"/>
              <a:t> and </a:t>
            </a:r>
            <a:r>
              <a:rPr lang="en-US" sz="2000" b="1" dirty="0" smtClean="0"/>
              <a:t>supports exploration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Students are involved in…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000" dirty="0" smtClean="0"/>
              <a:t> </a:t>
            </a:r>
            <a:endParaRPr lang="en-US" sz="1000" dirty="0"/>
          </a:p>
          <a:p>
            <a:r>
              <a:rPr lang="en-US" sz="2000" b="1" dirty="0" smtClean="0">
                <a:solidFill>
                  <a:schemeClr val="accent1"/>
                </a:solidFill>
              </a:rPr>
              <a:t>faculty-driven </a:t>
            </a:r>
            <a:r>
              <a:rPr lang="en-US" sz="2000" b="1" dirty="0">
                <a:solidFill>
                  <a:schemeClr val="accent1"/>
                </a:solidFill>
              </a:rPr>
              <a:t>or faculty-mentored research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r>
              <a:rPr lang="en-US" sz="2000" b="1" dirty="0" smtClean="0">
                <a:solidFill>
                  <a:schemeClr val="accent1"/>
                </a:solidFill>
              </a:rPr>
              <a:t>career-related </a:t>
            </a:r>
            <a:r>
              <a:rPr lang="en-US" sz="2000" b="1" dirty="0">
                <a:solidFill>
                  <a:schemeClr val="accent1"/>
                </a:solidFill>
              </a:rPr>
              <a:t>research</a:t>
            </a:r>
            <a:r>
              <a:rPr lang="en-US" sz="2000" dirty="0"/>
              <a:t>, or </a:t>
            </a:r>
            <a:endParaRPr lang="en-US" sz="2000" b="1" dirty="0"/>
          </a:p>
          <a:p>
            <a:r>
              <a:rPr lang="en-US" sz="2000" b="1" dirty="0" smtClean="0">
                <a:solidFill>
                  <a:schemeClr val="accent1"/>
                </a:solidFill>
              </a:rPr>
              <a:t>problem-based learning</a:t>
            </a:r>
            <a:br>
              <a:rPr lang="en-US" sz="2000" b="1" dirty="0" smtClean="0">
                <a:solidFill>
                  <a:schemeClr val="accent1"/>
                </a:solidFill>
              </a:rPr>
            </a:br>
            <a:endParaRPr lang="en-US" sz="1000" dirty="0" smtClean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…for undergraduate credit!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9" name="dd3452d6-605f-455c-b44a-f5cc255e5c41" descr="0F17FC52-E2A9-4959-B16C-7ADBF4AB94E3@gv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30" y="1447800"/>
            <a:ext cx="3505200" cy="52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0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800" y="585281"/>
            <a:ext cx="4038600" cy="627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52400" y="1462391"/>
            <a:ext cx="899160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Center for Manufacturing Innovation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0520"/>
            <a:ext cx="9144000" cy="48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in touch!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1" y="1676400"/>
            <a:ext cx="5791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Greenville</a:t>
            </a:r>
            <a:r>
              <a:rPr lang="en-US" sz="1800" dirty="0"/>
              <a:t> Tech - Creative Inquiry</a:t>
            </a:r>
            <a:br>
              <a:rPr lang="en-US" sz="1800" dirty="0"/>
            </a:br>
            <a:r>
              <a:rPr lang="en-US" sz="1800" dirty="0">
                <a:hlinkClick r:id="rId3"/>
              </a:rPr>
              <a:t>https://www.facebook.com/gtccreativeinquiry/?</a:t>
            </a:r>
            <a:r>
              <a:rPr lang="en-US" sz="1800" dirty="0" smtClean="0">
                <a:hlinkClick r:id="rId3"/>
              </a:rPr>
              <a:t>fref=ts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@GTC_CI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1800" dirty="0" smtClean="0">
                <a:hlinkClick r:id="rId4"/>
              </a:rPr>
              <a:t>https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gtccreativeinquiry.wordpress.com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Lee </a:t>
            </a:r>
            <a:r>
              <a:rPr lang="en-US" sz="1800" b="1" dirty="0"/>
              <a:t>Edwards, Ph.D.</a:t>
            </a:r>
          </a:p>
          <a:p>
            <a:pPr marL="0" indent="0">
              <a:buNone/>
            </a:pPr>
            <a:r>
              <a:rPr lang="en-US" sz="1800" dirty="0"/>
              <a:t>Creative Inquiry </a:t>
            </a:r>
            <a:r>
              <a:rPr lang="en-US" sz="1800" dirty="0" smtClean="0"/>
              <a:t>Director</a:t>
            </a:r>
            <a:br>
              <a:rPr lang="en-US" sz="1800" dirty="0" smtClean="0"/>
            </a:br>
            <a:r>
              <a:rPr lang="en-US" sz="1800" dirty="0" smtClean="0"/>
              <a:t>Greenville Technical College</a:t>
            </a:r>
            <a:br>
              <a:rPr lang="en-US" sz="1800" dirty="0" smtClean="0"/>
            </a:br>
            <a:r>
              <a:rPr lang="en-US" sz="1800" dirty="0" smtClean="0">
                <a:hlinkClick r:id="rId5"/>
              </a:rPr>
              <a:t>Lee.Edwards@gvltec.edu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/>
              <a:t>864) 250-8457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8837" y="2480147"/>
            <a:ext cx="548640" cy="89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4557" y="1542980"/>
            <a:ext cx="457200" cy="867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117" y="3229651"/>
            <a:ext cx="640080" cy="10278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532" y="4437753"/>
            <a:ext cx="1371600" cy="70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began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Fall 2013</a:t>
            </a:r>
          </a:p>
          <a:p>
            <a:r>
              <a:rPr lang="en-US" dirty="0" smtClean="0"/>
              <a:t>Formed exploratory team of faculty and support staff</a:t>
            </a:r>
          </a:p>
          <a:p>
            <a:r>
              <a:rPr lang="en-US" dirty="0" smtClean="0"/>
              <a:t>Investigated programs at other institutions</a:t>
            </a:r>
          </a:p>
          <a:p>
            <a:r>
              <a:rPr lang="en-US" dirty="0" smtClean="0"/>
              <a:t>Brainstormed possible topics across all college programs </a:t>
            </a:r>
            <a:r>
              <a:rPr lang="en-US" b="1" dirty="0" smtClean="0">
                <a:solidFill>
                  <a:schemeClr val="accent2"/>
                </a:solidFill>
              </a:rPr>
              <a:t>(makes GTC different!)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Spring 2013</a:t>
            </a:r>
          </a:p>
          <a:p>
            <a:r>
              <a:rPr lang="en-US" dirty="0" smtClean="0"/>
              <a:t>Developed processes</a:t>
            </a:r>
          </a:p>
          <a:p>
            <a:r>
              <a:rPr lang="en-US" dirty="0"/>
              <a:t>Identified campus champions (AVP, Deans, Librarians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Summer 2014</a:t>
            </a:r>
          </a:p>
          <a:p>
            <a:r>
              <a:rPr lang="en-US" dirty="0" smtClean="0"/>
              <a:t>Sent team to community college research conference in Nebraska</a:t>
            </a:r>
            <a:endParaRPr lang="en-US" dirty="0"/>
          </a:p>
          <a:p>
            <a:r>
              <a:rPr lang="en-US" dirty="0" smtClean="0"/>
              <a:t>Courses approved by Curriculum Committee</a:t>
            </a:r>
          </a:p>
          <a:p>
            <a:r>
              <a:rPr lang="en-US" dirty="0" smtClean="0"/>
              <a:t>Courses approved by State Tech</a:t>
            </a:r>
          </a:p>
          <a:p>
            <a:r>
              <a:rPr lang="en-US" dirty="0" smtClean="0"/>
              <a:t>Recruited pilot instructors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Fall 2014</a:t>
            </a:r>
          </a:p>
          <a:p>
            <a:r>
              <a:rPr lang="en-US" dirty="0" smtClean="0"/>
              <a:t>First Creative Inquiry courses offered</a:t>
            </a:r>
          </a:p>
          <a:p>
            <a:r>
              <a:rPr lang="en-US" dirty="0" smtClean="0"/>
              <a:t>Offered course waivers in lieu of faculty compensation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Spring 2016</a:t>
            </a:r>
          </a:p>
          <a:p>
            <a:r>
              <a:rPr lang="en-US" dirty="0" smtClean="0"/>
              <a:t>Offered faculty compensation in lieu of course waivers</a:t>
            </a:r>
          </a:p>
          <a:p>
            <a:r>
              <a:rPr lang="en-US" dirty="0" smtClean="0"/>
              <a:t>Planned first annual Student Scholar Showcase</a:t>
            </a:r>
          </a:p>
        </p:txBody>
      </p:sp>
    </p:spTree>
    <p:extLst>
      <p:ext uri="{BB962C8B-B14F-4D97-AF65-F5344CB8AC3E}">
        <p14:creationId xmlns:p14="http://schemas.microsoft.com/office/powerpoint/2010/main" val="31333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course options?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AHS 299 Research in the Health Sciences</a:t>
            </a:r>
          </a:p>
          <a:p>
            <a:r>
              <a:rPr lang="en-US" dirty="0" smtClean="0"/>
              <a:t>BIO 299 Research in the Biological Sciences</a:t>
            </a:r>
          </a:p>
          <a:p>
            <a:r>
              <a:rPr lang="en-US" dirty="0" smtClean="0"/>
              <a:t>BUS 299 Research in Business</a:t>
            </a:r>
          </a:p>
          <a:p>
            <a:r>
              <a:rPr lang="en-US" dirty="0" smtClean="0"/>
              <a:t>CHM 299 Research in Chemistry</a:t>
            </a:r>
          </a:p>
          <a:p>
            <a:r>
              <a:rPr lang="en-US" dirty="0" smtClean="0"/>
              <a:t>EGR 299 Applied Research in Technical Fields</a:t>
            </a:r>
          </a:p>
          <a:p>
            <a:r>
              <a:rPr lang="en-US" dirty="0" smtClean="0"/>
              <a:t>HSS 298 Research in the Humanities</a:t>
            </a:r>
          </a:p>
          <a:p>
            <a:r>
              <a:rPr lang="en-US" dirty="0" smtClean="0"/>
              <a:t>NUR 299 Research in Nursing</a:t>
            </a:r>
          </a:p>
          <a:p>
            <a:r>
              <a:rPr lang="en-US" dirty="0" smtClean="0"/>
              <a:t>PSY 299 Research in Psychology</a:t>
            </a:r>
          </a:p>
          <a:p>
            <a:r>
              <a:rPr lang="en-US" dirty="0" smtClean="0"/>
              <a:t>SOC 299 Research in Sociology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ft Arrow 9"/>
          <p:cNvSpPr/>
          <p:nvPr/>
        </p:nvSpPr>
        <p:spPr>
          <a:xfrm rot="16200000">
            <a:off x="7353906" y="4176256"/>
            <a:ext cx="1115198" cy="463416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6200000">
            <a:off x="7353906" y="2652975"/>
            <a:ext cx="1115198" cy="463416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3933" y="2057400"/>
            <a:ext cx="5584488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Student Decides </a:t>
            </a:r>
          </a:p>
          <a:p>
            <a:pPr algn="ctr"/>
            <a:r>
              <a:rPr lang="en-US" dirty="0" smtClean="0"/>
              <a:t>Join research conducted by faculty member OR Propose a project of his/her own</a:t>
            </a:r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 rot="10800000">
            <a:off x="1846280" y="2257075"/>
            <a:ext cx="1181911" cy="438698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Creative Inquiry begin?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821" y="202942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03932" y="3512292"/>
            <a:ext cx="5584489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Faculty Agree</a:t>
            </a:r>
          </a:p>
          <a:p>
            <a:pPr algn="ctr"/>
            <a:r>
              <a:rPr lang="en-US" dirty="0" smtClean="0"/>
              <a:t>If instructor agrees, a research contract is drafted. Contract must be approved by Dept. Head and Dean.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86098" y="5009541"/>
            <a:ext cx="5584489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CI Director Enrolls</a:t>
            </a:r>
          </a:p>
          <a:p>
            <a:pPr algn="ctr"/>
            <a:r>
              <a:rPr lang="en-US" dirty="0" smtClean="0"/>
              <a:t>On receipt of an approved contract, Lee Edwards enrolls student in the appropriate CI course.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/>
          <p:cNvSpPr/>
          <p:nvPr/>
        </p:nvSpPr>
        <p:spPr>
          <a:xfrm rot="16200000">
            <a:off x="7353906" y="2652975"/>
            <a:ext cx="1115198" cy="463416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3933" y="2057400"/>
            <a:ext cx="5584488" cy="3416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Project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Instructor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Course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Project title and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Expected learning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Assessment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Resource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Institutional Review Board (IRB) checklist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Signatures (Faculty, Student, Dept. Head, Dean)</a:t>
            </a:r>
          </a:p>
        </p:txBody>
      </p:sp>
      <p:sp>
        <p:nvSpPr>
          <p:cNvPr id="15" name="Left Arrow 14"/>
          <p:cNvSpPr/>
          <p:nvPr/>
        </p:nvSpPr>
        <p:spPr>
          <a:xfrm rot="10800000">
            <a:off x="1846280" y="2257075"/>
            <a:ext cx="1181911" cy="438698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goes into the research contract?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37" y="189517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hlinkClick r:id="rId4"/>
          </p:cNvPr>
          <p:cNvSpPr txBox="1"/>
          <p:nvPr/>
        </p:nvSpPr>
        <p:spPr>
          <a:xfrm>
            <a:off x="3962400" y="5822454"/>
            <a:ext cx="349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GTC Student Research Contract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24400" y="1600200"/>
            <a:ext cx="3962400" cy="838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INSTITUTIONALIZED</a:t>
            </a:r>
          </a:p>
          <a:p>
            <a:pPr algn="ctr"/>
            <a:r>
              <a:rPr lang="en-US" dirty="0" smtClean="0"/>
              <a:t>Faculty Bonuses </a:t>
            </a:r>
            <a:br>
              <a:rPr lang="en-US" dirty="0" smtClean="0"/>
            </a:br>
            <a:r>
              <a:rPr lang="en-US" dirty="0" smtClean="0"/>
              <a:t>Student Tuition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Faculty Compensation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297180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Effective Spring 2016,students </a:t>
            </a:r>
            <a:r>
              <a:rPr lang="en-US" dirty="0"/>
              <a:t>participating in CI</a:t>
            </a:r>
            <a:r>
              <a:rPr lang="fr-FR" dirty="0"/>
              <a:t> courses</a:t>
            </a:r>
            <a:r>
              <a:rPr lang="en-US" dirty="0"/>
              <a:t> </a:t>
            </a:r>
            <a:r>
              <a:rPr lang="en-US" dirty="0" smtClean="0"/>
              <a:t>pay </a:t>
            </a:r>
            <a:r>
              <a:rPr lang="en-US" dirty="0"/>
              <a:t>standard tuition </a:t>
            </a:r>
            <a:r>
              <a:rPr lang="en-US" dirty="0" smtClean="0"/>
              <a:t>rates, and faculty approved </a:t>
            </a:r>
            <a:r>
              <a:rPr lang="en-US" dirty="0"/>
              <a:t>to lead the courses </a:t>
            </a:r>
            <a:r>
              <a:rPr lang="en-US" dirty="0" smtClean="0"/>
              <a:t>are compensated </a:t>
            </a:r>
            <a:r>
              <a:rPr lang="en-US" dirty="0"/>
              <a:t>as follows:</a:t>
            </a:r>
          </a:p>
          <a:p>
            <a:r>
              <a:rPr lang="en-US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$500 </a:t>
            </a:r>
            <a:r>
              <a:rPr lang="en-US" dirty="0"/>
              <a:t>semester bonus for a CI course enrolling 1 to 3 </a:t>
            </a:r>
            <a:r>
              <a:rPr lang="en-US" dirty="0" smtClean="0"/>
              <a:t>students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$</a:t>
            </a:r>
            <a:r>
              <a:rPr lang="en-US" dirty="0"/>
              <a:t>750 semester bonus for a CI course enrolling 4 or 5 </a:t>
            </a:r>
            <a:r>
              <a:rPr lang="en-US" dirty="0" smtClean="0"/>
              <a:t>students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CI courses may not enroll more than 5 </a:t>
            </a:r>
            <a:r>
              <a:rPr lang="en-US" dirty="0" smtClean="0"/>
              <a:t>students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CI courses may not be part of teaching load (overload only)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533400" y="1600200"/>
            <a:ext cx="4648200" cy="838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PILOT PHASE</a:t>
            </a:r>
          </a:p>
          <a:p>
            <a:pPr algn="ctr"/>
            <a:r>
              <a:rPr lang="en-US" dirty="0" smtClean="0"/>
              <a:t>Faculty Volunteers </a:t>
            </a:r>
            <a:br>
              <a:rPr lang="en-US" dirty="0" smtClean="0"/>
            </a:br>
            <a:r>
              <a:rPr lang="en-US" dirty="0" smtClean="0"/>
              <a:t>Student Waivers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3933" y="1984098"/>
            <a:ext cx="5584488" cy="2031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Librarians and Research</a:t>
            </a:r>
          </a:p>
          <a:p>
            <a:pPr algn="ctr"/>
            <a:endParaRPr lang="en-US" b="1" dirty="0"/>
          </a:p>
          <a:p>
            <a:pPr algn="ctr"/>
            <a:r>
              <a:rPr lang="en-US" dirty="0" smtClean="0"/>
              <a:t>Creative Inquiry LibGuide</a:t>
            </a:r>
          </a:p>
          <a:p>
            <a:pPr algn="ctr"/>
            <a:r>
              <a:rPr lang="en-US" dirty="0">
                <a:hlinkClick r:id="rId3"/>
              </a:rPr>
              <a:t>http://libguides.gvltec.edu/creativeinquiry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Scheduled Meetings</a:t>
            </a:r>
          </a:p>
          <a:p>
            <a:pPr algn="ctr"/>
            <a:endParaRPr lang="en-US" dirty="0" smtClean="0"/>
          </a:p>
        </p:txBody>
      </p:sp>
      <p:sp>
        <p:nvSpPr>
          <p:cNvPr id="15" name="Left Arrow 14"/>
          <p:cNvSpPr/>
          <p:nvPr/>
        </p:nvSpPr>
        <p:spPr>
          <a:xfrm rot="10800000">
            <a:off x="1846280" y="2257075"/>
            <a:ext cx="1181911" cy="438698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Librarian’s Role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37" y="189517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84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1"/>
            <a:ext cx="4038600" cy="39170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Eden Mays</a:t>
            </a:r>
            <a:br>
              <a:rPr lang="en-US" sz="2400" b="1" dirty="0" smtClean="0"/>
            </a:br>
            <a:r>
              <a:rPr lang="en-US" sz="2400" b="1" dirty="0" smtClean="0"/>
              <a:t>Breanna Sims</a:t>
            </a:r>
            <a:br>
              <a:rPr lang="en-US" sz="2400" b="1" dirty="0" smtClean="0"/>
            </a:br>
            <a:r>
              <a:rPr lang="en-US" sz="2400" b="1" dirty="0" smtClean="0"/>
              <a:t>Joshua Gilliam</a:t>
            </a:r>
            <a:br>
              <a:rPr lang="en-US" sz="2400" b="1" dirty="0" smtClean="0"/>
            </a:br>
            <a:r>
              <a:rPr lang="en-US" sz="2400" b="1" dirty="0" smtClean="0"/>
              <a:t>Virginia Davis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Recycled Rides</a:t>
            </a:r>
          </a:p>
          <a:p>
            <a:pPr marL="0" indent="0" algn="ctr">
              <a:buNone/>
            </a:pPr>
            <a:endParaRPr lang="en-US" sz="1800" b="1" dirty="0" smtClean="0"/>
          </a:p>
          <a:p>
            <a:pPr marL="0" indent="0" algn="ctr">
              <a:buNone/>
            </a:pPr>
            <a:r>
              <a:rPr lang="en-US" sz="1800" b="1" dirty="0" smtClean="0"/>
              <a:t>Shane Isbell</a:t>
            </a:r>
          </a:p>
          <a:p>
            <a:pPr marL="0" indent="0" algn="ctr">
              <a:buNone/>
            </a:pPr>
            <a:r>
              <a:rPr lang="en-US" sz="1800" b="1" dirty="0" smtClean="0"/>
              <a:t>EGR 299 | Fall 2015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6096000"/>
            <a:ext cx="8408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Recycled Rides-National Autobody Council (NABC) Community Service Initiative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823807"/>
            <a:ext cx="4754880" cy="243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4332082"/>
            <a:ext cx="426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Photo Source: </a:t>
            </a:r>
            <a:r>
              <a:rPr lang="en-US" sz="800" dirty="0" smtClean="0">
                <a:hlinkClick r:id="rId5"/>
              </a:rPr>
              <a:t>http</a:t>
            </a:r>
            <a:r>
              <a:rPr lang="en-US" sz="800" dirty="0">
                <a:hlinkClick r:id="rId5"/>
              </a:rPr>
              <a:t>://</a:t>
            </a:r>
            <a:r>
              <a:rPr lang="en-US" sz="800" dirty="0" smtClean="0">
                <a:hlinkClick r:id="rId5"/>
              </a:rPr>
              <a:t>upstatebusinessjournal.com/wp-content/uploads/2016/01/Innovate12215_hero-635x325.jpg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48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2 10 14">
  <a:themeElements>
    <a:clrScheme name="Custom 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006B3F"/>
      </a:accent1>
      <a:accent2>
        <a:srgbClr val="A02D96"/>
      </a:accent2>
      <a:accent3>
        <a:srgbClr val="E1F0E1"/>
      </a:accent3>
      <a:accent4>
        <a:srgbClr val="A476AC"/>
      </a:accent4>
      <a:accent5>
        <a:srgbClr val="C8EAF8"/>
      </a:accent5>
      <a:accent6>
        <a:srgbClr val="DCDFE5"/>
      </a:accent6>
      <a:hlink>
        <a:srgbClr val="A02D96"/>
      </a:hlink>
      <a:folHlink>
        <a:srgbClr val="006B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793</Words>
  <Application>Microsoft Macintosh PowerPoint</Application>
  <PresentationFormat>On-screen Show (4:3)</PresentationFormat>
  <Paragraphs>200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Arial</vt:lpstr>
      <vt:lpstr>Template 2 10 14</vt:lpstr>
      <vt:lpstr>      Creative inquiry</vt:lpstr>
      <vt:lpstr>What is Creative Inquiry?</vt:lpstr>
      <vt:lpstr>How it began</vt:lpstr>
      <vt:lpstr>What are the course options?</vt:lpstr>
      <vt:lpstr>How does Creative Inquiry begin?</vt:lpstr>
      <vt:lpstr>What goes into the research contract?</vt:lpstr>
      <vt:lpstr>Faculty Compensation</vt:lpstr>
      <vt:lpstr>The Librarian’s Role</vt:lpstr>
      <vt:lpstr>Current Projects</vt:lpstr>
      <vt:lpstr>Current Projects</vt:lpstr>
      <vt:lpstr>Current Projects</vt:lpstr>
      <vt:lpstr>Past Projects</vt:lpstr>
      <vt:lpstr>Past Projects</vt:lpstr>
      <vt:lpstr>Past Projects</vt:lpstr>
      <vt:lpstr>Past Projects</vt:lpstr>
      <vt:lpstr>Past Projects</vt:lpstr>
      <vt:lpstr>Past Projects</vt:lpstr>
      <vt:lpstr>End of Semester</vt:lpstr>
      <vt:lpstr>Future Directions</vt:lpstr>
      <vt:lpstr>PowerPoint Presentation</vt:lpstr>
      <vt:lpstr>Future Directions</vt:lpstr>
      <vt:lpstr>Stay in touch!</vt:lpstr>
    </vt:vector>
  </TitlesOfParts>
  <Company>Greenville Technical College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inquiry</dc:title>
  <dc:creator>GTC User</dc:creator>
  <cp:lastModifiedBy>Lee Edwards</cp:lastModifiedBy>
  <cp:revision>89</cp:revision>
  <dcterms:created xsi:type="dcterms:W3CDTF">2014-11-20T18:09:29Z</dcterms:created>
  <dcterms:modified xsi:type="dcterms:W3CDTF">2016-03-01T01:50:07Z</dcterms:modified>
</cp:coreProperties>
</file>