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57" r:id="rId3"/>
    <p:sldId id="258" r:id="rId4"/>
    <p:sldId id="259" r:id="rId5"/>
    <p:sldId id="271" r:id="rId6"/>
    <p:sldId id="274" r:id="rId7"/>
    <p:sldId id="275" r:id="rId8"/>
    <p:sldId id="263" r:id="rId9"/>
    <p:sldId id="264" r:id="rId10"/>
    <p:sldId id="269" r:id="rId11"/>
    <p:sldId id="261" r:id="rId12"/>
    <p:sldId id="260" r:id="rId13"/>
    <p:sldId id="267" r:id="rId14"/>
    <p:sldId id="268" r:id="rId15"/>
    <p:sldId id="265" r:id="rId16"/>
    <p:sldId id="266" r:id="rId17"/>
    <p:sldId id="270" r:id="rId18"/>
    <p:sldId id="26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8" autoAdjust="0"/>
  </p:normalViewPr>
  <p:slideViewPr>
    <p:cSldViewPr>
      <p:cViewPr>
        <p:scale>
          <a:sx n="66" d="100"/>
          <a:sy n="66" d="100"/>
        </p:scale>
        <p:origin x="-1930" y="-1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July-August</a:t>
            </a:r>
            <a:r>
              <a:rPr lang="en-US" baseline="0"/>
              <a:t> Volume</a:t>
            </a:r>
            <a:endParaRPr lang="en-US"/>
          </a:p>
        </c:rich>
      </c:tx>
      <c:overlay val="0"/>
    </c:title>
    <c:autoTitleDeleted val="0"/>
    <c:plotArea>
      <c:layout/>
      <c:lineChart>
        <c:grouping val="standard"/>
        <c:varyColors val="0"/>
        <c:ser>
          <c:idx val="0"/>
          <c:order val="0"/>
          <c:tx>
            <c:strRef>
              <c:f>Sheet1!$B$1</c:f>
              <c:strCache>
                <c:ptCount val="1"/>
                <c:pt idx="0">
                  <c:v>2013</c:v>
                </c:pt>
              </c:strCache>
            </c:strRef>
          </c:tx>
          <c:cat>
            <c:strRef>
              <c:f>Sheet1!$A$2:$A$9</c:f>
              <c:strCache>
                <c:ptCount val="8"/>
                <c:pt idx="0">
                  <c:v>Last wk June - July Wk. 1</c:v>
                </c:pt>
                <c:pt idx="1">
                  <c:v>July Wk. 2</c:v>
                </c:pt>
                <c:pt idx="2">
                  <c:v>July Wk. 3</c:v>
                </c:pt>
                <c:pt idx="3">
                  <c:v>July Wk. 4</c:v>
                </c:pt>
                <c:pt idx="4">
                  <c:v>Aug. Wk. 1</c:v>
                </c:pt>
                <c:pt idx="5">
                  <c:v>Aug. Wk. 2</c:v>
                </c:pt>
                <c:pt idx="6">
                  <c:v>Aug. Wk. 3</c:v>
                </c:pt>
                <c:pt idx="7">
                  <c:v>Aug. Wk. 4</c:v>
                </c:pt>
              </c:strCache>
            </c:strRef>
          </c:cat>
          <c:val>
            <c:numRef>
              <c:f>Sheet1!$B$2:$B$9</c:f>
              <c:numCache>
                <c:formatCode>General</c:formatCode>
                <c:ptCount val="8"/>
                <c:pt idx="0">
                  <c:v>1128</c:v>
                </c:pt>
                <c:pt idx="1">
                  <c:v>1197</c:v>
                </c:pt>
                <c:pt idx="2">
                  <c:v>1830</c:v>
                </c:pt>
                <c:pt idx="3">
                  <c:v>1421</c:v>
                </c:pt>
                <c:pt idx="4">
                  <c:v>2048</c:v>
                </c:pt>
                <c:pt idx="5">
                  <c:v>2723</c:v>
                </c:pt>
                <c:pt idx="6">
                  <c:v>2240</c:v>
                </c:pt>
                <c:pt idx="7">
                  <c:v>1163</c:v>
                </c:pt>
              </c:numCache>
            </c:numRef>
          </c:val>
          <c:smooth val="0"/>
        </c:ser>
        <c:ser>
          <c:idx val="1"/>
          <c:order val="1"/>
          <c:tx>
            <c:strRef>
              <c:f>Sheet1!$C$1</c:f>
              <c:strCache>
                <c:ptCount val="1"/>
                <c:pt idx="0">
                  <c:v>2012</c:v>
                </c:pt>
              </c:strCache>
            </c:strRef>
          </c:tx>
          <c:cat>
            <c:strRef>
              <c:f>Sheet1!$A$2:$A$9</c:f>
              <c:strCache>
                <c:ptCount val="8"/>
                <c:pt idx="0">
                  <c:v>Last wk June - July Wk. 1</c:v>
                </c:pt>
                <c:pt idx="1">
                  <c:v>July Wk. 2</c:v>
                </c:pt>
                <c:pt idx="2">
                  <c:v>July Wk. 3</c:v>
                </c:pt>
                <c:pt idx="3">
                  <c:v>July Wk. 4</c:v>
                </c:pt>
                <c:pt idx="4">
                  <c:v>Aug. Wk. 1</c:v>
                </c:pt>
                <c:pt idx="5">
                  <c:v>Aug. Wk. 2</c:v>
                </c:pt>
                <c:pt idx="6">
                  <c:v>Aug. Wk. 3</c:v>
                </c:pt>
                <c:pt idx="7">
                  <c:v>Aug. Wk. 4</c:v>
                </c:pt>
              </c:strCache>
            </c:strRef>
          </c:cat>
          <c:val>
            <c:numRef>
              <c:f>Sheet1!$C$2:$C$9</c:f>
              <c:numCache>
                <c:formatCode>General</c:formatCode>
                <c:ptCount val="8"/>
                <c:pt idx="0">
                  <c:v>850</c:v>
                </c:pt>
                <c:pt idx="1">
                  <c:v>884</c:v>
                </c:pt>
                <c:pt idx="2">
                  <c:v>1071</c:v>
                </c:pt>
                <c:pt idx="3">
                  <c:v>1173</c:v>
                </c:pt>
                <c:pt idx="4">
                  <c:v>1464</c:v>
                </c:pt>
                <c:pt idx="5">
                  <c:v>2198</c:v>
                </c:pt>
                <c:pt idx="6">
                  <c:v>1349</c:v>
                </c:pt>
                <c:pt idx="7">
                  <c:v>609</c:v>
                </c:pt>
              </c:numCache>
            </c:numRef>
          </c:val>
          <c:smooth val="0"/>
        </c:ser>
        <c:dLbls>
          <c:showLegendKey val="0"/>
          <c:showVal val="0"/>
          <c:showCatName val="0"/>
          <c:showSerName val="0"/>
          <c:showPercent val="0"/>
          <c:showBubbleSize val="0"/>
        </c:dLbls>
        <c:marker val="1"/>
        <c:smooth val="0"/>
        <c:axId val="85960960"/>
        <c:axId val="85966848"/>
      </c:lineChart>
      <c:catAx>
        <c:axId val="85960960"/>
        <c:scaling>
          <c:orientation val="minMax"/>
        </c:scaling>
        <c:delete val="0"/>
        <c:axPos val="b"/>
        <c:majorTickMark val="none"/>
        <c:minorTickMark val="none"/>
        <c:tickLblPos val="nextTo"/>
        <c:crossAx val="85966848"/>
        <c:crosses val="autoZero"/>
        <c:auto val="1"/>
        <c:lblAlgn val="ctr"/>
        <c:lblOffset val="100"/>
        <c:noMultiLvlLbl val="0"/>
      </c:catAx>
      <c:valAx>
        <c:axId val="85966848"/>
        <c:scaling>
          <c:orientation val="minMax"/>
        </c:scaling>
        <c:delete val="0"/>
        <c:axPos val="l"/>
        <c:majorGridlines/>
        <c:title>
          <c:tx>
            <c:rich>
              <a:bodyPr/>
              <a:lstStyle/>
              <a:p>
                <a:pPr>
                  <a:defRPr/>
                </a:pPr>
                <a:r>
                  <a:rPr lang="en-US"/>
                  <a:t>Students</a:t>
                </a:r>
                <a:r>
                  <a:rPr lang="en-US" baseline="0"/>
                  <a:t> Served</a:t>
                </a:r>
                <a:endParaRPr lang="en-US"/>
              </a:p>
            </c:rich>
          </c:tx>
          <c:overlay val="0"/>
        </c:title>
        <c:numFmt formatCode="General" sourceLinked="1"/>
        <c:majorTickMark val="none"/>
        <c:minorTickMark val="none"/>
        <c:tickLblPos val="nextTo"/>
        <c:crossAx val="85960960"/>
        <c:crosses val="autoZero"/>
        <c:crossBetween val="between"/>
      </c:valAx>
    </c:plotArea>
    <c:legend>
      <c:legendPos val="r"/>
      <c:overlay val="0"/>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7AA23-0715-4285-BF66-88065D3FF3D7}"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32F60-7404-4294-B6F1-4CFD9817BCD3}" type="slidenum">
              <a:rPr lang="en-US" smtClean="0"/>
              <a:t>‹#›</a:t>
            </a:fld>
            <a:endParaRPr lang="en-US"/>
          </a:p>
        </p:txBody>
      </p:sp>
    </p:spTree>
    <p:extLst>
      <p:ext uri="{BB962C8B-B14F-4D97-AF65-F5344CB8AC3E}">
        <p14:creationId xmlns:p14="http://schemas.microsoft.com/office/powerpoint/2010/main" val="40991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rchant.qless.com/qless/merchant/bet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Abstract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Office of Financial Aid and Veteran’s Affairs needed a system to manage the flow of students.  </a:t>
            </a:r>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1</a:t>
            </a:fld>
            <a:endParaRPr lang="en-US"/>
          </a:p>
        </p:txBody>
      </p:sp>
    </p:spTree>
    <p:extLst>
      <p:ext uri="{BB962C8B-B14F-4D97-AF65-F5344CB8AC3E}">
        <p14:creationId xmlns:p14="http://schemas.microsoft.com/office/powerpoint/2010/main" val="273654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Overall, the office has increased efficiency in the volume of students seen by over 43% during the July through August peak season.  The total volume of students serviced during that period increased from 9,598 in 2012 to 13,750 during the same period in 2013.</a:t>
            </a:r>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10</a:t>
            </a:fld>
            <a:endParaRPr lang="en-US"/>
          </a:p>
        </p:txBody>
      </p:sp>
    </p:spTree>
    <p:extLst>
      <p:ext uri="{BB962C8B-B14F-4D97-AF65-F5344CB8AC3E}">
        <p14:creationId xmlns:p14="http://schemas.microsoft.com/office/powerpoint/2010/main" val="266666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provides reports on how we are doing – wait time, student time spent with officers, number of students abandoning line, etc.</a:t>
            </a:r>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15</a:t>
            </a:fld>
            <a:endParaRPr lang="en-US"/>
          </a:p>
        </p:txBody>
      </p:sp>
    </p:spTree>
    <p:extLst>
      <p:ext uri="{BB962C8B-B14F-4D97-AF65-F5344CB8AC3E}">
        <p14:creationId xmlns:p14="http://schemas.microsoft.com/office/powerpoint/2010/main" val="224488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love it so much they want it in every office.</a:t>
            </a:r>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16</a:t>
            </a:fld>
            <a:endParaRPr lang="en-US"/>
          </a:p>
        </p:txBody>
      </p:sp>
    </p:spTree>
    <p:extLst>
      <p:ext uri="{BB962C8B-B14F-4D97-AF65-F5344CB8AC3E}">
        <p14:creationId xmlns:p14="http://schemas.microsoft.com/office/powerpoint/2010/main" val="211927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system was up and running, there was some tweaking of things like when to turn on the queue each day for students to begin logging in, </a:t>
            </a:r>
          </a:p>
          <a:p>
            <a:r>
              <a:rPr lang="en-US" sz="1200" kern="1200" dirty="0" smtClean="0">
                <a:solidFill>
                  <a:schemeClr val="tx1"/>
                </a:solidFill>
                <a:effectLst/>
                <a:latin typeface="+mn-lt"/>
                <a:ea typeface="+mn-ea"/>
                <a:cs typeface="+mn-cs"/>
              </a:rPr>
              <a:t>how long to give a student to arrive before we allow them to be moved to “expired”, </a:t>
            </a:r>
          </a:p>
          <a:p>
            <a:r>
              <a:rPr lang="en-US" sz="1200" kern="1200" dirty="0" smtClean="0">
                <a:solidFill>
                  <a:schemeClr val="tx1"/>
                </a:solidFill>
                <a:effectLst/>
                <a:latin typeface="+mn-lt"/>
                <a:ea typeface="+mn-ea"/>
                <a:cs typeface="+mn-cs"/>
              </a:rPr>
              <a:t>and the creation of an internal queue.  </a:t>
            </a:r>
          </a:p>
          <a:p>
            <a:r>
              <a:rPr lang="en-US" sz="1200" kern="1200" dirty="0" smtClean="0">
                <a:solidFill>
                  <a:schemeClr val="tx1"/>
                </a:solidFill>
                <a:effectLst/>
                <a:latin typeface="+mn-lt"/>
                <a:ea typeface="+mn-ea"/>
                <a:cs typeface="+mn-cs"/>
              </a:rPr>
              <a:t>The internal queue allows us to manage students who need to see a specific employee.  This has worked very well. </a:t>
            </a:r>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17</a:t>
            </a:fld>
            <a:endParaRPr lang="en-US"/>
          </a:p>
        </p:txBody>
      </p:sp>
    </p:spTree>
    <p:extLst>
      <p:ext uri="{BB962C8B-B14F-4D97-AF65-F5344CB8AC3E}">
        <p14:creationId xmlns:p14="http://schemas.microsoft.com/office/powerpoint/2010/main" val="8499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a:t>
            </a:r>
            <a:r>
              <a:rPr lang="en-US" dirty="0" err="1" smtClean="0"/>
              <a:t>Qless</a:t>
            </a:r>
            <a:endParaRPr lang="en-US" dirty="0" smtClean="0"/>
          </a:p>
          <a:p>
            <a:endParaRPr lang="en-US" dirty="0" smtClean="0"/>
          </a:p>
          <a:p>
            <a:r>
              <a:rPr lang="en-US" dirty="0" smtClean="0">
                <a:hlinkClick r:id="rId3"/>
              </a:rPr>
              <a:t>https://merchant.qless.com/qless/merchant/beta/</a:t>
            </a:r>
            <a:endParaRPr lang="en-US" dirty="0" smtClean="0"/>
          </a:p>
        </p:txBody>
      </p:sp>
      <p:sp>
        <p:nvSpPr>
          <p:cNvPr id="4" name="Slide Number Placeholder 3"/>
          <p:cNvSpPr>
            <a:spLocks noGrp="1"/>
          </p:cNvSpPr>
          <p:nvPr>
            <p:ph type="sldNum" sz="quarter" idx="10"/>
          </p:nvPr>
        </p:nvSpPr>
        <p:spPr/>
        <p:txBody>
          <a:bodyPr/>
          <a:lstStyle/>
          <a:p>
            <a:fld id="{CF232F60-7404-4294-B6F1-4CFD9817BCD3}" type="slidenum">
              <a:rPr lang="en-US" smtClean="0"/>
              <a:t>18</a:t>
            </a:fld>
            <a:endParaRPr lang="en-US"/>
          </a:p>
        </p:txBody>
      </p:sp>
    </p:spTree>
    <p:extLst>
      <p:ext uri="{BB962C8B-B14F-4D97-AF65-F5344CB8AC3E}">
        <p14:creationId xmlns:p14="http://schemas.microsoft.com/office/powerpoint/2010/main" val="118553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Programs</a:t>
            </a:r>
            <a:r>
              <a:rPr lang="en-US" baseline="0" dirty="0" smtClean="0"/>
              <a:t> - </a:t>
            </a:r>
            <a:r>
              <a:rPr lang="en-US" dirty="0" smtClean="0"/>
              <a:t>Arts and Sciences, Business and Public Service, Health Sciences and Nursing, and Technology</a:t>
            </a:r>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2</a:t>
            </a:fld>
            <a:endParaRPr lang="en-US"/>
          </a:p>
        </p:txBody>
      </p:sp>
    </p:spTree>
    <p:extLst>
      <p:ext uri="{BB962C8B-B14F-4D97-AF65-F5344CB8AC3E}">
        <p14:creationId xmlns:p14="http://schemas.microsoft.com/office/powerpoint/2010/main" val="390427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VP pf Financial hired</a:t>
            </a:r>
            <a:r>
              <a:rPr lang="en-US" sz="1200" kern="1200" baseline="0" dirty="0" smtClean="0">
                <a:solidFill>
                  <a:schemeClr val="tx1"/>
                </a:solidFill>
                <a:effectLst/>
                <a:latin typeface="+mn-lt"/>
                <a:ea typeface="+mn-ea"/>
                <a:cs typeface="+mn-cs"/>
              </a:rPr>
              <a:t> a Project Manager to come in to see what we needed to improve the office flow.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non-peak times, officers working from their offices were unaware of the traffic at the windows and this lead to longer than necessary wait times.   There are also periods of extremely heavy traffic where students would have to wait several hours in the lobby to be seen by a Financial Aid Officer.  In fall of 2012, the wait time exceeded 4 hours and the waiting list had to be cut off as early as 11:00 a.m. to be able to service all students by the close of business. They didn’t want to leave because they didn’t want to miss their spot.  Some would miss lunch to sit in the lobby and wait.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As is(was) flowchart</a:t>
            </a:r>
            <a:endParaRPr lang="en-US" b="1" dirty="0"/>
          </a:p>
        </p:txBody>
      </p:sp>
      <p:sp>
        <p:nvSpPr>
          <p:cNvPr id="4" name="Slide Number Placeholder 3"/>
          <p:cNvSpPr>
            <a:spLocks noGrp="1"/>
          </p:cNvSpPr>
          <p:nvPr>
            <p:ph type="sldNum" sz="quarter" idx="10"/>
          </p:nvPr>
        </p:nvSpPr>
        <p:spPr/>
        <p:txBody>
          <a:bodyPr/>
          <a:lstStyle/>
          <a:p>
            <a:fld id="{CF232F60-7404-4294-B6F1-4CFD9817BCD3}" type="slidenum">
              <a:rPr lang="en-US" smtClean="0"/>
              <a:t>3</a:t>
            </a:fld>
            <a:endParaRPr lang="en-US"/>
          </a:p>
        </p:txBody>
      </p:sp>
    </p:spTree>
    <p:extLst>
      <p:ext uri="{BB962C8B-B14F-4D97-AF65-F5344CB8AC3E}">
        <p14:creationId xmlns:p14="http://schemas.microsoft.com/office/powerpoint/2010/main" val="334726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design team was organized from members of the Financial Aid and Veteran’s Affairs Office to investigate and carry out the implementation of queue management system</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Things we were keeping in mind </a:t>
            </a:r>
            <a:r>
              <a:rPr lang="en-US" dirty="0" smtClean="0"/>
              <a:t>Low cost, students could understand process and quick start time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team examined several commercial options and the possibility of a “home-grown” system.  After weighing the pros and cons of each system, it was decided to purchase a system called </a:t>
            </a:r>
            <a:r>
              <a:rPr lang="en-US" sz="1200" kern="1200" dirty="0" err="1" smtClean="0">
                <a:solidFill>
                  <a:schemeClr val="tx1"/>
                </a:solidFill>
                <a:effectLst/>
                <a:latin typeface="+mn-lt"/>
                <a:ea typeface="+mn-ea"/>
                <a:cs typeface="+mn-cs"/>
              </a:rPr>
              <a:t>QLess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to be Flow chart</a:t>
            </a:r>
            <a:endParaRPr lang="en-US" b="1" dirty="0"/>
          </a:p>
        </p:txBody>
      </p:sp>
      <p:sp>
        <p:nvSpPr>
          <p:cNvPr id="4" name="Slide Number Placeholder 3"/>
          <p:cNvSpPr>
            <a:spLocks noGrp="1"/>
          </p:cNvSpPr>
          <p:nvPr>
            <p:ph type="sldNum" sz="quarter" idx="10"/>
          </p:nvPr>
        </p:nvSpPr>
        <p:spPr/>
        <p:txBody>
          <a:bodyPr/>
          <a:lstStyle/>
          <a:p>
            <a:fld id="{CF232F60-7404-4294-B6F1-4CFD9817BCD3}" type="slidenum">
              <a:rPr lang="en-US" smtClean="0"/>
              <a:t>4</a:t>
            </a:fld>
            <a:endParaRPr lang="en-US"/>
          </a:p>
        </p:txBody>
      </p:sp>
    </p:spTree>
    <p:extLst>
      <p:ext uri="{BB962C8B-B14F-4D97-AF65-F5344CB8AC3E}">
        <p14:creationId xmlns:p14="http://schemas.microsoft.com/office/powerpoint/2010/main" val="100803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best things we did was start it early.  By starting this the end of May; we had 2 full months to work out some of the queue names and how we would work students needing to see specific agents (starting the internal queue) before the rush of the fall season.  The design team had set a target date of June 17, 2013 to have students begin using </a:t>
            </a:r>
            <a:r>
              <a:rPr lang="en-US" sz="1200" kern="1200" dirty="0" err="1" smtClean="0">
                <a:solidFill>
                  <a:schemeClr val="tx1"/>
                </a:solidFill>
                <a:effectLst/>
                <a:latin typeface="+mn-lt"/>
                <a:ea typeface="+mn-ea"/>
                <a:cs typeface="+mn-cs"/>
              </a:rPr>
              <a:t>QLess</a:t>
            </a:r>
            <a:r>
              <a:rPr lang="en-US" sz="1200" kern="1200" dirty="0" smtClean="0">
                <a:solidFill>
                  <a:schemeClr val="tx1"/>
                </a:solidFill>
                <a:effectLst/>
                <a:latin typeface="+mn-lt"/>
                <a:ea typeface="+mn-ea"/>
                <a:cs typeface="+mn-cs"/>
              </a:rPr>
              <a:t> self-service, but started earlier, around June 11, having the students enter themselves in the queue through computers set up in our building or in the computer lab.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232F60-7404-4294-B6F1-4CFD9817BCD3}" type="slidenum">
              <a:rPr lang="en-US" smtClean="0"/>
              <a:t>5</a:t>
            </a:fld>
            <a:endParaRPr lang="en-US"/>
          </a:p>
        </p:txBody>
      </p:sp>
    </p:spTree>
    <p:extLst>
      <p:ext uri="{BB962C8B-B14F-4D97-AF65-F5344CB8AC3E}">
        <p14:creationId xmlns:p14="http://schemas.microsoft.com/office/powerpoint/2010/main" val="313489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implementation, the design team realized the need for a better communication solution to contact agents who had students waiting to see them.  This challenge was addressed by implementing an instant messenger system.  This was a low cost solution, as it was actually part of our phone system that had never been implemented.  IT just had to set up for each staff member.  Instant messenger allows agents to communicate with other staff members without having to leave their office with students in there.  It is also used to notify staff that a student has been placed in the internal queue for them and receive a quick confirmation that they are available.  This feature enables staff to tell when our agents are busy on the phones or in a meeting without having to send full emails.  </a:t>
            </a:r>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6</a:t>
            </a:fld>
            <a:endParaRPr lang="en-US"/>
          </a:p>
        </p:txBody>
      </p:sp>
    </p:spTree>
    <p:extLst>
      <p:ext uri="{BB962C8B-B14F-4D97-AF65-F5344CB8AC3E}">
        <p14:creationId xmlns:p14="http://schemas.microsoft.com/office/powerpoint/2010/main" val="200914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design team worked with College Marketing and </a:t>
            </a:r>
            <a:r>
              <a:rPr lang="en-US" sz="1200" kern="1200" dirty="0" err="1" smtClean="0">
                <a:solidFill>
                  <a:schemeClr val="tx1"/>
                </a:solidFill>
                <a:effectLst/>
                <a:latin typeface="+mn-lt"/>
                <a:ea typeface="+mn-ea"/>
                <a:cs typeface="+mn-cs"/>
              </a:rPr>
              <a:t>QLess</a:t>
            </a:r>
            <a:r>
              <a:rPr lang="en-US" sz="1200" kern="1200" dirty="0" smtClean="0">
                <a:solidFill>
                  <a:schemeClr val="tx1"/>
                </a:solidFill>
                <a:effectLst/>
                <a:latin typeface="+mn-lt"/>
                <a:ea typeface="+mn-ea"/>
                <a:cs typeface="+mn-cs"/>
              </a:rPr>
              <a:t> to craft the messages that would be sent to students and design the kiosk and monitor appearances.  The marketing department also created a campaign to advertise this new system which was rolled out during the late June through early July timeframe. The campaign included business card sized handouts, stickers on all orientation packets, window clings on doors around campus, and presence on the website and Facebook. All of these materials included a QR code that linked to the Greenville Tech </a:t>
            </a:r>
            <a:r>
              <a:rPr lang="en-US" sz="1200" kern="1200" dirty="0" err="1" smtClean="0">
                <a:solidFill>
                  <a:schemeClr val="tx1"/>
                </a:solidFill>
                <a:effectLst/>
                <a:latin typeface="+mn-lt"/>
                <a:ea typeface="+mn-ea"/>
                <a:cs typeface="+mn-cs"/>
              </a:rPr>
              <a:t>QLess</a:t>
            </a:r>
            <a:r>
              <a:rPr lang="en-US" sz="1200" kern="1200" dirty="0" smtClean="0">
                <a:solidFill>
                  <a:schemeClr val="tx1"/>
                </a:solidFill>
                <a:effectLst/>
                <a:latin typeface="+mn-lt"/>
                <a:ea typeface="+mn-ea"/>
                <a:cs typeface="+mn-cs"/>
              </a:rPr>
              <a:t> kiosk. They also worked with our IT staff to get </a:t>
            </a:r>
            <a:r>
              <a:rPr lang="en-US" sz="1200" kern="1200" dirty="0" err="1" smtClean="0">
                <a:solidFill>
                  <a:schemeClr val="tx1"/>
                </a:solidFill>
                <a:effectLst/>
                <a:latin typeface="+mn-lt"/>
                <a:ea typeface="+mn-ea"/>
                <a:cs typeface="+mn-cs"/>
              </a:rPr>
              <a:t>QLess</a:t>
            </a:r>
            <a:r>
              <a:rPr lang="en-US" sz="1200" kern="1200" dirty="0" smtClean="0">
                <a:solidFill>
                  <a:schemeClr val="tx1"/>
                </a:solidFill>
                <a:effectLst/>
                <a:latin typeface="+mn-lt"/>
                <a:ea typeface="+mn-ea"/>
                <a:cs typeface="+mn-cs"/>
              </a:rPr>
              <a:t> icons loaded on all machines in the computer labs on campus</a:t>
            </a:r>
            <a:endParaRPr lang="en-US" dirty="0" smtClean="0"/>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7</a:t>
            </a:fld>
            <a:endParaRPr lang="en-US"/>
          </a:p>
        </p:txBody>
      </p:sp>
    </p:spTree>
    <p:extLst>
      <p:ext uri="{BB962C8B-B14F-4D97-AF65-F5344CB8AC3E}">
        <p14:creationId xmlns:p14="http://schemas.microsoft.com/office/powerpoint/2010/main" val="234420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8</a:t>
            </a:fld>
            <a:endParaRPr lang="en-US"/>
          </a:p>
        </p:txBody>
      </p:sp>
    </p:spTree>
    <p:extLst>
      <p:ext uri="{BB962C8B-B14F-4D97-AF65-F5344CB8AC3E}">
        <p14:creationId xmlns:p14="http://schemas.microsoft.com/office/powerpoint/2010/main" val="385702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benefit of this best practice has been a dramatic improvement in the performance of some our personnel. The system shows us how many students each staff member serves.  We can pull reports the next day to determine the efficiency of each agent.  The system holds everyone accountable for their job.   One employee who was written up for sub-standard performance last year has turned into a star performer this year.  Even others, who traditionally are lower volume performers, have closed the gap due to the accountability this tool provides.</a:t>
            </a:r>
          </a:p>
          <a:p>
            <a:endParaRPr lang="en-US" dirty="0"/>
          </a:p>
        </p:txBody>
      </p:sp>
      <p:sp>
        <p:nvSpPr>
          <p:cNvPr id="4" name="Slide Number Placeholder 3"/>
          <p:cNvSpPr>
            <a:spLocks noGrp="1"/>
          </p:cNvSpPr>
          <p:nvPr>
            <p:ph type="sldNum" sz="quarter" idx="10"/>
          </p:nvPr>
        </p:nvSpPr>
        <p:spPr/>
        <p:txBody>
          <a:bodyPr/>
          <a:lstStyle/>
          <a:p>
            <a:fld id="{CF232F60-7404-4294-B6F1-4CFD9817BCD3}" type="slidenum">
              <a:rPr lang="en-US" smtClean="0"/>
              <a:t>9</a:t>
            </a:fld>
            <a:endParaRPr lang="en-US"/>
          </a:p>
        </p:txBody>
      </p:sp>
    </p:spTree>
    <p:extLst>
      <p:ext uri="{BB962C8B-B14F-4D97-AF65-F5344CB8AC3E}">
        <p14:creationId xmlns:p14="http://schemas.microsoft.com/office/powerpoint/2010/main" val="3827529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B13D8F-D8A9-4A58-ABD5-368BB842A077}" type="datetimeFigureOut">
              <a:rPr lang="en-US" smtClean="0"/>
              <a:t>2/25/2014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D74EF00-08E8-4D25-BC5E-C7A3D9C515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74EF00-08E8-4D25-BC5E-C7A3D9C515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74EF00-08E8-4D25-BC5E-C7A3D9C515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74EF00-08E8-4D25-BC5E-C7A3D9C5155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D74EF00-08E8-4D25-BC5E-C7A3D9C5155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74EF00-08E8-4D25-BC5E-C7A3D9C5155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D74EF00-08E8-4D25-BC5E-C7A3D9C515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D74EF00-08E8-4D25-BC5E-C7A3D9C5155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1B13D8F-D8A9-4A58-ABD5-368BB842A077}" type="datetimeFigureOut">
              <a:rPr lang="en-US" smtClean="0"/>
              <a:t>2/25/2014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D74EF00-08E8-4D25-BC5E-C7A3D9C515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1B13D8F-D8A9-4A58-ABD5-368BB842A077}" type="datetimeFigureOut">
              <a:rPr lang="en-US" smtClean="0"/>
              <a:t>2/25/2014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D74EF00-08E8-4D25-BC5E-C7A3D9C5155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B13D8F-D8A9-4A58-ABD5-368BB842A077}" type="datetimeFigureOut">
              <a:rPr lang="en-US" smtClean="0"/>
              <a:t>2/25/2014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D74EF00-08E8-4D25-BC5E-C7A3D9C5155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B13D8F-D8A9-4A58-ABD5-368BB842A077}" type="datetimeFigureOut">
              <a:rPr lang="en-US" smtClean="0"/>
              <a:t>2/25/2014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D74EF00-08E8-4D25-BC5E-C7A3D9C515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normAutofit fontScale="90000"/>
          </a:bodyPr>
          <a:lstStyle/>
          <a:p>
            <a:pPr algn="ctr"/>
            <a:r>
              <a:rPr lang="en-US" b="1" dirty="0"/>
              <a:t>Virtual Queue </a:t>
            </a:r>
            <a:r>
              <a:rPr lang="en-US" b="1" dirty="0" smtClean="0"/>
              <a:t>Management…</a:t>
            </a:r>
            <a:br>
              <a:rPr lang="en-US" b="1" dirty="0" smtClean="0"/>
            </a:br>
            <a:r>
              <a:rPr lang="en-US" b="1" dirty="0" smtClean="0"/>
              <a:t> </a:t>
            </a:r>
            <a:r>
              <a:rPr lang="en-US" b="1" dirty="0"/>
              <a:t>Takes the Wait Out of the </a:t>
            </a:r>
            <a:r>
              <a:rPr lang="en-US" b="1" dirty="0" smtClean="0"/>
              <a:t/>
            </a:r>
            <a:br>
              <a:rPr lang="en-US" b="1" dirty="0" smtClean="0"/>
            </a:br>
            <a:r>
              <a:rPr lang="en-US" b="1" dirty="0" smtClean="0"/>
              <a:t>Waiting </a:t>
            </a:r>
            <a:r>
              <a:rPr lang="en-US" b="1" dirty="0"/>
              <a:t>Room</a:t>
            </a:r>
            <a:r>
              <a:rPr lang="en-US" dirty="0"/>
              <a:t/>
            </a:r>
            <a:br>
              <a:rPr lang="en-US" dirty="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Presenters:</a:t>
            </a:r>
          </a:p>
          <a:p>
            <a:r>
              <a:rPr lang="en-US" dirty="0" smtClean="0"/>
              <a:t>Allison Keck and Donnie Tomlin</a:t>
            </a:r>
          </a:p>
          <a:p>
            <a:r>
              <a:rPr lang="en-US" dirty="0" smtClean="0"/>
              <a:t>Financial Aid Officer and Operations Manager</a:t>
            </a:r>
          </a:p>
          <a:p>
            <a:r>
              <a:rPr lang="en-US" dirty="0" smtClean="0"/>
              <a:t>Greenville Technical College, Greenville SC</a:t>
            </a:r>
            <a:endParaRPr lang="en-US" dirty="0"/>
          </a:p>
        </p:txBody>
      </p:sp>
    </p:spTree>
    <p:extLst>
      <p:ext uri="{BB962C8B-B14F-4D97-AF65-F5344CB8AC3E}">
        <p14:creationId xmlns:p14="http://schemas.microsoft.com/office/powerpoint/2010/main" val="260471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6239948"/>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l"/>
            <a:r>
              <a:rPr lang="en-US" dirty="0" smtClean="0"/>
              <a:t>Service ability	</a:t>
            </a:r>
            <a:endParaRPr lang="en-US" dirty="0"/>
          </a:p>
        </p:txBody>
      </p:sp>
    </p:spTree>
    <p:extLst>
      <p:ext uri="{BB962C8B-B14F-4D97-AF65-F5344CB8AC3E}">
        <p14:creationId xmlns:p14="http://schemas.microsoft.com/office/powerpoint/2010/main" val="2974441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524000"/>
            <a:ext cx="69342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l"/>
            <a:r>
              <a:rPr lang="en-US" dirty="0" smtClean="0"/>
              <a:t>Students in line</a:t>
            </a:r>
            <a:endParaRPr lang="en-US" dirty="0"/>
          </a:p>
        </p:txBody>
      </p:sp>
    </p:spTree>
    <p:extLst>
      <p:ext uri="{BB962C8B-B14F-4D97-AF65-F5344CB8AC3E}">
        <p14:creationId xmlns:p14="http://schemas.microsoft.com/office/powerpoint/2010/main" val="162384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omlidlt\AppData\Local\Microsoft\Windows\Temporary Internet Files\Content.Outlook\O9DSQS3A\photo (3).PN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19400" y="1371600"/>
            <a:ext cx="4572000" cy="4800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l"/>
            <a:r>
              <a:rPr lang="en-US" dirty="0" smtClean="0"/>
              <a:t>Text Message</a:t>
            </a:r>
            <a:endParaRPr lang="en-US" dirty="0"/>
          </a:p>
        </p:txBody>
      </p:sp>
    </p:spTree>
    <p:extLst>
      <p:ext uri="{BB962C8B-B14F-4D97-AF65-F5344CB8AC3E}">
        <p14:creationId xmlns:p14="http://schemas.microsoft.com/office/powerpoint/2010/main" val="2196846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i="1" dirty="0"/>
              <a:t>“I love the text set up you have. And your staff is wonderful!” </a:t>
            </a:r>
            <a:endParaRPr lang="en-US" dirty="0"/>
          </a:p>
          <a:p>
            <a:pPr lvl="0"/>
            <a:r>
              <a:rPr lang="en-US" i="1" dirty="0"/>
              <a:t>“No waiting time. My experience was very positive and helpful. Thank you.”</a:t>
            </a:r>
            <a:endParaRPr lang="en-US" dirty="0"/>
          </a:p>
          <a:p>
            <a:pPr lvl="0"/>
            <a:r>
              <a:rPr lang="en-US" i="1" dirty="0"/>
              <a:t>“The text was helpful and saved from confusion and the noise of bells. Thank you.”</a:t>
            </a:r>
            <a:endParaRPr lang="en-US" dirty="0"/>
          </a:p>
          <a:p>
            <a:pPr lvl="0"/>
            <a:r>
              <a:rPr lang="en-US" i="1" dirty="0"/>
              <a:t>“I love this new service! Very effective and useful! Overall extremely pleased.”</a:t>
            </a:r>
            <a:endParaRPr lang="en-US" dirty="0"/>
          </a:p>
        </p:txBody>
      </p:sp>
      <p:sp>
        <p:nvSpPr>
          <p:cNvPr id="2" name="Title 1"/>
          <p:cNvSpPr>
            <a:spLocks noGrp="1"/>
          </p:cNvSpPr>
          <p:nvPr>
            <p:ph type="title"/>
          </p:nvPr>
        </p:nvSpPr>
        <p:spPr/>
        <p:txBody>
          <a:bodyPr/>
          <a:lstStyle/>
          <a:p>
            <a:pPr algn="l"/>
            <a:r>
              <a:rPr lang="en-US" dirty="0" smtClean="0"/>
              <a:t>Student Feedback	</a:t>
            </a:r>
            <a:endParaRPr lang="en-US" dirty="0"/>
          </a:p>
        </p:txBody>
      </p:sp>
    </p:spTree>
    <p:extLst>
      <p:ext uri="{BB962C8B-B14F-4D97-AF65-F5344CB8AC3E}">
        <p14:creationId xmlns:p14="http://schemas.microsoft.com/office/powerpoint/2010/main" val="3865355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omlidlt\AppData\Local\Microsoft\Windows\Temporary Internet Files\Content.Outlook\O9DSQS3A\photo.PN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38400" y="1371600"/>
            <a:ext cx="4114800" cy="4648200"/>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title"/>
          </p:nvPr>
        </p:nvSpPr>
        <p:spPr/>
        <p:txBody>
          <a:bodyPr/>
          <a:lstStyle/>
          <a:p>
            <a:pPr algn="l"/>
            <a:r>
              <a:rPr lang="en-US" dirty="0" smtClean="0"/>
              <a:t>Tweet</a:t>
            </a:r>
            <a:endParaRPr lang="en-US" dirty="0"/>
          </a:p>
        </p:txBody>
      </p:sp>
      <p:sp>
        <p:nvSpPr>
          <p:cNvPr id="3" name="TextBox 2"/>
          <p:cNvSpPr txBox="1"/>
          <p:nvPr/>
        </p:nvSpPr>
        <p:spPr>
          <a:xfrm>
            <a:off x="2514600" y="2013466"/>
            <a:ext cx="2438400" cy="653534"/>
          </a:xfrm>
          <a:prstGeom prst="rect">
            <a:avLst/>
          </a:prstGeom>
          <a:solidFill>
            <a:schemeClr val="tx1"/>
          </a:solidFill>
        </p:spPr>
        <p:txBody>
          <a:bodyPr wrap="square" rtlCol="0">
            <a:spAutoFit/>
          </a:bodyPr>
          <a:lstStyle/>
          <a:p>
            <a:endParaRPr lang="en-US" dirty="0"/>
          </a:p>
        </p:txBody>
      </p:sp>
      <p:sp>
        <p:nvSpPr>
          <p:cNvPr id="5" name="TextBox 4"/>
          <p:cNvSpPr txBox="1"/>
          <p:nvPr/>
        </p:nvSpPr>
        <p:spPr>
          <a:xfrm>
            <a:off x="2487891" y="5279765"/>
            <a:ext cx="2362200" cy="32676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227282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a:t>
            </a:r>
            <a:r>
              <a:rPr lang="en-US" dirty="0" smtClean="0"/>
              <a:t>ait </a:t>
            </a:r>
            <a:r>
              <a:rPr lang="en-US" dirty="0"/>
              <a:t>time, student time spent with officers, number of students abandoning line, etc</a:t>
            </a:r>
            <a:r>
              <a:rPr lang="en-US" dirty="0" smtClean="0"/>
              <a:t>.</a:t>
            </a:r>
          </a:p>
          <a:p>
            <a:endParaRPr lang="en-US" dirty="0"/>
          </a:p>
          <a:p>
            <a:r>
              <a:rPr lang="en-US" dirty="0" smtClean="0"/>
              <a:t>How many students each officer assist is very beneficial.  It shows each day how may students each officer helped.  </a:t>
            </a:r>
          </a:p>
          <a:p>
            <a:endParaRPr lang="en-US" dirty="0"/>
          </a:p>
          <a:p>
            <a:r>
              <a:rPr lang="en-US" dirty="0" smtClean="0"/>
              <a:t>Helps with scheduling and accountability </a:t>
            </a:r>
          </a:p>
          <a:p>
            <a:endParaRPr lang="en-US" dirty="0"/>
          </a:p>
        </p:txBody>
      </p:sp>
      <p:sp>
        <p:nvSpPr>
          <p:cNvPr id="2" name="Title 1"/>
          <p:cNvSpPr>
            <a:spLocks noGrp="1"/>
          </p:cNvSpPr>
          <p:nvPr>
            <p:ph type="title"/>
          </p:nvPr>
        </p:nvSpPr>
        <p:spPr/>
        <p:txBody>
          <a:bodyPr/>
          <a:lstStyle/>
          <a:p>
            <a:pPr algn="l"/>
            <a:r>
              <a:rPr lang="en-US" dirty="0" smtClean="0"/>
              <a:t>Reports</a:t>
            </a:r>
            <a:endParaRPr lang="en-US" dirty="0"/>
          </a:p>
        </p:txBody>
      </p:sp>
    </p:spTree>
    <p:extLst>
      <p:ext uri="{BB962C8B-B14F-4D97-AF65-F5344CB8AC3E}">
        <p14:creationId xmlns:p14="http://schemas.microsoft.com/office/powerpoint/2010/main" val="3001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have implemented the system in Admissions Office and soon to implement at the Satellite Campuses</a:t>
            </a:r>
          </a:p>
          <a:p>
            <a:endParaRPr lang="en-US" dirty="0" smtClean="0"/>
          </a:p>
          <a:p>
            <a:r>
              <a:rPr lang="en-US" dirty="0" smtClean="0"/>
              <a:t>Virtual Management system and Instant Messenger </a:t>
            </a:r>
            <a:endParaRPr lang="en-US" dirty="0"/>
          </a:p>
        </p:txBody>
      </p:sp>
      <p:sp>
        <p:nvSpPr>
          <p:cNvPr id="2" name="Title 1"/>
          <p:cNvSpPr>
            <a:spLocks noGrp="1"/>
          </p:cNvSpPr>
          <p:nvPr>
            <p:ph type="title"/>
          </p:nvPr>
        </p:nvSpPr>
        <p:spPr/>
        <p:txBody>
          <a:bodyPr/>
          <a:lstStyle/>
          <a:p>
            <a:pPr algn="l"/>
            <a:r>
              <a:rPr lang="en-US" dirty="0" smtClean="0"/>
              <a:t>Campus wide</a:t>
            </a:r>
            <a:endParaRPr lang="en-US" dirty="0"/>
          </a:p>
        </p:txBody>
      </p:sp>
    </p:spTree>
    <p:extLst>
      <p:ext uri="{BB962C8B-B14F-4D97-AF65-F5344CB8AC3E}">
        <p14:creationId xmlns:p14="http://schemas.microsoft.com/office/powerpoint/2010/main" val="152831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a:t>
            </a:r>
            <a:r>
              <a:rPr lang="en-US" dirty="0" smtClean="0"/>
              <a:t>hen </a:t>
            </a:r>
            <a:r>
              <a:rPr lang="en-US" dirty="0"/>
              <a:t>to turn on the queue each day </a:t>
            </a:r>
            <a:endParaRPr lang="en-US" dirty="0" smtClean="0"/>
          </a:p>
          <a:p>
            <a:endParaRPr lang="en-US" dirty="0" smtClean="0"/>
          </a:p>
          <a:p>
            <a:r>
              <a:rPr lang="en-US" dirty="0"/>
              <a:t>H</a:t>
            </a:r>
            <a:r>
              <a:rPr lang="en-US" dirty="0" smtClean="0"/>
              <a:t>ow </a:t>
            </a:r>
            <a:r>
              <a:rPr lang="en-US" dirty="0"/>
              <a:t>long to give a student to </a:t>
            </a:r>
            <a:r>
              <a:rPr lang="en-US" dirty="0" smtClean="0"/>
              <a:t>arrive</a:t>
            </a:r>
          </a:p>
          <a:p>
            <a:endParaRPr lang="en-US" dirty="0" smtClean="0"/>
          </a:p>
          <a:p>
            <a:r>
              <a:rPr lang="en-US" dirty="0"/>
              <a:t>C</a:t>
            </a:r>
            <a:r>
              <a:rPr lang="en-US" dirty="0" smtClean="0"/>
              <a:t>reation </a:t>
            </a:r>
            <a:r>
              <a:rPr lang="en-US" dirty="0"/>
              <a:t>of an internal queue</a:t>
            </a:r>
            <a:r>
              <a:rPr lang="en-US" dirty="0" smtClean="0"/>
              <a:t> </a:t>
            </a:r>
          </a:p>
          <a:p>
            <a:pPr lvl="1"/>
            <a:r>
              <a:rPr lang="en-US" dirty="0"/>
              <a:t>allows us to manage students who need to see a specific employee</a:t>
            </a:r>
            <a:endParaRPr lang="en-US" dirty="0" smtClean="0"/>
          </a:p>
          <a:p>
            <a:endParaRPr lang="en-US" dirty="0"/>
          </a:p>
        </p:txBody>
      </p:sp>
      <p:sp>
        <p:nvSpPr>
          <p:cNvPr id="2" name="Title 1"/>
          <p:cNvSpPr>
            <a:spLocks noGrp="1"/>
          </p:cNvSpPr>
          <p:nvPr>
            <p:ph type="title"/>
          </p:nvPr>
        </p:nvSpPr>
        <p:spPr/>
        <p:txBody>
          <a:bodyPr/>
          <a:lstStyle/>
          <a:p>
            <a:pPr algn="l"/>
            <a:r>
              <a:rPr lang="en-US" dirty="0" smtClean="0"/>
              <a:t>Retrospect</a:t>
            </a:r>
            <a:endParaRPr lang="en-US" dirty="0"/>
          </a:p>
        </p:txBody>
      </p:sp>
    </p:spTree>
    <p:extLst>
      <p:ext uri="{BB962C8B-B14F-4D97-AF65-F5344CB8AC3E}">
        <p14:creationId xmlns:p14="http://schemas.microsoft.com/office/powerpoint/2010/main" val="1116006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57200" y="1633875"/>
            <a:ext cx="8229600" cy="4220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l"/>
            <a:r>
              <a:rPr lang="en-US" dirty="0" smtClean="0"/>
              <a:t>Entering into the system</a:t>
            </a:r>
            <a:endParaRPr lang="en-US" dirty="0"/>
          </a:p>
        </p:txBody>
      </p:sp>
    </p:spTree>
    <p:extLst>
      <p:ext uri="{BB962C8B-B14F-4D97-AF65-F5344CB8AC3E}">
        <p14:creationId xmlns:p14="http://schemas.microsoft.com/office/powerpoint/2010/main" val="3827645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ckadk\AppData\Local\Microsoft\Windows\Temporary Internet Files\Content.IE5\VPDPXLE2\MC90043441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67000" y="1828800"/>
            <a:ext cx="3784600"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128451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GTC is a public, two year college with four campuses</a:t>
            </a:r>
          </a:p>
          <a:p>
            <a:endParaRPr lang="en-US" dirty="0" smtClean="0"/>
          </a:p>
          <a:p>
            <a:r>
              <a:rPr lang="en-US" dirty="0" smtClean="0"/>
              <a:t>Student population is around 15,000</a:t>
            </a:r>
          </a:p>
          <a:p>
            <a:endParaRPr lang="en-US" dirty="0" smtClean="0"/>
          </a:p>
          <a:p>
            <a:r>
              <a:rPr lang="en-US" dirty="0"/>
              <a:t>130 curriculum programs are offered </a:t>
            </a:r>
            <a:endParaRPr lang="en-US" dirty="0" smtClean="0"/>
          </a:p>
          <a:p>
            <a:endParaRPr lang="en-US" dirty="0" smtClean="0"/>
          </a:p>
          <a:p>
            <a:r>
              <a:rPr lang="en-US" dirty="0" smtClean="0"/>
              <a:t>Financial Aid and Veteran Affairs staff  26 full and part time employees</a:t>
            </a:r>
            <a:endParaRPr lang="en-US" dirty="0"/>
          </a:p>
        </p:txBody>
      </p:sp>
      <p:sp>
        <p:nvSpPr>
          <p:cNvPr id="2" name="Title 1"/>
          <p:cNvSpPr>
            <a:spLocks noGrp="1"/>
          </p:cNvSpPr>
          <p:nvPr>
            <p:ph type="title"/>
          </p:nvPr>
        </p:nvSpPr>
        <p:spPr/>
        <p:txBody>
          <a:bodyPr/>
          <a:lstStyle/>
          <a:p>
            <a:pPr algn="l"/>
            <a:r>
              <a:rPr lang="en-US" dirty="0" smtClean="0"/>
              <a:t>Background</a:t>
            </a:r>
            <a:endParaRPr lang="en-US" dirty="0"/>
          </a:p>
        </p:txBody>
      </p:sp>
    </p:spTree>
    <p:extLst>
      <p:ext uri="{BB962C8B-B14F-4D97-AF65-F5344CB8AC3E}">
        <p14:creationId xmlns:p14="http://schemas.microsoft.com/office/powerpoint/2010/main" val="634124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O</a:t>
            </a:r>
            <a:r>
              <a:rPr lang="en-US" dirty="0" smtClean="0"/>
              <a:t>ld </a:t>
            </a:r>
            <a:r>
              <a:rPr lang="en-US" dirty="0"/>
              <a:t>process </a:t>
            </a:r>
            <a:endParaRPr lang="en-US" dirty="0" smtClean="0"/>
          </a:p>
          <a:p>
            <a:pPr lvl="1"/>
            <a:r>
              <a:rPr lang="en-US" dirty="0" smtClean="0"/>
              <a:t>manually </a:t>
            </a:r>
            <a:r>
              <a:rPr lang="en-US" dirty="0"/>
              <a:t>write down student’s names on a list that officers would call them </a:t>
            </a:r>
            <a:r>
              <a:rPr lang="en-US" dirty="0" smtClean="0"/>
              <a:t>from</a:t>
            </a:r>
          </a:p>
          <a:p>
            <a:pPr lvl="1"/>
            <a:endParaRPr lang="en-US" dirty="0" smtClean="0"/>
          </a:p>
          <a:p>
            <a:r>
              <a:rPr lang="en-US" dirty="0"/>
              <a:t>L</a:t>
            </a:r>
            <a:r>
              <a:rPr lang="en-US" dirty="0" smtClean="0"/>
              <a:t>obby </a:t>
            </a:r>
            <a:r>
              <a:rPr lang="en-US" dirty="0"/>
              <a:t>was full of students and parents just sitting and </a:t>
            </a:r>
            <a:r>
              <a:rPr lang="en-US" dirty="0" smtClean="0"/>
              <a:t>waiting</a:t>
            </a:r>
          </a:p>
          <a:p>
            <a:endParaRPr lang="en-US" dirty="0" smtClean="0"/>
          </a:p>
          <a:p>
            <a:r>
              <a:rPr lang="en-US" dirty="0"/>
              <a:t>L</a:t>
            </a:r>
            <a:r>
              <a:rPr lang="en-US" dirty="0" smtClean="0"/>
              <a:t>ed </a:t>
            </a:r>
            <a:r>
              <a:rPr lang="en-US" dirty="0"/>
              <a:t>to angry, hostile students and very low customer satisfaction</a:t>
            </a:r>
          </a:p>
        </p:txBody>
      </p:sp>
      <p:sp>
        <p:nvSpPr>
          <p:cNvPr id="2" name="Title 1"/>
          <p:cNvSpPr>
            <a:spLocks noGrp="1"/>
          </p:cNvSpPr>
          <p:nvPr>
            <p:ph type="title"/>
          </p:nvPr>
        </p:nvSpPr>
        <p:spPr/>
        <p:txBody>
          <a:bodyPr/>
          <a:lstStyle/>
          <a:p>
            <a:pPr algn="l"/>
            <a:r>
              <a:rPr lang="en-US" b="1" dirty="0"/>
              <a:t>Problem/Initiative</a:t>
            </a:r>
            <a:endParaRPr lang="en-US" dirty="0"/>
          </a:p>
        </p:txBody>
      </p:sp>
    </p:spTree>
    <p:extLst>
      <p:ext uri="{BB962C8B-B14F-4D97-AF65-F5344CB8AC3E}">
        <p14:creationId xmlns:p14="http://schemas.microsoft.com/office/powerpoint/2010/main" val="399288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a:t>
            </a:r>
            <a:r>
              <a:rPr lang="en-US" dirty="0" smtClean="0"/>
              <a:t>mall </a:t>
            </a:r>
            <a:r>
              <a:rPr lang="en-US" dirty="0"/>
              <a:t>design team </a:t>
            </a:r>
            <a:r>
              <a:rPr lang="en-US" dirty="0" smtClean="0"/>
              <a:t>was formed</a:t>
            </a:r>
          </a:p>
          <a:p>
            <a:endParaRPr lang="en-US" dirty="0"/>
          </a:p>
          <a:p>
            <a:r>
              <a:rPr lang="en-US" dirty="0" smtClean="0"/>
              <a:t>Low </a:t>
            </a:r>
            <a:r>
              <a:rPr lang="en-US" dirty="0"/>
              <a:t>cost, students could understand process and quick start time</a:t>
            </a:r>
          </a:p>
          <a:p>
            <a:pPr marL="0" indent="0">
              <a:buNone/>
            </a:pPr>
            <a:endParaRPr lang="en-US" dirty="0" smtClean="0"/>
          </a:p>
          <a:p>
            <a:r>
              <a:rPr lang="en-US" dirty="0"/>
              <a:t>T</a:t>
            </a:r>
            <a:r>
              <a:rPr lang="en-US" dirty="0" smtClean="0"/>
              <a:t>eam </a:t>
            </a:r>
            <a:r>
              <a:rPr lang="en-US" dirty="0"/>
              <a:t>examined several commercial options </a:t>
            </a:r>
            <a:endParaRPr lang="en-US" dirty="0" smtClean="0"/>
          </a:p>
          <a:p>
            <a:pPr lvl="1"/>
            <a:r>
              <a:rPr lang="en-US" dirty="0"/>
              <a:t>weighing the pros and cons of each </a:t>
            </a:r>
            <a:r>
              <a:rPr lang="en-US" dirty="0" smtClean="0"/>
              <a:t>system</a:t>
            </a:r>
          </a:p>
          <a:p>
            <a:pPr marL="457200" lvl="1" indent="0">
              <a:buNone/>
            </a:pPr>
            <a:endParaRPr lang="en-US" dirty="0" smtClean="0"/>
          </a:p>
          <a:p>
            <a:pPr lvl="1"/>
            <a:endParaRPr lang="en-US" dirty="0"/>
          </a:p>
        </p:txBody>
      </p:sp>
      <p:sp>
        <p:nvSpPr>
          <p:cNvPr id="2" name="Title 1"/>
          <p:cNvSpPr>
            <a:spLocks noGrp="1"/>
          </p:cNvSpPr>
          <p:nvPr>
            <p:ph type="title"/>
          </p:nvPr>
        </p:nvSpPr>
        <p:spPr/>
        <p:txBody>
          <a:bodyPr>
            <a:normAutofit fontScale="90000"/>
          </a:bodyPr>
          <a:lstStyle/>
          <a:p>
            <a:pPr algn="l"/>
            <a:r>
              <a:rPr lang="en-US" b="1" dirty="0"/>
              <a:t>Design</a:t>
            </a:r>
            <a:r>
              <a:rPr lang="en-US" dirty="0"/>
              <a:t/>
            </a:r>
            <a:br>
              <a:rPr lang="en-US" dirty="0"/>
            </a:br>
            <a:endParaRPr lang="en-US" dirty="0"/>
          </a:p>
        </p:txBody>
      </p:sp>
    </p:spTree>
    <p:extLst>
      <p:ext uri="{BB962C8B-B14F-4D97-AF65-F5344CB8AC3E}">
        <p14:creationId xmlns:p14="http://schemas.microsoft.com/office/powerpoint/2010/main" val="2320863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648200"/>
          </a:xfrm>
        </p:spPr>
        <p:txBody>
          <a:bodyPr>
            <a:normAutofit lnSpcReduction="10000"/>
          </a:bodyPr>
          <a:lstStyle/>
          <a:p>
            <a:r>
              <a:rPr lang="en-US" dirty="0" smtClean="0"/>
              <a:t>Starting the </a:t>
            </a:r>
            <a:r>
              <a:rPr lang="en-US" dirty="0"/>
              <a:t>end of </a:t>
            </a:r>
            <a:r>
              <a:rPr lang="en-US" dirty="0" smtClean="0"/>
              <a:t>May with staff</a:t>
            </a:r>
          </a:p>
          <a:p>
            <a:pPr marL="0" indent="0">
              <a:buNone/>
            </a:pPr>
            <a:endParaRPr lang="en-US" dirty="0" smtClean="0"/>
          </a:p>
          <a:p>
            <a:r>
              <a:rPr lang="en-US" dirty="0" smtClean="0"/>
              <a:t>Mid June with students entering themselves into the system</a:t>
            </a:r>
          </a:p>
          <a:p>
            <a:endParaRPr lang="en-US" dirty="0" smtClean="0"/>
          </a:p>
          <a:p>
            <a:r>
              <a:rPr lang="en-US" dirty="0" smtClean="0"/>
              <a:t>Gave us time to work out Queue names and Market to students</a:t>
            </a:r>
          </a:p>
          <a:p>
            <a:endParaRPr lang="en-US" dirty="0" smtClean="0"/>
          </a:p>
          <a:p>
            <a:r>
              <a:rPr lang="en-US" dirty="0" smtClean="0"/>
              <a:t>Rush time is end of July until end of August</a:t>
            </a:r>
          </a:p>
          <a:p>
            <a:endParaRPr lang="en-US" dirty="0" smtClean="0"/>
          </a:p>
          <a:p>
            <a:r>
              <a:rPr lang="en-US" dirty="0" smtClean="0"/>
              <a:t>Communication</a:t>
            </a:r>
            <a:r>
              <a:rPr lang="en-US" dirty="0"/>
              <a:t> </a:t>
            </a:r>
            <a:r>
              <a:rPr lang="en-US" dirty="0" smtClean="0"/>
              <a:t>was still an issue</a:t>
            </a:r>
            <a:endParaRPr lang="en-US" dirty="0"/>
          </a:p>
        </p:txBody>
      </p:sp>
      <p:sp>
        <p:nvSpPr>
          <p:cNvPr id="2" name="Title 1"/>
          <p:cNvSpPr>
            <a:spLocks noGrp="1"/>
          </p:cNvSpPr>
          <p:nvPr>
            <p:ph type="title"/>
          </p:nvPr>
        </p:nvSpPr>
        <p:spPr/>
        <p:txBody>
          <a:bodyPr/>
          <a:lstStyle/>
          <a:p>
            <a:pPr algn="l"/>
            <a:r>
              <a:rPr lang="en-US" b="1" dirty="0" smtClean="0"/>
              <a:t>Implementation</a:t>
            </a:r>
            <a:endParaRPr lang="en-US" b="1" dirty="0"/>
          </a:p>
        </p:txBody>
      </p:sp>
    </p:spTree>
    <p:extLst>
      <p:ext uri="{BB962C8B-B14F-4D97-AF65-F5344CB8AC3E}">
        <p14:creationId xmlns:p14="http://schemas.microsoft.com/office/powerpoint/2010/main" val="1154534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295400"/>
            <a:ext cx="7315200" cy="4724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normAutofit fontScale="90000"/>
          </a:bodyPr>
          <a:lstStyle/>
          <a:p>
            <a:pPr algn="l"/>
            <a:r>
              <a:rPr lang="en-US" dirty="0" smtClean="0"/>
              <a:t>How to communicate with Staff?</a:t>
            </a:r>
            <a:endParaRPr lang="en-US" dirty="0"/>
          </a:p>
        </p:txBody>
      </p:sp>
    </p:spTree>
    <p:extLst>
      <p:ext uri="{BB962C8B-B14F-4D97-AF65-F5344CB8AC3E}">
        <p14:creationId xmlns:p14="http://schemas.microsoft.com/office/powerpoint/2010/main" val="43405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Staff placed icons on all PC in computer labs on campus</a:t>
            </a:r>
          </a:p>
          <a:p>
            <a:pPr marL="0" indent="0">
              <a:buNone/>
            </a:pPr>
            <a:endParaRPr lang="en-US" dirty="0" smtClean="0"/>
          </a:p>
          <a:p>
            <a:r>
              <a:rPr lang="en-US" dirty="0" smtClean="0"/>
              <a:t>Marketing advertised June</a:t>
            </a:r>
          </a:p>
          <a:p>
            <a:pPr lvl="1"/>
            <a:r>
              <a:rPr lang="en-US" dirty="0"/>
              <a:t>business card sized handouts, stickers on all orientation packets, window clings on doors around campus, and presence on the website and </a:t>
            </a:r>
            <a:r>
              <a:rPr lang="en-US" dirty="0" smtClean="0"/>
              <a:t>Facebook</a:t>
            </a:r>
          </a:p>
        </p:txBody>
      </p:sp>
      <p:sp>
        <p:nvSpPr>
          <p:cNvPr id="2" name="Title 1"/>
          <p:cNvSpPr>
            <a:spLocks noGrp="1"/>
          </p:cNvSpPr>
          <p:nvPr>
            <p:ph type="title"/>
          </p:nvPr>
        </p:nvSpPr>
        <p:spPr/>
        <p:txBody>
          <a:bodyPr/>
          <a:lstStyle/>
          <a:p>
            <a:pPr algn="l"/>
            <a:r>
              <a:rPr lang="en-US" dirty="0" smtClean="0"/>
              <a:t>Getting the word out…</a:t>
            </a:r>
            <a:endParaRPr lang="en-US" dirty="0"/>
          </a:p>
        </p:txBody>
      </p:sp>
    </p:spTree>
    <p:extLst>
      <p:ext uri="{BB962C8B-B14F-4D97-AF65-F5344CB8AC3E}">
        <p14:creationId xmlns:p14="http://schemas.microsoft.com/office/powerpoint/2010/main" val="3875317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867400" y="1219200"/>
            <a:ext cx="2794000" cy="2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l"/>
            <a:r>
              <a:rPr lang="en-US" dirty="0" smtClean="0"/>
              <a:t>Marketing on website</a:t>
            </a:r>
            <a:endParaRPr lang="en-US" dirty="0"/>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267200" y="4800600"/>
            <a:ext cx="4465320" cy="1294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70114" y="1524000"/>
            <a:ext cx="5184140" cy="3017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220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Student satisfaction has been the greatest benefit </a:t>
            </a:r>
            <a:endParaRPr lang="en-US" dirty="0" smtClean="0"/>
          </a:p>
          <a:p>
            <a:endParaRPr lang="en-US" dirty="0" smtClean="0"/>
          </a:p>
          <a:p>
            <a:r>
              <a:rPr lang="en-US" dirty="0" smtClean="0"/>
              <a:t>Staff improvement</a:t>
            </a:r>
          </a:p>
          <a:p>
            <a:endParaRPr lang="en-US" dirty="0" smtClean="0"/>
          </a:p>
          <a:p>
            <a:r>
              <a:rPr lang="en-US" dirty="0" smtClean="0"/>
              <a:t>Holds everyone accountable</a:t>
            </a:r>
          </a:p>
          <a:p>
            <a:endParaRPr lang="en-US" dirty="0" smtClean="0"/>
          </a:p>
          <a:p>
            <a:r>
              <a:rPr lang="en-US" dirty="0" smtClean="0"/>
              <a:t>Time Management</a:t>
            </a:r>
            <a:endParaRPr lang="en-US" dirty="0"/>
          </a:p>
        </p:txBody>
      </p:sp>
      <p:sp>
        <p:nvSpPr>
          <p:cNvPr id="2" name="Title 1"/>
          <p:cNvSpPr>
            <a:spLocks noGrp="1"/>
          </p:cNvSpPr>
          <p:nvPr>
            <p:ph type="title"/>
          </p:nvPr>
        </p:nvSpPr>
        <p:spPr/>
        <p:txBody>
          <a:bodyPr/>
          <a:lstStyle/>
          <a:p>
            <a:pPr algn="l"/>
            <a:r>
              <a:rPr lang="en-US" dirty="0" smtClean="0"/>
              <a:t>Benefits</a:t>
            </a:r>
            <a:endParaRPr lang="en-US" dirty="0"/>
          </a:p>
        </p:txBody>
      </p:sp>
    </p:spTree>
    <p:extLst>
      <p:ext uri="{BB962C8B-B14F-4D97-AF65-F5344CB8AC3E}">
        <p14:creationId xmlns:p14="http://schemas.microsoft.com/office/powerpoint/2010/main" val="31452195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547</TotalTime>
  <Words>1348</Words>
  <Application>Microsoft Office PowerPoint</Application>
  <PresentationFormat>On-screen Show (4:3)</PresentationFormat>
  <Paragraphs>125</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Virtual Queue Management…  Takes the Wait Out of the  Waiting Room </vt:lpstr>
      <vt:lpstr>Background</vt:lpstr>
      <vt:lpstr>Problem/Initiative</vt:lpstr>
      <vt:lpstr>Design </vt:lpstr>
      <vt:lpstr>Implementation</vt:lpstr>
      <vt:lpstr>How to communicate with Staff?</vt:lpstr>
      <vt:lpstr>Getting the word out…</vt:lpstr>
      <vt:lpstr>Marketing on website</vt:lpstr>
      <vt:lpstr>Benefits</vt:lpstr>
      <vt:lpstr>Service ability </vt:lpstr>
      <vt:lpstr>Students in line</vt:lpstr>
      <vt:lpstr>Text Message</vt:lpstr>
      <vt:lpstr>Student Feedback </vt:lpstr>
      <vt:lpstr>Tweet</vt:lpstr>
      <vt:lpstr>Reports</vt:lpstr>
      <vt:lpstr>Campus wide</vt:lpstr>
      <vt:lpstr>Retrospect</vt:lpstr>
      <vt:lpstr>Entering into the system</vt:lpstr>
      <vt:lpstr>Questions??</vt:lpstr>
    </vt:vector>
  </TitlesOfParts>
  <Company>Greenville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Queue Management…  Takes the Wait Out of the  Waiting Room</dc:title>
  <dc:creator>GTC User</dc:creator>
  <cp:lastModifiedBy>GTC User</cp:lastModifiedBy>
  <cp:revision>33</cp:revision>
  <dcterms:created xsi:type="dcterms:W3CDTF">2013-09-17T20:18:46Z</dcterms:created>
  <dcterms:modified xsi:type="dcterms:W3CDTF">2014-02-25T14:37:14Z</dcterms:modified>
</cp:coreProperties>
</file>