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4"/>
  </p:notesMasterIdLst>
  <p:handoutMasterIdLst>
    <p:handoutMasterId r:id="rId25"/>
  </p:handoutMasterIdLst>
  <p:sldIdLst>
    <p:sldId id="360" r:id="rId3"/>
    <p:sldId id="536" r:id="rId4"/>
    <p:sldId id="363" r:id="rId5"/>
    <p:sldId id="535" r:id="rId6"/>
    <p:sldId id="492" r:id="rId7"/>
    <p:sldId id="516" r:id="rId8"/>
    <p:sldId id="518" r:id="rId9"/>
    <p:sldId id="519" r:id="rId10"/>
    <p:sldId id="534" r:id="rId11"/>
    <p:sldId id="520" r:id="rId12"/>
    <p:sldId id="521" r:id="rId13"/>
    <p:sldId id="528" r:id="rId14"/>
    <p:sldId id="522" r:id="rId15"/>
    <p:sldId id="523" r:id="rId16"/>
    <p:sldId id="530" r:id="rId17"/>
    <p:sldId id="529" r:id="rId18"/>
    <p:sldId id="531" r:id="rId19"/>
    <p:sldId id="525" r:id="rId20"/>
    <p:sldId id="526" r:id="rId21"/>
    <p:sldId id="537" r:id="rId22"/>
    <p:sldId id="533" r:id="rId23"/>
  </p:sldIdLst>
  <p:sldSz cx="12192000" cy="6858000"/>
  <p:notesSz cx="6954838" cy="923925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4D1B"/>
    <a:srgbClr val="0E365A"/>
    <a:srgbClr val="00529C"/>
    <a:srgbClr val="B0AB85"/>
    <a:srgbClr val="DDDFCC"/>
    <a:srgbClr val="A5A5A5"/>
    <a:srgbClr val="A03021"/>
    <a:srgbClr val="00365B"/>
    <a:srgbClr val="2468A2"/>
    <a:srgbClr val="184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8" autoAdjust="0"/>
    <p:restoredTop sz="73208" autoAdjust="0"/>
  </p:normalViewPr>
  <p:slideViewPr>
    <p:cSldViewPr snapToGrid="0" showGuides="1">
      <p:cViewPr varScale="1">
        <p:scale>
          <a:sx n="83" d="100"/>
          <a:sy n="83" d="100"/>
        </p:scale>
        <p:origin x="1680" y="60"/>
      </p:cViewPr>
      <p:guideLst>
        <p:guide orient="horz" pos="136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398C2-A3FF-4220-870C-D96902420820}" type="doc">
      <dgm:prSet loTypeId="urn:microsoft.com/office/officeart/2005/8/layout/hierarchy6" loCatId="hierarchy" qsTypeId="urn:microsoft.com/office/officeart/2005/8/quickstyle/simple2" qsCatId="simple" csTypeId="urn:microsoft.com/office/officeart/2005/8/colors/colorful1#3" csCatId="colorful" phldr="1"/>
      <dgm:spPr/>
      <dgm:t>
        <a:bodyPr/>
        <a:lstStyle/>
        <a:p>
          <a:endParaRPr lang="en-US"/>
        </a:p>
      </dgm:t>
    </dgm:pt>
    <dgm:pt modelId="{CAAF1546-3C7D-4253-8FC6-E79A9F422C1D}">
      <dgm:prSet phldrT="[Text]" custT="1"/>
      <dgm:spPr>
        <a:solidFill>
          <a:schemeClr val="accent2"/>
        </a:solidFill>
      </dgm:spPr>
      <dgm:t>
        <a:bodyPr/>
        <a:lstStyle/>
        <a:p>
          <a:r>
            <a:rPr lang="en-US" sz="1600" b="1" dirty="0">
              <a:solidFill>
                <a:schemeClr val="bg1"/>
              </a:solidFill>
            </a:rPr>
            <a:t>Executive VP </a:t>
          </a:r>
        </a:p>
        <a:p>
          <a:r>
            <a:rPr lang="en-US" sz="1400" i="1" dirty="0">
              <a:solidFill>
                <a:schemeClr val="bg1"/>
              </a:solidFill>
            </a:rPr>
            <a:t>Dr. Hope Rivers</a:t>
          </a:r>
          <a:br>
            <a:rPr lang="en-US" sz="1400" i="1" dirty="0">
              <a:solidFill>
                <a:schemeClr val="bg1"/>
              </a:solidFill>
            </a:rPr>
          </a:br>
          <a:r>
            <a:rPr lang="en-US" sz="1100" dirty="0">
              <a:solidFill>
                <a:schemeClr val="bg1"/>
              </a:solidFill>
            </a:rPr>
            <a:t>(State-Wide Initiatives)</a:t>
          </a:r>
        </a:p>
      </dgm:t>
    </dgm:pt>
    <dgm:pt modelId="{8AAD099E-4CFB-43BA-8307-3AED888DAC95}" type="parTrans" cxnId="{EED0FFF5-97DD-43A0-A97B-EF74479F571A}">
      <dgm:prSet/>
      <dgm:spPr/>
      <dgm:t>
        <a:bodyPr/>
        <a:lstStyle/>
        <a:p>
          <a:endParaRPr lang="en-US"/>
        </a:p>
      </dgm:t>
    </dgm:pt>
    <dgm:pt modelId="{CD43ADF1-4E72-4797-A76B-744BE5B7B79F}" type="sibTrans" cxnId="{EED0FFF5-97DD-43A0-A97B-EF74479F571A}">
      <dgm:prSet/>
      <dgm:spPr/>
      <dgm:t>
        <a:bodyPr/>
        <a:lstStyle/>
        <a:p>
          <a:endParaRPr lang="en-US"/>
        </a:p>
      </dgm:t>
    </dgm:pt>
    <dgm:pt modelId="{9AA40C73-1D8D-4E98-99C1-F83F09DB0D5A}">
      <dgm:prSet phldrT="[Text]" custT="1"/>
      <dgm:spPr/>
      <dgm:t>
        <a:bodyPr/>
        <a:lstStyle/>
        <a:p>
          <a:r>
            <a:rPr lang="en-US" sz="1400" b="1" dirty="0"/>
            <a:t>RESEARCH &amp; SPECIAL PROJECTS</a:t>
          </a:r>
        </a:p>
      </dgm:t>
    </dgm:pt>
    <dgm:pt modelId="{514D8AEB-6164-45F3-AFE2-F28BF8EFB290}" type="parTrans" cxnId="{45DB0F5D-3850-4E84-9E0E-5035167F4069}">
      <dgm:prSet/>
      <dgm:spPr/>
      <dgm:t>
        <a:bodyPr/>
        <a:lstStyle/>
        <a:p>
          <a:endParaRPr lang="en-US" dirty="0"/>
        </a:p>
      </dgm:t>
    </dgm:pt>
    <dgm:pt modelId="{C0F56E47-5A5D-404D-A8D0-FEF957A4618A}" type="sibTrans" cxnId="{45DB0F5D-3850-4E84-9E0E-5035167F4069}">
      <dgm:prSet/>
      <dgm:spPr/>
      <dgm:t>
        <a:bodyPr/>
        <a:lstStyle/>
        <a:p>
          <a:endParaRPr lang="en-US"/>
        </a:p>
      </dgm:t>
    </dgm:pt>
    <dgm:pt modelId="{363D39CE-75F5-4C36-93A1-0A56BA71BD69}">
      <dgm:prSet phldrT="[Text]" custT="1"/>
      <dgm:spPr>
        <a:solidFill>
          <a:srgbClr val="CDE9EB"/>
        </a:solidFill>
      </dgm:spPr>
      <dgm:t>
        <a:bodyPr/>
        <a:lstStyle/>
        <a:p>
          <a:pPr lvl="0" defTabSz="533400">
            <a:lnSpc>
              <a:spcPct val="90000"/>
            </a:lnSpc>
            <a:spcBef>
              <a:spcPct val="0"/>
            </a:spcBef>
            <a:spcAft>
              <a:spcPct val="35000"/>
            </a:spcAft>
          </a:pPr>
          <a:r>
            <a:rPr lang="en-US" sz="1200" dirty="0">
              <a:solidFill>
                <a:srgbClr val="002060"/>
              </a:solidFill>
            </a:rPr>
            <a:t>Motorcycle Education</a:t>
          </a:r>
        </a:p>
        <a:p>
          <a:pPr marL="0" marR="0" lvl="0" indent="0" defTabSz="914400" eaLnBrk="1" fontAlgn="auto" latinLnBrk="0" hangingPunct="1">
            <a:lnSpc>
              <a:spcPct val="100000"/>
            </a:lnSpc>
            <a:spcBef>
              <a:spcPts val="0"/>
            </a:spcBef>
            <a:spcAft>
              <a:spcPts val="600"/>
            </a:spcAft>
            <a:buClrTx/>
            <a:buSzTx/>
            <a:buFontTx/>
            <a:buNone/>
            <a:tabLst/>
            <a:defRPr/>
          </a:pPr>
          <a:r>
            <a:rPr lang="en-US" sz="1200" dirty="0">
              <a:solidFill>
                <a:srgbClr val="002060"/>
              </a:solidFill>
            </a:rPr>
            <a:t>Teaching and Learning Tuesdays</a:t>
          </a:r>
        </a:p>
        <a:p>
          <a:pPr lvl="0" defTabSz="533400">
            <a:lnSpc>
              <a:spcPct val="90000"/>
            </a:lnSpc>
            <a:spcBef>
              <a:spcPct val="0"/>
            </a:spcBef>
            <a:spcAft>
              <a:spcPts val="600"/>
            </a:spcAft>
          </a:pPr>
          <a:r>
            <a:rPr lang="en-US" sz="1200" dirty="0">
              <a:solidFill>
                <a:srgbClr val="002060"/>
              </a:solidFill>
            </a:rPr>
            <a:t>Professional Development Institutes </a:t>
          </a:r>
        </a:p>
        <a:p>
          <a:pPr lvl="0" defTabSz="533400">
            <a:lnSpc>
              <a:spcPct val="90000"/>
            </a:lnSpc>
            <a:spcBef>
              <a:spcPct val="0"/>
            </a:spcBef>
            <a:spcAft>
              <a:spcPct val="35000"/>
            </a:spcAft>
          </a:pPr>
          <a:r>
            <a:rPr lang="en-US" sz="1200" dirty="0">
              <a:solidFill>
                <a:srgbClr val="002060"/>
              </a:solidFill>
            </a:rPr>
            <a:t>Institutional Effectiveness</a:t>
          </a:r>
        </a:p>
      </dgm:t>
    </dgm:pt>
    <dgm:pt modelId="{14D4AF14-51EC-43F4-A2A2-518AE25A95F8}" type="parTrans" cxnId="{90D7A5B1-49FA-4A8C-BFA0-A2DF2AA85CF5}">
      <dgm:prSet/>
      <dgm:spPr>
        <a:ln>
          <a:solidFill>
            <a:srgbClr val="C5CAA6"/>
          </a:solidFill>
        </a:ln>
      </dgm:spPr>
      <dgm:t>
        <a:bodyPr/>
        <a:lstStyle/>
        <a:p>
          <a:endParaRPr lang="en-US" dirty="0">
            <a:ln>
              <a:solidFill>
                <a:schemeClr val="accent2">
                  <a:lumMod val="75000"/>
                </a:schemeClr>
              </a:solidFill>
            </a:ln>
          </a:endParaRPr>
        </a:p>
      </dgm:t>
    </dgm:pt>
    <dgm:pt modelId="{3C22A23E-73A3-4A74-9908-242A0F7FB565}" type="sibTrans" cxnId="{90D7A5B1-49FA-4A8C-BFA0-A2DF2AA85CF5}">
      <dgm:prSet/>
      <dgm:spPr/>
      <dgm:t>
        <a:bodyPr/>
        <a:lstStyle/>
        <a:p>
          <a:endParaRPr lang="en-US"/>
        </a:p>
      </dgm:t>
    </dgm:pt>
    <dgm:pt modelId="{5B63766C-374E-4597-B075-35B38B13C60B}">
      <dgm:prSet phldrT="[Text]" custT="1"/>
      <dgm:spPr/>
      <dgm:t>
        <a:bodyPr/>
        <a:lstStyle/>
        <a:p>
          <a:r>
            <a:rPr lang="en-US" sz="1400" b="1" dirty="0"/>
            <a:t>CURRICULUM, INSTRUCTION &amp; RESEARCH</a:t>
          </a:r>
          <a:br>
            <a:rPr lang="en-US" sz="1900" dirty="0"/>
          </a:br>
          <a:r>
            <a:rPr lang="en-US" sz="1200" i="1" dirty="0"/>
            <a:t> Dr. Rosline Sumpter</a:t>
          </a:r>
        </a:p>
      </dgm:t>
    </dgm:pt>
    <dgm:pt modelId="{5750BFE4-9E24-480C-8713-C9C8A73B2AEF}" type="parTrans" cxnId="{F0C0FD87-B948-4CF7-9B3F-FE2F34BBB0BB}">
      <dgm:prSet/>
      <dgm:spPr/>
      <dgm:t>
        <a:bodyPr/>
        <a:lstStyle/>
        <a:p>
          <a:endParaRPr lang="en-US" dirty="0"/>
        </a:p>
      </dgm:t>
    </dgm:pt>
    <dgm:pt modelId="{8388A36E-562F-4D59-AF50-A5A2DEF29C91}" type="sibTrans" cxnId="{F0C0FD87-B948-4CF7-9B3F-FE2F34BBB0BB}">
      <dgm:prSet/>
      <dgm:spPr/>
      <dgm:t>
        <a:bodyPr/>
        <a:lstStyle/>
        <a:p>
          <a:endParaRPr lang="en-US"/>
        </a:p>
      </dgm:t>
    </dgm:pt>
    <dgm:pt modelId="{25020230-641E-407D-BCAD-6DA6D808478D}">
      <dgm:prSet phldrT="[Text]" custT="1"/>
      <dgm:spPr>
        <a:solidFill>
          <a:srgbClr val="CDE9EB"/>
        </a:solidFill>
      </dgm:spPr>
      <dgm:t>
        <a:bodyPr/>
        <a:lstStyle/>
        <a:p>
          <a:r>
            <a:rPr lang="en-US" sz="1200" dirty="0">
              <a:solidFill>
                <a:srgbClr val="002060"/>
              </a:solidFill>
            </a:rPr>
            <a:t>Course/Program Development</a:t>
          </a:r>
        </a:p>
        <a:p>
          <a:r>
            <a:rPr lang="en-US" sz="1200" dirty="0">
              <a:solidFill>
                <a:srgbClr val="002060"/>
              </a:solidFill>
            </a:rPr>
            <a:t>Program Evaluation</a:t>
          </a:r>
        </a:p>
        <a:p>
          <a:r>
            <a:rPr lang="en-US" sz="1200" dirty="0">
              <a:solidFill>
                <a:srgbClr val="002060"/>
              </a:solidFill>
            </a:rPr>
            <a:t>Peer Groups</a:t>
          </a:r>
        </a:p>
        <a:p>
          <a:r>
            <a:rPr lang="en-US" sz="1200" dirty="0">
              <a:solidFill>
                <a:srgbClr val="002060"/>
              </a:solidFill>
            </a:rPr>
            <a:t>Grants Management</a:t>
          </a:r>
        </a:p>
      </dgm:t>
    </dgm:pt>
    <dgm:pt modelId="{0B4C9E0A-3B03-4393-92A6-C953B5744018}" type="parTrans" cxnId="{8C1F01B9-EE36-4968-9469-1D492AD0AF4A}">
      <dgm:prSet/>
      <dgm:spPr>
        <a:ln>
          <a:solidFill>
            <a:srgbClr val="C5CAA6"/>
          </a:solidFill>
        </a:ln>
      </dgm:spPr>
      <dgm:t>
        <a:bodyPr/>
        <a:lstStyle/>
        <a:p>
          <a:endParaRPr lang="en-US" dirty="0"/>
        </a:p>
      </dgm:t>
    </dgm:pt>
    <dgm:pt modelId="{29396CC7-16A6-4128-BC4C-07625A735CD6}" type="sibTrans" cxnId="{8C1F01B9-EE36-4968-9469-1D492AD0AF4A}">
      <dgm:prSet/>
      <dgm:spPr/>
      <dgm:t>
        <a:bodyPr/>
        <a:lstStyle/>
        <a:p>
          <a:endParaRPr lang="en-US"/>
        </a:p>
      </dgm:t>
    </dgm:pt>
    <dgm:pt modelId="{ECFC6945-DF96-4828-AFF8-ECB7AE64F003}">
      <dgm:prSet custT="1"/>
      <dgm:spPr/>
      <dgm:t>
        <a:bodyPr/>
        <a:lstStyle/>
        <a:p>
          <a:r>
            <a:rPr lang="en-US" sz="1400" b="1" dirty="0"/>
            <a:t>STUDENT SERVICES</a:t>
          </a:r>
          <a:br>
            <a:rPr lang="en-US" sz="1900" dirty="0"/>
          </a:br>
          <a:r>
            <a:rPr lang="en-US" sz="1200" i="1" dirty="0"/>
            <a:t>Dr. Eric Brown</a:t>
          </a:r>
        </a:p>
      </dgm:t>
    </dgm:pt>
    <dgm:pt modelId="{99FF9C84-FBBA-41B9-8A18-C6AA9E3ABA41}" type="parTrans" cxnId="{2F4F26A9-CA01-48EB-90DD-5D09FE297833}">
      <dgm:prSet/>
      <dgm:spPr/>
      <dgm:t>
        <a:bodyPr/>
        <a:lstStyle/>
        <a:p>
          <a:endParaRPr lang="en-US" dirty="0"/>
        </a:p>
      </dgm:t>
    </dgm:pt>
    <dgm:pt modelId="{E2963841-124A-4073-B5DE-5842C6839B86}" type="sibTrans" cxnId="{2F4F26A9-CA01-48EB-90DD-5D09FE297833}">
      <dgm:prSet/>
      <dgm:spPr/>
      <dgm:t>
        <a:bodyPr/>
        <a:lstStyle/>
        <a:p>
          <a:endParaRPr lang="en-US"/>
        </a:p>
      </dgm:t>
    </dgm:pt>
    <dgm:pt modelId="{6ED25A1C-24AC-4617-9D40-FD6A9753E541}">
      <dgm:prSet custT="1"/>
      <dgm:spPr>
        <a:solidFill>
          <a:srgbClr val="CDE9EB"/>
        </a:solidFill>
      </dgm:spPr>
      <dgm:t>
        <a:bodyPr/>
        <a:lstStyle/>
        <a:p>
          <a:r>
            <a:rPr lang="en-US" sz="1200" dirty="0">
              <a:solidFill>
                <a:srgbClr val="002060"/>
              </a:solidFill>
            </a:rPr>
            <a:t>Student Services</a:t>
          </a:r>
        </a:p>
        <a:p>
          <a:r>
            <a:rPr lang="en-US" sz="1200" dirty="0">
              <a:solidFill>
                <a:srgbClr val="002060"/>
              </a:solidFill>
            </a:rPr>
            <a:t>Methods of Administration</a:t>
          </a:r>
        </a:p>
        <a:p>
          <a:r>
            <a:rPr lang="en-US" sz="1200" dirty="0">
              <a:solidFill>
                <a:srgbClr val="002060"/>
              </a:solidFill>
            </a:rPr>
            <a:t>Service Learning</a:t>
          </a:r>
          <a:br>
            <a:rPr lang="en-US" sz="1200" dirty="0">
              <a:solidFill>
                <a:srgbClr val="002060"/>
              </a:solidFill>
            </a:rPr>
          </a:br>
          <a:br>
            <a:rPr lang="en-US" sz="700" dirty="0">
              <a:solidFill>
                <a:srgbClr val="002060"/>
              </a:solidFill>
            </a:rPr>
          </a:br>
          <a:r>
            <a:rPr lang="en-US" sz="1200" dirty="0">
              <a:solidFill>
                <a:srgbClr val="002060"/>
              </a:solidFill>
            </a:rPr>
            <a:t>Peer Groups</a:t>
          </a:r>
        </a:p>
      </dgm:t>
    </dgm:pt>
    <dgm:pt modelId="{9624B0FB-629C-4C2B-A012-D0C380994955}" type="parTrans" cxnId="{84FC68A7-797D-4C48-82B3-43F743E5CE94}">
      <dgm:prSet/>
      <dgm:spPr>
        <a:ln>
          <a:solidFill>
            <a:srgbClr val="C5CAA6"/>
          </a:solidFill>
        </a:ln>
      </dgm:spPr>
      <dgm:t>
        <a:bodyPr/>
        <a:lstStyle/>
        <a:p>
          <a:endParaRPr lang="en-US" dirty="0"/>
        </a:p>
      </dgm:t>
    </dgm:pt>
    <dgm:pt modelId="{95F6AB4F-6B2C-4312-B0F0-8D8AEE8C37B2}" type="sibTrans" cxnId="{84FC68A7-797D-4C48-82B3-43F743E5CE94}">
      <dgm:prSet/>
      <dgm:spPr/>
      <dgm:t>
        <a:bodyPr/>
        <a:lstStyle/>
        <a:p>
          <a:endParaRPr lang="en-US"/>
        </a:p>
      </dgm:t>
    </dgm:pt>
    <dgm:pt modelId="{38ABF342-BBD2-45EA-B910-2A95ADE1E6CF}">
      <dgm:prSet custT="1"/>
      <dgm:spPr/>
      <dgm:t>
        <a:bodyPr/>
        <a:lstStyle/>
        <a:p>
          <a:r>
            <a:rPr lang="en-US" sz="1800" dirty="0"/>
            <a:t>President</a:t>
          </a:r>
          <a:br>
            <a:rPr lang="en-US" sz="1800" dirty="0"/>
          </a:br>
          <a:r>
            <a:rPr lang="en-US" sz="1400" i="1" dirty="0"/>
            <a:t>Dr. Tim Hardee</a:t>
          </a:r>
          <a:endParaRPr lang="en-US" sz="1800" i="1" dirty="0"/>
        </a:p>
      </dgm:t>
    </dgm:pt>
    <dgm:pt modelId="{F4B6D9A0-FFFF-41D3-AE98-BA3E50847C02}" type="sibTrans" cxnId="{80DC90A5-0E2E-4CDC-A6D4-B18F8FFA317C}">
      <dgm:prSet/>
      <dgm:spPr/>
      <dgm:t>
        <a:bodyPr/>
        <a:lstStyle/>
        <a:p>
          <a:endParaRPr lang="en-US"/>
        </a:p>
      </dgm:t>
    </dgm:pt>
    <dgm:pt modelId="{6DB8B17A-49F0-4C95-8BAD-E7F483872096}" type="parTrans" cxnId="{80DC90A5-0E2E-4CDC-A6D4-B18F8FFA317C}">
      <dgm:prSet/>
      <dgm:spPr/>
      <dgm:t>
        <a:bodyPr/>
        <a:lstStyle/>
        <a:p>
          <a:endParaRPr lang="en-US"/>
        </a:p>
      </dgm:t>
    </dgm:pt>
    <dgm:pt modelId="{009E088B-7473-461D-8DA6-8A6FAC39BB24}">
      <dgm:prSet custT="1"/>
      <dgm:spPr>
        <a:solidFill>
          <a:srgbClr val="A5A5A5"/>
        </a:solidFill>
      </dgm:spPr>
      <dgm:t>
        <a:bodyPr/>
        <a:lstStyle/>
        <a:p>
          <a:r>
            <a:rPr lang="en-US" sz="1400" b="1" dirty="0"/>
            <a:t>ACADEMIC PARTNERSHIPS</a:t>
          </a:r>
          <a:br>
            <a:rPr lang="en-US" sz="1200" dirty="0"/>
          </a:br>
          <a:r>
            <a:rPr lang="en-US" sz="1200" i="1" dirty="0"/>
            <a:t>Dr. </a:t>
          </a:r>
          <a:r>
            <a:rPr lang="en-US" sz="1200" i="1" dirty="0" err="1"/>
            <a:t>Aime</a:t>
          </a:r>
          <a:r>
            <a:rPr lang="en-US" sz="1200" i="1" dirty="0" err="1">
              <a:latin typeface="Calibri" panose="020F0502020204030204" pitchFamily="34" charset="0"/>
              <a:cs typeface="Calibri" panose="020F0502020204030204" pitchFamily="34" charset="0"/>
            </a:rPr>
            <a:t>é</a:t>
          </a:r>
          <a:r>
            <a:rPr lang="en-US" sz="1200" i="1" dirty="0">
              <a:latin typeface="Calibri" panose="020F0502020204030204" pitchFamily="34" charset="0"/>
              <a:cs typeface="Calibri" panose="020F0502020204030204" pitchFamily="34" charset="0"/>
            </a:rPr>
            <a:t> Carter</a:t>
          </a:r>
          <a:endParaRPr lang="en-US" sz="1200" dirty="0">
            <a:solidFill>
              <a:srgbClr val="002060"/>
            </a:solidFill>
          </a:endParaRPr>
        </a:p>
      </dgm:t>
    </dgm:pt>
    <dgm:pt modelId="{B357FB01-B980-40DF-9EFE-864460162E3E}" type="parTrans" cxnId="{C1EB7F86-F126-4C6A-9149-91FDC9373704}">
      <dgm:prSet/>
      <dgm:spPr/>
      <dgm:t>
        <a:bodyPr/>
        <a:lstStyle/>
        <a:p>
          <a:endParaRPr lang="en-US"/>
        </a:p>
      </dgm:t>
    </dgm:pt>
    <dgm:pt modelId="{7CE501AE-35DC-4D2A-9A9A-1CE7AAF8B3D3}" type="sibTrans" cxnId="{C1EB7F86-F126-4C6A-9149-91FDC9373704}">
      <dgm:prSet/>
      <dgm:spPr/>
      <dgm:t>
        <a:bodyPr/>
        <a:lstStyle/>
        <a:p>
          <a:endParaRPr lang="en-US"/>
        </a:p>
      </dgm:t>
    </dgm:pt>
    <dgm:pt modelId="{C4149D0F-D051-4A68-BAB7-2EE554C4CB08}">
      <dgm:prSet custT="1"/>
      <dgm:spPr>
        <a:solidFill>
          <a:srgbClr val="CDE9EB"/>
        </a:solidFill>
      </dgm:spPr>
      <dgm:t>
        <a:bodyPr/>
        <a:lstStyle/>
        <a:p>
          <a:r>
            <a:rPr lang="en-US" sz="1200" dirty="0">
              <a:solidFill>
                <a:srgbClr val="002060"/>
              </a:solidFill>
            </a:rPr>
            <a:t>Articulation and Transfer</a:t>
          </a:r>
        </a:p>
        <a:p>
          <a:r>
            <a:rPr lang="en-US" sz="1200" dirty="0">
              <a:solidFill>
                <a:srgbClr val="002060"/>
              </a:solidFill>
            </a:rPr>
            <a:t>Dual Enrollment</a:t>
          </a:r>
        </a:p>
      </dgm:t>
    </dgm:pt>
    <dgm:pt modelId="{0A6CD6A9-61D2-423D-B5F0-D4FB07DE4F2F}" type="parTrans" cxnId="{A41B161B-CECF-4924-AF8D-5C13109457A0}">
      <dgm:prSet/>
      <dgm:spPr>
        <a:ln>
          <a:solidFill>
            <a:srgbClr val="DDDFCC"/>
          </a:solidFill>
        </a:ln>
      </dgm:spPr>
      <dgm:t>
        <a:bodyPr/>
        <a:lstStyle/>
        <a:p>
          <a:endParaRPr lang="en-US"/>
        </a:p>
      </dgm:t>
    </dgm:pt>
    <dgm:pt modelId="{5489620D-17E9-477A-8348-6CFB31144E18}" type="sibTrans" cxnId="{A41B161B-CECF-4924-AF8D-5C13109457A0}">
      <dgm:prSet/>
      <dgm:spPr/>
      <dgm:t>
        <a:bodyPr/>
        <a:lstStyle/>
        <a:p>
          <a:endParaRPr lang="en-US"/>
        </a:p>
      </dgm:t>
    </dgm:pt>
    <dgm:pt modelId="{5EC7CC15-DDFC-4A5E-8A45-54F7204B9F70}">
      <dgm:prSet custT="1"/>
      <dgm:spPr>
        <a:solidFill>
          <a:schemeClr val="bg1">
            <a:lumMod val="65000"/>
          </a:schemeClr>
        </a:solidFill>
      </dgm:spPr>
      <dgm:t>
        <a:bodyPr/>
        <a:lstStyle/>
        <a:p>
          <a:r>
            <a:rPr lang="en-US" sz="1400" b="1" dirty="0">
              <a:solidFill>
                <a:schemeClr val="bg1"/>
              </a:solidFill>
            </a:rPr>
            <a:t>ACADEMIC &amp; PROGRAM  COMPLIANCE  </a:t>
          </a:r>
        </a:p>
        <a:p>
          <a:r>
            <a:rPr lang="en-US" sz="1200" i="1" dirty="0">
              <a:solidFill>
                <a:schemeClr val="bg1"/>
              </a:solidFill>
            </a:rPr>
            <a:t>Ms. Lane Goodwin</a:t>
          </a:r>
        </a:p>
      </dgm:t>
    </dgm:pt>
    <dgm:pt modelId="{DCD4A947-0AC8-4A1E-A896-696FAFA5AEC3}" type="parTrans" cxnId="{EF80E172-A41D-4961-A216-569CEFCFB62F}">
      <dgm:prSet/>
      <dgm:spPr/>
      <dgm:t>
        <a:bodyPr/>
        <a:lstStyle/>
        <a:p>
          <a:endParaRPr lang="en-US"/>
        </a:p>
      </dgm:t>
    </dgm:pt>
    <dgm:pt modelId="{DB708B81-5D09-453F-ADE2-A6B5D8E2C193}" type="sibTrans" cxnId="{EF80E172-A41D-4961-A216-569CEFCFB62F}">
      <dgm:prSet/>
      <dgm:spPr/>
      <dgm:t>
        <a:bodyPr/>
        <a:lstStyle/>
        <a:p>
          <a:endParaRPr lang="en-US"/>
        </a:p>
      </dgm:t>
    </dgm:pt>
    <dgm:pt modelId="{68DB69B3-A6E4-4A60-833B-16D4D3C8ABEB}">
      <dgm:prSet custT="1"/>
      <dgm:spPr>
        <a:solidFill>
          <a:srgbClr val="CDE9EB"/>
        </a:solidFill>
      </dgm:spPr>
      <dgm:t>
        <a:bodyPr/>
        <a:lstStyle/>
        <a:p>
          <a:r>
            <a:rPr lang="en-US" sz="1200" dirty="0">
              <a:solidFill>
                <a:srgbClr val="002060"/>
              </a:solidFill>
            </a:rPr>
            <a:t>Compliance</a:t>
          </a:r>
        </a:p>
        <a:p>
          <a:r>
            <a:rPr lang="en-US" sz="1200" dirty="0">
              <a:solidFill>
                <a:srgbClr val="002060"/>
              </a:solidFill>
            </a:rPr>
            <a:t>Web Accessibility</a:t>
          </a:r>
        </a:p>
        <a:p>
          <a:r>
            <a:rPr lang="en-US" sz="1200" dirty="0">
              <a:solidFill>
                <a:srgbClr val="002060"/>
              </a:solidFill>
            </a:rPr>
            <a:t>Methods of Administration</a:t>
          </a:r>
        </a:p>
      </dgm:t>
    </dgm:pt>
    <dgm:pt modelId="{DEB855CD-01E7-433F-AC50-3FFD2B56E6B1}" type="parTrans" cxnId="{A46F0AEB-D39E-42AB-AB02-B80C8257B079}">
      <dgm:prSet/>
      <dgm:spPr>
        <a:ln>
          <a:solidFill>
            <a:srgbClr val="DDDFCC"/>
          </a:solidFill>
        </a:ln>
      </dgm:spPr>
      <dgm:t>
        <a:bodyPr/>
        <a:lstStyle/>
        <a:p>
          <a:endParaRPr lang="en-US"/>
        </a:p>
      </dgm:t>
    </dgm:pt>
    <dgm:pt modelId="{AF438695-0033-4C97-9D64-7494789D0E7F}" type="sibTrans" cxnId="{A46F0AEB-D39E-42AB-AB02-B80C8257B079}">
      <dgm:prSet/>
      <dgm:spPr/>
      <dgm:t>
        <a:bodyPr/>
        <a:lstStyle/>
        <a:p>
          <a:endParaRPr lang="en-US"/>
        </a:p>
      </dgm:t>
    </dgm:pt>
    <dgm:pt modelId="{BB4228E6-DDA4-44C7-9274-4A5FBB45765F}" type="pres">
      <dgm:prSet presAssocID="{AA5398C2-A3FF-4220-870C-D96902420820}" presName="mainComposite" presStyleCnt="0">
        <dgm:presLayoutVars>
          <dgm:chPref val="1"/>
          <dgm:dir/>
          <dgm:animOne val="branch"/>
          <dgm:animLvl val="lvl"/>
          <dgm:resizeHandles val="exact"/>
        </dgm:presLayoutVars>
      </dgm:prSet>
      <dgm:spPr/>
    </dgm:pt>
    <dgm:pt modelId="{5964E057-5A6A-40DD-9307-1512F5428BE3}" type="pres">
      <dgm:prSet presAssocID="{AA5398C2-A3FF-4220-870C-D96902420820}" presName="hierFlow" presStyleCnt="0"/>
      <dgm:spPr/>
    </dgm:pt>
    <dgm:pt modelId="{ACB7EAF4-DD66-45D2-B29D-01485C1FC167}" type="pres">
      <dgm:prSet presAssocID="{AA5398C2-A3FF-4220-870C-D96902420820}" presName="hierChild1" presStyleCnt="0">
        <dgm:presLayoutVars>
          <dgm:chPref val="1"/>
          <dgm:animOne val="branch"/>
          <dgm:animLvl val="lvl"/>
        </dgm:presLayoutVars>
      </dgm:prSet>
      <dgm:spPr/>
    </dgm:pt>
    <dgm:pt modelId="{1EA40293-AD0F-4AD0-9DDF-0D721636EDCE}" type="pres">
      <dgm:prSet presAssocID="{38ABF342-BBD2-45EA-B910-2A95ADE1E6CF}" presName="Name14" presStyleCnt="0"/>
      <dgm:spPr/>
    </dgm:pt>
    <dgm:pt modelId="{586A74AE-AC7F-4D25-A795-D7F5385461B2}" type="pres">
      <dgm:prSet presAssocID="{38ABF342-BBD2-45EA-B910-2A95ADE1E6CF}" presName="level1Shape" presStyleLbl="node0" presStyleIdx="0" presStyleCnt="1" custScaleX="180600" custScaleY="67406" custLinFactNeighborX="0" custLinFactNeighborY="-121">
        <dgm:presLayoutVars>
          <dgm:chPref val="3"/>
        </dgm:presLayoutVars>
      </dgm:prSet>
      <dgm:spPr/>
    </dgm:pt>
    <dgm:pt modelId="{44071B66-CF60-433B-939D-C5926F168063}" type="pres">
      <dgm:prSet presAssocID="{38ABF342-BBD2-45EA-B910-2A95ADE1E6CF}" presName="hierChild2" presStyleCnt="0"/>
      <dgm:spPr/>
    </dgm:pt>
    <dgm:pt modelId="{EBA24705-0008-4CEC-A04A-E796D98AA3C5}" type="pres">
      <dgm:prSet presAssocID="{8AAD099E-4CFB-43BA-8307-3AED888DAC95}" presName="Name19" presStyleLbl="parChTrans1D2" presStyleIdx="0" presStyleCnt="1"/>
      <dgm:spPr/>
    </dgm:pt>
    <dgm:pt modelId="{94ACCBCB-ECDB-453E-8A49-79B41CA60B27}" type="pres">
      <dgm:prSet presAssocID="{CAAF1546-3C7D-4253-8FC6-E79A9F422C1D}" presName="Name21" presStyleCnt="0"/>
      <dgm:spPr/>
    </dgm:pt>
    <dgm:pt modelId="{C1B37802-A751-401E-A206-19A4E63AAEDF}" type="pres">
      <dgm:prSet presAssocID="{CAAF1546-3C7D-4253-8FC6-E79A9F422C1D}" presName="level2Shape" presStyleLbl="node2" presStyleIdx="0" presStyleCnt="1" custScaleX="175155"/>
      <dgm:spPr/>
    </dgm:pt>
    <dgm:pt modelId="{085C71EB-D92E-4154-B4AB-F78E81CB28CC}" type="pres">
      <dgm:prSet presAssocID="{CAAF1546-3C7D-4253-8FC6-E79A9F422C1D}" presName="hierChild3" presStyleCnt="0"/>
      <dgm:spPr/>
    </dgm:pt>
    <dgm:pt modelId="{B70313C5-DB06-452C-8112-F566FCAF21B0}" type="pres">
      <dgm:prSet presAssocID="{514D8AEB-6164-45F3-AFE2-F28BF8EFB290}" presName="Name19" presStyleLbl="parChTrans1D3" presStyleIdx="0" presStyleCnt="5"/>
      <dgm:spPr/>
    </dgm:pt>
    <dgm:pt modelId="{35B2A8AE-8E30-46C2-87A5-85CA12ABDCDD}" type="pres">
      <dgm:prSet presAssocID="{9AA40C73-1D8D-4E98-99C1-F83F09DB0D5A}" presName="Name21" presStyleCnt="0"/>
      <dgm:spPr/>
    </dgm:pt>
    <dgm:pt modelId="{83B93E3F-444F-4F7F-BF07-547F438431A0}" type="pres">
      <dgm:prSet presAssocID="{9AA40C73-1D8D-4E98-99C1-F83F09DB0D5A}" presName="level2Shape" presStyleLbl="node3" presStyleIdx="0" presStyleCnt="5" custScaleX="138891" custScaleY="90606"/>
      <dgm:spPr/>
    </dgm:pt>
    <dgm:pt modelId="{FCAC4094-DCE1-4356-80BB-BF990DF18B48}" type="pres">
      <dgm:prSet presAssocID="{9AA40C73-1D8D-4E98-99C1-F83F09DB0D5A}" presName="hierChild3" presStyleCnt="0"/>
      <dgm:spPr/>
    </dgm:pt>
    <dgm:pt modelId="{B0CB4763-DB61-40CE-9C5A-1F9C905D780B}" type="pres">
      <dgm:prSet presAssocID="{14D4AF14-51EC-43F4-A2A2-518AE25A95F8}" presName="Name19" presStyleLbl="parChTrans1D4" presStyleIdx="0" presStyleCnt="5"/>
      <dgm:spPr/>
    </dgm:pt>
    <dgm:pt modelId="{D5110073-3E8F-423D-A4EE-6F2BD8A55791}" type="pres">
      <dgm:prSet presAssocID="{363D39CE-75F5-4C36-93A1-0A56BA71BD69}" presName="Name21" presStyleCnt="0"/>
      <dgm:spPr/>
    </dgm:pt>
    <dgm:pt modelId="{8AC9476E-6FD5-4838-A1E4-CB70DB993D85}" type="pres">
      <dgm:prSet presAssocID="{363D39CE-75F5-4C36-93A1-0A56BA71BD69}" presName="level2Shape" presStyleLbl="node4" presStyleIdx="0" presStyleCnt="5" custScaleX="120585" custScaleY="182670"/>
      <dgm:spPr/>
    </dgm:pt>
    <dgm:pt modelId="{2FFC511F-7A3B-4F8C-90F2-33E4F2750D3B}" type="pres">
      <dgm:prSet presAssocID="{363D39CE-75F5-4C36-93A1-0A56BA71BD69}" presName="hierChild3" presStyleCnt="0"/>
      <dgm:spPr/>
    </dgm:pt>
    <dgm:pt modelId="{F7FCDC6F-E22B-4AF0-9733-DC7A7616CF36}" type="pres">
      <dgm:prSet presAssocID="{5750BFE4-9E24-480C-8713-C9C8A73B2AEF}" presName="Name19" presStyleLbl="parChTrans1D3" presStyleIdx="1" presStyleCnt="5"/>
      <dgm:spPr/>
    </dgm:pt>
    <dgm:pt modelId="{7C548E70-8E4F-47F0-A866-21F725CC805C}" type="pres">
      <dgm:prSet presAssocID="{5B63766C-374E-4597-B075-35B38B13C60B}" presName="Name21" presStyleCnt="0"/>
      <dgm:spPr/>
    </dgm:pt>
    <dgm:pt modelId="{508EFC48-E81A-4A99-B9B6-01972B81C0A4}" type="pres">
      <dgm:prSet presAssocID="{5B63766C-374E-4597-B075-35B38B13C60B}" presName="level2Shape" presStyleLbl="node3" presStyleIdx="1" presStyleCnt="5" custScaleX="137980" custScaleY="88009" custLinFactNeighborX="-6218" custLinFactNeighborY="1035"/>
      <dgm:spPr/>
    </dgm:pt>
    <dgm:pt modelId="{89668B65-F145-4168-AFE9-47604EBCB776}" type="pres">
      <dgm:prSet presAssocID="{5B63766C-374E-4597-B075-35B38B13C60B}" presName="hierChild3" presStyleCnt="0"/>
      <dgm:spPr/>
    </dgm:pt>
    <dgm:pt modelId="{44B35E74-9A62-4230-9DAF-24E19619D31D}" type="pres">
      <dgm:prSet presAssocID="{0B4C9E0A-3B03-4393-92A6-C953B5744018}" presName="Name19" presStyleLbl="parChTrans1D4" presStyleIdx="1" presStyleCnt="5"/>
      <dgm:spPr/>
    </dgm:pt>
    <dgm:pt modelId="{2CB79134-BB58-413C-832D-FF708781F485}" type="pres">
      <dgm:prSet presAssocID="{25020230-641E-407D-BCAD-6DA6D808478D}" presName="Name21" presStyleCnt="0"/>
      <dgm:spPr/>
    </dgm:pt>
    <dgm:pt modelId="{D63EFFB6-732E-4A8B-9350-8D6741797CC9}" type="pres">
      <dgm:prSet presAssocID="{25020230-641E-407D-BCAD-6DA6D808478D}" presName="level2Shape" presStyleLbl="node4" presStyleIdx="1" presStyleCnt="5" custScaleX="143871" custScaleY="175238" custLinFactNeighborX="-6704"/>
      <dgm:spPr/>
    </dgm:pt>
    <dgm:pt modelId="{ABB53167-17C4-4884-BE9A-6390BCE8C5F1}" type="pres">
      <dgm:prSet presAssocID="{25020230-641E-407D-BCAD-6DA6D808478D}" presName="hierChild3" presStyleCnt="0"/>
      <dgm:spPr/>
    </dgm:pt>
    <dgm:pt modelId="{AC79FD95-9359-49D4-8160-9AD017C573D9}" type="pres">
      <dgm:prSet presAssocID="{99FF9C84-FBBA-41B9-8A18-C6AA9E3ABA41}" presName="Name19" presStyleLbl="parChTrans1D3" presStyleIdx="2" presStyleCnt="5"/>
      <dgm:spPr/>
    </dgm:pt>
    <dgm:pt modelId="{39489D06-4568-4EAE-9A83-E42AECD33033}" type="pres">
      <dgm:prSet presAssocID="{ECFC6945-DF96-4828-AFF8-ECB7AE64F003}" presName="Name21" presStyleCnt="0"/>
      <dgm:spPr/>
    </dgm:pt>
    <dgm:pt modelId="{D3695091-89C0-4187-B3F9-07E25E2CA975}" type="pres">
      <dgm:prSet presAssocID="{ECFC6945-DF96-4828-AFF8-ECB7AE64F003}" presName="level2Shape" presStyleLbl="node3" presStyleIdx="2" presStyleCnt="5" custScaleX="122628" custScaleY="90427"/>
      <dgm:spPr/>
    </dgm:pt>
    <dgm:pt modelId="{BE383333-F627-4E4B-9D38-62564357FD34}" type="pres">
      <dgm:prSet presAssocID="{ECFC6945-DF96-4828-AFF8-ECB7AE64F003}" presName="hierChild3" presStyleCnt="0"/>
      <dgm:spPr/>
    </dgm:pt>
    <dgm:pt modelId="{14406B0B-7D3C-4A93-8552-AA54F8C6BA51}" type="pres">
      <dgm:prSet presAssocID="{9624B0FB-629C-4C2B-A012-D0C380994955}" presName="Name19" presStyleLbl="parChTrans1D4" presStyleIdx="2" presStyleCnt="5"/>
      <dgm:spPr/>
    </dgm:pt>
    <dgm:pt modelId="{C81C3FE5-47B7-42DF-B48E-59522546F7F4}" type="pres">
      <dgm:prSet presAssocID="{6ED25A1C-24AC-4617-9D40-FD6A9753E541}" presName="Name21" presStyleCnt="0"/>
      <dgm:spPr/>
    </dgm:pt>
    <dgm:pt modelId="{24DB7141-A44D-4882-A0FD-560BD8126C2F}" type="pres">
      <dgm:prSet presAssocID="{6ED25A1C-24AC-4617-9D40-FD6A9753E541}" presName="level2Shape" presStyleLbl="node4" presStyleIdx="2" presStyleCnt="5" custScaleX="107471" custScaleY="139111"/>
      <dgm:spPr/>
    </dgm:pt>
    <dgm:pt modelId="{7FF58A02-D0FA-400B-B52A-8273C4C5B22F}" type="pres">
      <dgm:prSet presAssocID="{6ED25A1C-24AC-4617-9D40-FD6A9753E541}" presName="hierChild3" presStyleCnt="0"/>
      <dgm:spPr/>
    </dgm:pt>
    <dgm:pt modelId="{3B319A17-DAEB-4F58-A931-766777263960}" type="pres">
      <dgm:prSet presAssocID="{B357FB01-B980-40DF-9EFE-864460162E3E}" presName="Name19" presStyleLbl="parChTrans1D3" presStyleIdx="3" presStyleCnt="5"/>
      <dgm:spPr/>
    </dgm:pt>
    <dgm:pt modelId="{8EE3D011-162E-41C9-87B8-F3BF04DCB93D}" type="pres">
      <dgm:prSet presAssocID="{009E088B-7473-461D-8DA6-8A6FAC39BB24}" presName="Name21" presStyleCnt="0"/>
      <dgm:spPr/>
    </dgm:pt>
    <dgm:pt modelId="{7B185B13-B845-4ED8-B9C3-2070DD75DA61}" type="pres">
      <dgm:prSet presAssocID="{009E088B-7473-461D-8DA6-8A6FAC39BB24}" presName="level2Shape" presStyleLbl="node3" presStyleIdx="3" presStyleCnt="5"/>
      <dgm:spPr/>
    </dgm:pt>
    <dgm:pt modelId="{FF6E129E-B80F-4E77-AB73-B731FFB7652B}" type="pres">
      <dgm:prSet presAssocID="{009E088B-7473-461D-8DA6-8A6FAC39BB24}" presName="hierChild3" presStyleCnt="0"/>
      <dgm:spPr/>
    </dgm:pt>
    <dgm:pt modelId="{5DF3437D-93C8-4B24-AEB2-022D874349EB}" type="pres">
      <dgm:prSet presAssocID="{0A6CD6A9-61D2-423D-B5F0-D4FB07DE4F2F}" presName="Name19" presStyleLbl="parChTrans1D4" presStyleIdx="3" presStyleCnt="5"/>
      <dgm:spPr/>
    </dgm:pt>
    <dgm:pt modelId="{3F510FB0-F866-42A8-9B77-A914B983E88B}" type="pres">
      <dgm:prSet presAssocID="{C4149D0F-D051-4A68-BAB7-2EE554C4CB08}" presName="Name21" presStyleCnt="0"/>
      <dgm:spPr/>
    </dgm:pt>
    <dgm:pt modelId="{98134B86-E719-453A-8857-93F2B0B20319}" type="pres">
      <dgm:prSet presAssocID="{C4149D0F-D051-4A68-BAB7-2EE554C4CB08}" presName="level2Shape" presStyleLbl="node4" presStyleIdx="3" presStyleCnt="5"/>
      <dgm:spPr/>
    </dgm:pt>
    <dgm:pt modelId="{BCC6B38B-5E48-448F-8C7C-BC24AA23C0BC}" type="pres">
      <dgm:prSet presAssocID="{C4149D0F-D051-4A68-BAB7-2EE554C4CB08}" presName="hierChild3" presStyleCnt="0"/>
      <dgm:spPr/>
    </dgm:pt>
    <dgm:pt modelId="{D5EEAA97-7F4C-4A8F-BD1A-355BD4F3AD87}" type="pres">
      <dgm:prSet presAssocID="{DCD4A947-0AC8-4A1E-A896-696FAFA5AEC3}" presName="Name19" presStyleLbl="parChTrans1D3" presStyleIdx="4" presStyleCnt="5"/>
      <dgm:spPr/>
    </dgm:pt>
    <dgm:pt modelId="{5F1A882C-422C-4D67-8980-7A897B2B2C70}" type="pres">
      <dgm:prSet presAssocID="{5EC7CC15-DDFC-4A5E-8A45-54F7204B9F70}" presName="Name21" presStyleCnt="0"/>
      <dgm:spPr/>
    </dgm:pt>
    <dgm:pt modelId="{569DCF49-B759-4CFF-B6C5-0FD2EAA83970}" type="pres">
      <dgm:prSet presAssocID="{5EC7CC15-DDFC-4A5E-8A45-54F7204B9F70}" presName="level2Shape" presStyleLbl="node3" presStyleIdx="4" presStyleCnt="5" custScaleX="98349"/>
      <dgm:spPr/>
    </dgm:pt>
    <dgm:pt modelId="{C6D68454-7FEE-4AD5-9CA8-6766A5A6BAB9}" type="pres">
      <dgm:prSet presAssocID="{5EC7CC15-DDFC-4A5E-8A45-54F7204B9F70}" presName="hierChild3" presStyleCnt="0"/>
      <dgm:spPr/>
    </dgm:pt>
    <dgm:pt modelId="{91FB6211-5D1A-4F8A-8B39-7B84858DFF8F}" type="pres">
      <dgm:prSet presAssocID="{DEB855CD-01E7-433F-AC50-3FFD2B56E6B1}" presName="Name19" presStyleLbl="parChTrans1D4" presStyleIdx="4" presStyleCnt="5"/>
      <dgm:spPr/>
    </dgm:pt>
    <dgm:pt modelId="{85278DE2-1A06-4DDB-8B83-CB084B8B4460}" type="pres">
      <dgm:prSet presAssocID="{68DB69B3-A6E4-4A60-833B-16D4D3C8ABEB}" presName="Name21" presStyleCnt="0"/>
      <dgm:spPr/>
    </dgm:pt>
    <dgm:pt modelId="{9C329790-0FFE-4BFA-96AB-9B5CE1C78F5E}" type="pres">
      <dgm:prSet presAssocID="{68DB69B3-A6E4-4A60-833B-16D4D3C8ABEB}" presName="level2Shape" presStyleLbl="node4" presStyleIdx="4" presStyleCnt="5"/>
      <dgm:spPr/>
    </dgm:pt>
    <dgm:pt modelId="{A2C14D3F-096C-4C62-B82D-BC37E2C3F89E}" type="pres">
      <dgm:prSet presAssocID="{68DB69B3-A6E4-4A60-833B-16D4D3C8ABEB}" presName="hierChild3" presStyleCnt="0"/>
      <dgm:spPr/>
    </dgm:pt>
    <dgm:pt modelId="{B9EF98A6-AAEF-4BF2-9E30-693396ED6AE3}" type="pres">
      <dgm:prSet presAssocID="{AA5398C2-A3FF-4220-870C-D96902420820}" presName="bgShapesFlow" presStyleCnt="0"/>
      <dgm:spPr/>
    </dgm:pt>
  </dgm:ptLst>
  <dgm:cxnLst>
    <dgm:cxn modelId="{15032C15-4831-4AC1-836B-EA8BE9EA85F2}" type="presOf" srcId="{99FF9C84-FBBA-41B9-8A18-C6AA9E3ABA41}" destId="{AC79FD95-9359-49D4-8160-9AD017C573D9}" srcOrd="0" destOrd="0" presId="urn:microsoft.com/office/officeart/2005/8/layout/hierarchy6"/>
    <dgm:cxn modelId="{B8F06A18-0F7A-4539-BC2A-E62260F4EE46}" type="presOf" srcId="{5B63766C-374E-4597-B075-35B38B13C60B}" destId="{508EFC48-E81A-4A99-B9B6-01972B81C0A4}" srcOrd="0" destOrd="0" presId="urn:microsoft.com/office/officeart/2005/8/layout/hierarchy6"/>
    <dgm:cxn modelId="{A8D95919-687A-4FFB-8284-2437FFB86F24}" type="presOf" srcId="{DEB855CD-01E7-433F-AC50-3FFD2B56E6B1}" destId="{91FB6211-5D1A-4F8A-8B39-7B84858DFF8F}" srcOrd="0" destOrd="0" presId="urn:microsoft.com/office/officeart/2005/8/layout/hierarchy6"/>
    <dgm:cxn modelId="{A41B161B-CECF-4924-AF8D-5C13109457A0}" srcId="{009E088B-7473-461D-8DA6-8A6FAC39BB24}" destId="{C4149D0F-D051-4A68-BAB7-2EE554C4CB08}" srcOrd="0" destOrd="0" parTransId="{0A6CD6A9-61D2-423D-B5F0-D4FB07DE4F2F}" sibTransId="{5489620D-17E9-477A-8348-6CFB31144E18}"/>
    <dgm:cxn modelId="{4E086A22-D929-482D-842C-C293EB4995FA}" type="presOf" srcId="{14D4AF14-51EC-43F4-A2A2-518AE25A95F8}" destId="{B0CB4763-DB61-40CE-9C5A-1F9C905D780B}" srcOrd="0" destOrd="0" presId="urn:microsoft.com/office/officeart/2005/8/layout/hierarchy6"/>
    <dgm:cxn modelId="{45DB0F5D-3850-4E84-9E0E-5035167F4069}" srcId="{CAAF1546-3C7D-4253-8FC6-E79A9F422C1D}" destId="{9AA40C73-1D8D-4E98-99C1-F83F09DB0D5A}" srcOrd="0" destOrd="0" parTransId="{514D8AEB-6164-45F3-AFE2-F28BF8EFB290}" sibTransId="{C0F56E47-5A5D-404D-A8D0-FEF957A4618A}"/>
    <dgm:cxn modelId="{125FBC5D-2F51-465B-97C2-3E7BD9FCE81D}" type="presOf" srcId="{6ED25A1C-24AC-4617-9D40-FD6A9753E541}" destId="{24DB7141-A44D-4882-A0FD-560BD8126C2F}" srcOrd="0" destOrd="0" presId="urn:microsoft.com/office/officeart/2005/8/layout/hierarchy6"/>
    <dgm:cxn modelId="{D48EC75E-4714-4174-B455-BDBB428656E3}" type="presOf" srcId="{CAAF1546-3C7D-4253-8FC6-E79A9F422C1D}" destId="{C1B37802-A751-401E-A206-19A4E63AAEDF}" srcOrd="0" destOrd="0" presId="urn:microsoft.com/office/officeart/2005/8/layout/hierarchy6"/>
    <dgm:cxn modelId="{A65EDD60-BC82-4404-97AF-3DEB55811F82}" type="presOf" srcId="{ECFC6945-DF96-4828-AFF8-ECB7AE64F003}" destId="{D3695091-89C0-4187-B3F9-07E25E2CA975}" srcOrd="0" destOrd="0" presId="urn:microsoft.com/office/officeart/2005/8/layout/hierarchy6"/>
    <dgm:cxn modelId="{9A162942-B884-4B92-A6C8-841A4A6F1254}" type="presOf" srcId="{8AAD099E-4CFB-43BA-8307-3AED888DAC95}" destId="{EBA24705-0008-4CEC-A04A-E796D98AA3C5}" srcOrd="0" destOrd="0" presId="urn:microsoft.com/office/officeart/2005/8/layout/hierarchy6"/>
    <dgm:cxn modelId="{1D7DFA68-0999-4159-A3E8-5911E8164BDA}" type="presOf" srcId="{38ABF342-BBD2-45EA-B910-2A95ADE1E6CF}" destId="{586A74AE-AC7F-4D25-A795-D7F5385461B2}" srcOrd="0" destOrd="0" presId="urn:microsoft.com/office/officeart/2005/8/layout/hierarchy6"/>
    <dgm:cxn modelId="{16FA7D4F-BC4B-4F21-9EE2-6CCEBEF78496}" type="presOf" srcId="{C4149D0F-D051-4A68-BAB7-2EE554C4CB08}" destId="{98134B86-E719-453A-8857-93F2B0B20319}" srcOrd="0" destOrd="0" presId="urn:microsoft.com/office/officeart/2005/8/layout/hierarchy6"/>
    <dgm:cxn modelId="{EF80E172-A41D-4961-A216-569CEFCFB62F}" srcId="{CAAF1546-3C7D-4253-8FC6-E79A9F422C1D}" destId="{5EC7CC15-DDFC-4A5E-8A45-54F7204B9F70}" srcOrd="4" destOrd="0" parTransId="{DCD4A947-0AC8-4A1E-A896-696FAFA5AEC3}" sibTransId="{DB708B81-5D09-453F-ADE2-A6B5D8E2C193}"/>
    <dgm:cxn modelId="{FD429C82-D60C-440C-A02E-52827C5F4D5E}" type="presOf" srcId="{9624B0FB-629C-4C2B-A012-D0C380994955}" destId="{14406B0B-7D3C-4A93-8552-AA54F8C6BA51}" srcOrd="0" destOrd="0" presId="urn:microsoft.com/office/officeart/2005/8/layout/hierarchy6"/>
    <dgm:cxn modelId="{9CE41183-B69A-4EDA-ABE4-E2176D093594}" type="presOf" srcId="{9AA40C73-1D8D-4E98-99C1-F83F09DB0D5A}" destId="{83B93E3F-444F-4F7F-BF07-547F438431A0}" srcOrd="0" destOrd="0" presId="urn:microsoft.com/office/officeart/2005/8/layout/hierarchy6"/>
    <dgm:cxn modelId="{DE182485-B3D1-474A-BF72-E64DF46E8E4B}" type="presOf" srcId="{AA5398C2-A3FF-4220-870C-D96902420820}" destId="{BB4228E6-DDA4-44C7-9274-4A5FBB45765F}" srcOrd="0" destOrd="0" presId="urn:microsoft.com/office/officeart/2005/8/layout/hierarchy6"/>
    <dgm:cxn modelId="{C1EB7F86-F126-4C6A-9149-91FDC9373704}" srcId="{CAAF1546-3C7D-4253-8FC6-E79A9F422C1D}" destId="{009E088B-7473-461D-8DA6-8A6FAC39BB24}" srcOrd="3" destOrd="0" parTransId="{B357FB01-B980-40DF-9EFE-864460162E3E}" sibTransId="{7CE501AE-35DC-4D2A-9A9A-1CE7AAF8B3D3}"/>
    <dgm:cxn modelId="{F0C0FD87-B948-4CF7-9B3F-FE2F34BBB0BB}" srcId="{CAAF1546-3C7D-4253-8FC6-E79A9F422C1D}" destId="{5B63766C-374E-4597-B075-35B38B13C60B}" srcOrd="1" destOrd="0" parTransId="{5750BFE4-9E24-480C-8713-C9C8A73B2AEF}" sibTransId="{8388A36E-562F-4D59-AF50-A5A2DEF29C91}"/>
    <dgm:cxn modelId="{A925C391-E00D-4973-97E8-37AD0210C08B}" type="presOf" srcId="{5EC7CC15-DDFC-4A5E-8A45-54F7204B9F70}" destId="{569DCF49-B759-4CFF-B6C5-0FD2EAA83970}" srcOrd="0" destOrd="0" presId="urn:microsoft.com/office/officeart/2005/8/layout/hierarchy6"/>
    <dgm:cxn modelId="{5CF3A996-1E2C-4BF5-BD89-CDC962E9955B}" type="presOf" srcId="{009E088B-7473-461D-8DA6-8A6FAC39BB24}" destId="{7B185B13-B845-4ED8-B9C3-2070DD75DA61}" srcOrd="0" destOrd="0" presId="urn:microsoft.com/office/officeart/2005/8/layout/hierarchy6"/>
    <dgm:cxn modelId="{80DC90A5-0E2E-4CDC-A6D4-B18F8FFA317C}" srcId="{AA5398C2-A3FF-4220-870C-D96902420820}" destId="{38ABF342-BBD2-45EA-B910-2A95ADE1E6CF}" srcOrd="0" destOrd="0" parTransId="{6DB8B17A-49F0-4C95-8BAD-E7F483872096}" sibTransId="{F4B6D9A0-FFFF-41D3-AE98-BA3E50847C02}"/>
    <dgm:cxn modelId="{84FC68A7-797D-4C48-82B3-43F743E5CE94}" srcId="{ECFC6945-DF96-4828-AFF8-ECB7AE64F003}" destId="{6ED25A1C-24AC-4617-9D40-FD6A9753E541}" srcOrd="0" destOrd="0" parTransId="{9624B0FB-629C-4C2B-A012-D0C380994955}" sibTransId="{95F6AB4F-6B2C-4312-B0F0-8D8AEE8C37B2}"/>
    <dgm:cxn modelId="{2F4F26A9-CA01-48EB-90DD-5D09FE297833}" srcId="{CAAF1546-3C7D-4253-8FC6-E79A9F422C1D}" destId="{ECFC6945-DF96-4828-AFF8-ECB7AE64F003}" srcOrd="2" destOrd="0" parTransId="{99FF9C84-FBBA-41B9-8A18-C6AA9E3ABA41}" sibTransId="{E2963841-124A-4073-B5DE-5842C6839B86}"/>
    <dgm:cxn modelId="{5D3BCBA9-C2F5-4E19-AF50-9100EEB9F32F}" type="presOf" srcId="{0A6CD6A9-61D2-423D-B5F0-D4FB07DE4F2F}" destId="{5DF3437D-93C8-4B24-AEB2-022D874349EB}" srcOrd="0" destOrd="0" presId="urn:microsoft.com/office/officeart/2005/8/layout/hierarchy6"/>
    <dgm:cxn modelId="{1D6E31B1-157D-4F2D-B0D1-1427E0A3CABC}" type="presOf" srcId="{DCD4A947-0AC8-4A1E-A896-696FAFA5AEC3}" destId="{D5EEAA97-7F4C-4A8F-BD1A-355BD4F3AD87}" srcOrd="0" destOrd="0" presId="urn:microsoft.com/office/officeart/2005/8/layout/hierarchy6"/>
    <dgm:cxn modelId="{90D7A5B1-49FA-4A8C-BFA0-A2DF2AA85CF5}" srcId="{9AA40C73-1D8D-4E98-99C1-F83F09DB0D5A}" destId="{363D39CE-75F5-4C36-93A1-0A56BA71BD69}" srcOrd="0" destOrd="0" parTransId="{14D4AF14-51EC-43F4-A2A2-518AE25A95F8}" sibTransId="{3C22A23E-73A3-4A74-9908-242A0F7FB565}"/>
    <dgm:cxn modelId="{8C1F01B9-EE36-4968-9469-1D492AD0AF4A}" srcId="{5B63766C-374E-4597-B075-35B38B13C60B}" destId="{25020230-641E-407D-BCAD-6DA6D808478D}" srcOrd="0" destOrd="0" parTransId="{0B4C9E0A-3B03-4393-92A6-C953B5744018}" sibTransId="{29396CC7-16A6-4128-BC4C-07625A735CD6}"/>
    <dgm:cxn modelId="{DFCC46CA-7A2F-490F-AC03-2F08F5E62FBC}" type="presOf" srcId="{68DB69B3-A6E4-4A60-833B-16D4D3C8ABEB}" destId="{9C329790-0FFE-4BFA-96AB-9B5CE1C78F5E}" srcOrd="0" destOrd="0" presId="urn:microsoft.com/office/officeart/2005/8/layout/hierarchy6"/>
    <dgm:cxn modelId="{C29D75D5-4239-4C90-A10C-91E7E1659F68}" type="presOf" srcId="{514D8AEB-6164-45F3-AFE2-F28BF8EFB290}" destId="{B70313C5-DB06-452C-8112-F566FCAF21B0}" srcOrd="0" destOrd="0" presId="urn:microsoft.com/office/officeart/2005/8/layout/hierarchy6"/>
    <dgm:cxn modelId="{191D88DF-5169-4159-B6C0-0FE864E53A13}" type="presOf" srcId="{5750BFE4-9E24-480C-8713-C9C8A73B2AEF}" destId="{F7FCDC6F-E22B-4AF0-9733-DC7A7616CF36}" srcOrd="0" destOrd="0" presId="urn:microsoft.com/office/officeart/2005/8/layout/hierarchy6"/>
    <dgm:cxn modelId="{9E96F0E1-9616-41E9-A654-D0FDAB3FC0A7}" type="presOf" srcId="{363D39CE-75F5-4C36-93A1-0A56BA71BD69}" destId="{8AC9476E-6FD5-4838-A1E4-CB70DB993D85}" srcOrd="0" destOrd="0" presId="urn:microsoft.com/office/officeart/2005/8/layout/hierarchy6"/>
    <dgm:cxn modelId="{6C77D3E2-B09D-4381-8770-C17D3A6B681D}" type="presOf" srcId="{B357FB01-B980-40DF-9EFE-864460162E3E}" destId="{3B319A17-DAEB-4F58-A931-766777263960}" srcOrd="0" destOrd="0" presId="urn:microsoft.com/office/officeart/2005/8/layout/hierarchy6"/>
    <dgm:cxn modelId="{5427BAE9-F924-4C0D-B46B-1930F6C35702}" type="presOf" srcId="{0B4C9E0A-3B03-4393-92A6-C953B5744018}" destId="{44B35E74-9A62-4230-9DAF-24E19619D31D}" srcOrd="0" destOrd="0" presId="urn:microsoft.com/office/officeart/2005/8/layout/hierarchy6"/>
    <dgm:cxn modelId="{A46F0AEB-D39E-42AB-AB02-B80C8257B079}" srcId="{5EC7CC15-DDFC-4A5E-8A45-54F7204B9F70}" destId="{68DB69B3-A6E4-4A60-833B-16D4D3C8ABEB}" srcOrd="0" destOrd="0" parTransId="{DEB855CD-01E7-433F-AC50-3FFD2B56E6B1}" sibTransId="{AF438695-0033-4C97-9D64-7494789D0E7F}"/>
    <dgm:cxn modelId="{EED0FFF5-97DD-43A0-A97B-EF74479F571A}" srcId="{38ABF342-BBD2-45EA-B910-2A95ADE1E6CF}" destId="{CAAF1546-3C7D-4253-8FC6-E79A9F422C1D}" srcOrd="0" destOrd="0" parTransId="{8AAD099E-4CFB-43BA-8307-3AED888DAC95}" sibTransId="{CD43ADF1-4E72-4797-A76B-744BE5B7B79F}"/>
    <dgm:cxn modelId="{48CDAFFA-E47C-41C1-B07E-149127E313D0}" type="presOf" srcId="{25020230-641E-407D-BCAD-6DA6D808478D}" destId="{D63EFFB6-732E-4A8B-9350-8D6741797CC9}" srcOrd="0" destOrd="0" presId="urn:microsoft.com/office/officeart/2005/8/layout/hierarchy6"/>
    <dgm:cxn modelId="{2F9DA63E-60DB-4557-8E09-396F6C99EC21}" type="presParOf" srcId="{BB4228E6-DDA4-44C7-9274-4A5FBB45765F}" destId="{5964E057-5A6A-40DD-9307-1512F5428BE3}" srcOrd="0" destOrd="0" presId="urn:microsoft.com/office/officeart/2005/8/layout/hierarchy6"/>
    <dgm:cxn modelId="{44415836-A212-47E1-B17B-66C2CFD03FC2}" type="presParOf" srcId="{5964E057-5A6A-40DD-9307-1512F5428BE3}" destId="{ACB7EAF4-DD66-45D2-B29D-01485C1FC167}" srcOrd="0" destOrd="0" presId="urn:microsoft.com/office/officeart/2005/8/layout/hierarchy6"/>
    <dgm:cxn modelId="{35589736-CE77-4267-9068-2599BEDDC46E}" type="presParOf" srcId="{ACB7EAF4-DD66-45D2-B29D-01485C1FC167}" destId="{1EA40293-AD0F-4AD0-9DDF-0D721636EDCE}" srcOrd="0" destOrd="0" presId="urn:microsoft.com/office/officeart/2005/8/layout/hierarchy6"/>
    <dgm:cxn modelId="{8CF072A0-3837-4633-8EFC-4BB9A4DA238B}" type="presParOf" srcId="{1EA40293-AD0F-4AD0-9DDF-0D721636EDCE}" destId="{586A74AE-AC7F-4D25-A795-D7F5385461B2}" srcOrd="0" destOrd="0" presId="urn:microsoft.com/office/officeart/2005/8/layout/hierarchy6"/>
    <dgm:cxn modelId="{08F3CFB2-E422-4EF0-88E8-E3B31B02E7F7}" type="presParOf" srcId="{1EA40293-AD0F-4AD0-9DDF-0D721636EDCE}" destId="{44071B66-CF60-433B-939D-C5926F168063}" srcOrd="1" destOrd="0" presId="urn:microsoft.com/office/officeart/2005/8/layout/hierarchy6"/>
    <dgm:cxn modelId="{45384497-80B0-4616-9F4E-FDA61DA5AC8E}" type="presParOf" srcId="{44071B66-CF60-433B-939D-C5926F168063}" destId="{EBA24705-0008-4CEC-A04A-E796D98AA3C5}" srcOrd="0" destOrd="0" presId="urn:microsoft.com/office/officeart/2005/8/layout/hierarchy6"/>
    <dgm:cxn modelId="{A6756F29-BDFF-4FBE-839B-8ACCB546D43D}" type="presParOf" srcId="{44071B66-CF60-433B-939D-C5926F168063}" destId="{94ACCBCB-ECDB-453E-8A49-79B41CA60B27}" srcOrd="1" destOrd="0" presId="urn:microsoft.com/office/officeart/2005/8/layout/hierarchy6"/>
    <dgm:cxn modelId="{8DB9E62A-FB87-4CC5-9198-19DA3ACB4FF5}" type="presParOf" srcId="{94ACCBCB-ECDB-453E-8A49-79B41CA60B27}" destId="{C1B37802-A751-401E-A206-19A4E63AAEDF}" srcOrd="0" destOrd="0" presId="urn:microsoft.com/office/officeart/2005/8/layout/hierarchy6"/>
    <dgm:cxn modelId="{DA9592D9-24B6-4B51-98D6-C1CE3E876DB7}" type="presParOf" srcId="{94ACCBCB-ECDB-453E-8A49-79B41CA60B27}" destId="{085C71EB-D92E-4154-B4AB-F78E81CB28CC}" srcOrd="1" destOrd="0" presId="urn:microsoft.com/office/officeart/2005/8/layout/hierarchy6"/>
    <dgm:cxn modelId="{E2564E29-05F2-46FC-BDEC-1B64061D5EE3}" type="presParOf" srcId="{085C71EB-D92E-4154-B4AB-F78E81CB28CC}" destId="{B70313C5-DB06-452C-8112-F566FCAF21B0}" srcOrd="0" destOrd="0" presId="urn:microsoft.com/office/officeart/2005/8/layout/hierarchy6"/>
    <dgm:cxn modelId="{421ED3EB-987D-45F9-A546-C72F2905C7D6}" type="presParOf" srcId="{085C71EB-D92E-4154-B4AB-F78E81CB28CC}" destId="{35B2A8AE-8E30-46C2-87A5-85CA12ABDCDD}" srcOrd="1" destOrd="0" presId="urn:microsoft.com/office/officeart/2005/8/layout/hierarchy6"/>
    <dgm:cxn modelId="{E02CBEE0-8D72-40AA-A1D8-C066FFD73687}" type="presParOf" srcId="{35B2A8AE-8E30-46C2-87A5-85CA12ABDCDD}" destId="{83B93E3F-444F-4F7F-BF07-547F438431A0}" srcOrd="0" destOrd="0" presId="urn:microsoft.com/office/officeart/2005/8/layout/hierarchy6"/>
    <dgm:cxn modelId="{BD46BC5F-55EB-4CF8-9C6B-0C52C2C29DCA}" type="presParOf" srcId="{35B2A8AE-8E30-46C2-87A5-85CA12ABDCDD}" destId="{FCAC4094-DCE1-4356-80BB-BF990DF18B48}" srcOrd="1" destOrd="0" presId="urn:microsoft.com/office/officeart/2005/8/layout/hierarchy6"/>
    <dgm:cxn modelId="{754F2F5E-78C0-4FCA-9038-A66BFE2719DE}" type="presParOf" srcId="{FCAC4094-DCE1-4356-80BB-BF990DF18B48}" destId="{B0CB4763-DB61-40CE-9C5A-1F9C905D780B}" srcOrd="0" destOrd="0" presId="urn:microsoft.com/office/officeart/2005/8/layout/hierarchy6"/>
    <dgm:cxn modelId="{2A98960F-3C77-42AF-8DAC-893E9FACA128}" type="presParOf" srcId="{FCAC4094-DCE1-4356-80BB-BF990DF18B48}" destId="{D5110073-3E8F-423D-A4EE-6F2BD8A55791}" srcOrd="1" destOrd="0" presId="urn:microsoft.com/office/officeart/2005/8/layout/hierarchy6"/>
    <dgm:cxn modelId="{07B03730-FD3B-463A-9081-0572FC2619CA}" type="presParOf" srcId="{D5110073-3E8F-423D-A4EE-6F2BD8A55791}" destId="{8AC9476E-6FD5-4838-A1E4-CB70DB993D85}" srcOrd="0" destOrd="0" presId="urn:microsoft.com/office/officeart/2005/8/layout/hierarchy6"/>
    <dgm:cxn modelId="{A2A46B06-075C-4DA5-B081-932F62B46B72}" type="presParOf" srcId="{D5110073-3E8F-423D-A4EE-6F2BD8A55791}" destId="{2FFC511F-7A3B-4F8C-90F2-33E4F2750D3B}" srcOrd="1" destOrd="0" presId="urn:microsoft.com/office/officeart/2005/8/layout/hierarchy6"/>
    <dgm:cxn modelId="{3C10FA44-E2F0-427E-B209-3E0820A9F2E2}" type="presParOf" srcId="{085C71EB-D92E-4154-B4AB-F78E81CB28CC}" destId="{F7FCDC6F-E22B-4AF0-9733-DC7A7616CF36}" srcOrd="2" destOrd="0" presId="urn:microsoft.com/office/officeart/2005/8/layout/hierarchy6"/>
    <dgm:cxn modelId="{583AD65C-7150-43A0-AD31-D1A58D972B5E}" type="presParOf" srcId="{085C71EB-D92E-4154-B4AB-F78E81CB28CC}" destId="{7C548E70-8E4F-47F0-A866-21F725CC805C}" srcOrd="3" destOrd="0" presId="urn:microsoft.com/office/officeart/2005/8/layout/hierarchy6"/>
    <dgm:cxn modelId="{5235726F-0C6D-40F7-BB43-31FAA2A089BE}" type="presParOf" srcId="{7C548E70-8E4F-47F0-A866-21F725CC805C}" destId="{508EFC48-E81A-4A99-B9B6-01972B81C0A4}" srcOrd="0" destOrd="0" presId="urn:microsoft.com/office/officeart/2005/8/layout/hierarchy6"/>
    <dgm:cxn modelId="{6C7C4B57-9321-474A-996D-A82A65A812A6}" type="presParOf" srcId="{7C548E70-8E4F-47F0-A866-21F725CC805C}" destId="{89668B65-F145-4168-AFE9-47604EBCB776}" srcOrd="1" destOrd="0" presId="urn:microsoft.com/office/officeart/2005/8/layout/hierarchy6"/>
    <dgm:cxn modelId="{D87AA322-430A-4C4D-8FE7-DA8367F4FE1A}" type="presParOf" srcId="{89668B65-F145-4168-AFE9-47604EBCB776}" destId="{44B35E74-9A62-4230-9DAF-24E19619D31D}" srcOrd="0" destOrd="0" presId="urn:microsoft.com/office/officeart/2005/8/layout/hierarchy6"/>
    <dgm:cxn modelId="{61351159-7359-4491-9C3C-1D451DB51570}" type="presParOf" srcId="{89668B65-F145-4168-AFE9-47604EBCB776}" destId="{2CB79134-BB58-413C-832D-FF708781F485}" srcOrd="1" destOrd="0" presId="urn:microsoft.com/office/officeart/2005/8/layout/hierarchy6"/>
    <dgm:cxn modelId="{AF4F1F8E-208F-44E6-9E41-C2D620ADF11E}" type="presParOf" srcId="{2CB79134-BB58-413C-832D-FF708781F485}" destId="{D63EFFB6-732E-4A8B-9350-8D6741797CC9}" srcOrd="0" destOrd="0" presId="urn:microsoft.com/office/officeart/2005/8/layout/hierarchy6"/>
    <dgm:cxn modelId="{2577B450-BF48-41FB-805C-94CA53D699E9}" type="presParOf" srcId="{2CB79134-BB58-413C-832D-FF708781F485}" destId="{ABB53167-17C4-4884-BE9A-6390BCE8C5F1}" srcOrd="1" destOrd="0" presId="urn:microsoft.com/office/officeart/2005/8/layout/hierarchy6"/>
    <dgm:cxn modelId="{B9E700D1-4D9D-4E0B-AEA5-38FB98E66A81}" type="presParOf" srcId="{085C71EB-D92E-4154-B4AB-F78E81CB28CC}" destId="{AC79FD95-9359-49D4-8160-9AD017C573D9}" srcOrd="4" destOrd="0" presId="urn:microsoft.com/office/officeart/2005/8/layout/hierarchy6"/>
    <dgm:cxn modelId="{748969DC-144F-46B0-B136-A1BA7E8EDA04}" type="presParOf" srcId="{085C71EB-D92E-4154-B4AB-F78E81CB28CC}" destId="{39489D06-4568-4EAE-9A83-E42AECD33033}" srcOrd="5" destOrd="0" presId="urn:microsoft.com/office/officeart/2005/8/layout/hierarchy6"/>
    <dgm:cxn modelId="{3AD536B2-4EC4-45FC-A1C4-93C3CA18D338}" type="presParOf" srcId="{39489D06-4568-4EAE-9A83-E42AECD33033}" destId="{D3695091-89C0-4187-B3F9-07E25E2CA975}" srcOrd="0" destOrd="0" presId="urn:microsoft.com/office/officeart/2005/8/layout/hierarchy6"/>
    <dgm:cxn modelId="{D057CC1E-4A4B-4E9A-8521-8F42076D01A7}" type="presParOf" srcId="{39489D06-4568-4EAE-9A83-E42AECD33033}" destId="{BE383333-F627-4E4B-9D38-62564357FD34}" srcOrd="1" destOrd="0" presId="urn:microsoft.com/office/officeart/2005/8/layout/hierarchy6"/>
    <dgm:cxn modelId="{F3B6DC0D-FC50-4932-9EE1-68461382B74B}" type="presParOf" srcId="{BE383333-F627-4E4B-9D38-62564357FD34}" destId="{14406B0B-7D3C-4A93-8552-AA54F8C6BA51}" srcOrd="0" destOrd="0" presId="urn:microsoft.com/office/officeart/2005/8/layout/hierarchy6"/>
    <dgm:cxn modelId="{629805DD-8B99-40DF-B7E6-EAE4FC5A341A}" type="presParOf" srcId="{BE383333-F627-4E4B-9D38-62564357FD34}" destId="{C81C3FE5-47B7-42DF-B48E-59522546F7F4}" srcOrd="1" destOrd="0" presId="urn:microsoft.com/office/officeart/2005/8/layout/hierarchy6"/>
    <dgm:cxn modelId="{222D1139-E874-41BB-87AC-3F88832E0DD9}" type="presParOf" srcId="{C81C3FE5-47B7-42DF-B48E-59522546F7F4}" destId="{24DB7141-A44D-4882-A0FD-560BD8126C2F}" srcOrd="0" destOrd="0" presId="urn:microsoft.com/office/officeart/2005/8/layout/hierarchy6"/>
    <dgm:cxn modelId="{AD93BB1A-4ACA-4234-A972-58BF8A1FDAF5}" type="presParOf" srcId="{C81C3FE5-47B7-42DF-B48E-59522546F7F4}" destId="{7FF58A02-D0FA-400B-B52A-8273C4C5B22F}" srcOrd="1" destOrd="0" presId="urn:microsoft.com/office/officeart/2005/8/layout/hierarchy6"/>
    <dgm:cxn modelId="{4740C3C3-6F51-490A-AB7C-333AD8949A55}" type="presParOf" srcId="{085C71EB-D92E-4154-B4AB-F78E81CB28CC}" destId="{3B319A17-DAEB-4F58-A931-766777263960}" srcOrd="6" destOrd="0" presId="urn:microsoft.com/office/officeart/2005/8/layout/hierarchy6"/>
    <dgm:cxn modelId="{6C40040F-A1B1-4277-863E-6E5BDEBDDA8D}" type="presParOf" srcId="{085C71EB-D92E-4154-B4AB-F78E81CB28CC}" destId="{8EE3D011-162E-41C9-87B8-F3BF04DCB93D}" srcOrd="7" destOrd="0" presId="urn:microsoft.com/office/officeart/2005/8/layout/hierarchy6"/>
    <dgm:cxn modelId="{994CB2EF-48BD-42D3-A21A-7A42E5B55A2F}" type="presParOf" srcId="{8EE3D011-162E-41C9-87B8-F3BF04DCB93D}" destId="{7B185B13-B845-4ED8-B9C3-2070DD75DA61}" srcOrd="0" destOrd="0" presId="urn:microsoft.com/office/officeart/2005/8/layout/hierarchy6"/>
    <dgm:cxn modelId="{BEC07951-E4F4-4915-A0D3-59EF9763DCF4}" type="presParOf" srcId="{8EE3D011-162E-41C9-87B8-F3BF04DCB93D}" destId="{FF6E129E-B80F-4E77-AB73-B731FFB7652B}" srcOrd="1" destOrd="0" presId="urn:microsoft.com/office/officeart/2005/8/layout/hierarchy6"/>
    <dgm:cxn modelId="{C7630E23-0E56-4E99-BD72-547311861A34}" type="presParOf" srcId="{FF6E129E-B80F-4E77-AB73-B731FFB7652B}" destId="{5DF3437D-93C8-4B24-AEB2-022D874349EB}" srcOrd="0" destOrd="0" presId="urn:microsoft.com/office/officeart/2005/8/layout/hierarchy6"/>
    <dgm:cxn modelId="{17E390AA-AC3C-4BA9-BAAA-F15A50C2817B}" type="presParOf" srcId="{FF6E129E-B80F-4E77-AB73-B731FFB7652B}" destId="{3F510FB0-F866-42A8-9B77-A914B983E88B}" srcOrd="1" destOrd="0" presId="urn:microsoft.com/office/officeart/2005/8/layout/hierarchy6"/>
    <dgm:cxn modelId="{B544CE85-2F5A-49D1-9AA6-E639608D8D28}" type="presParOf" srcId="{3F510FB0-F866-42A8-9B77-A914B983E88B}" destId="{98134B86-E719-453A-8857-93F2B0B20319}" srcOrd="0" destOrd="0" presId="urn:microsoft.com/office/officeart/2005/8/layout/hierarchy6"/>
    <dgm:cxn modelId="{3FF7D333-412C-4D84-9EA0-0F14EC5BC1EE}" type="presParOf" srcId="{3F510FB0-F866-42A8-9B77-A914B983E88B}" destId="{BCC6B38B-5E48-448F-8C7C-BC24AA23C0BC}" srcOrd="1" destOrd="0" presId="urn:microsoft.com/office/officeart/2005/8/layout/hierarchy6"/>
    <dgm:cxn modelId="{64B6FBD7-AD22-478D-9688-C643C9E28FAF}" type="presParOf" srcId="{085C71EB-D92E-4154-B4AB-F78E81CB28CC}" destId="{D5EEAA97-7F4C-4A8F-BD1A-355BD4F3AD87}" srcOrd="8" destOrd="0" presId="urn:microsoft.com/office/officeart/2005/8/layout/hierarchy6"/>
    <dgm:cxn modelId="{5C0F74E5-E1F0-445D-B69A-0CF80DF20348}" type="presParOf" srcId="{085C71EB-D92E-4154-B4AB-F78E81CB28CC}" destId="{5F1A882C-422C-4D67-8980-7A897B2B2C70}" srcOrd="9" destOrd="0" presId="urn:microsoft.com/office/officeart/2005/8/layout/hierarchy6"/>
    <dgm:cxn modelId="{374FF64D-A778-43E1-8644-5B52C0737563}" type="presParOf" srcId="{5F1A882C-422C-4D67-8980-7A897B2B2C70}" destId="{569DCF49-B759-4CFF-B6C5-0FD2EAA83970}" srcOrd="0" destOrd="0" presId="urn:microsoft.com/office/officeart/2005/8/layout/hierarchy6"/>
    <dgm:cxn modelId="{254E1E0A-A751-43F1-B4A8-90573DC81B04}" type="presParOf" srcId="{5F1A882C-422C-4D67-8980-7A897B2B2C70}" destId="{C6D68454-7FEE-4AD5-9CA8-6766A5A6BAB9}" srcOrd="1" destOrd="0" presId="urn:microsoft.com/office/officeart/2005/8/layout/hierarchy6"/>
    <dgm:cxn modelId="{0F9E3069-1CC8-4503-AF05-88FE852692D3}" type="presParOf" srcId="{C6D68454-7FEE-4AD5-9CA8-6766A5A6BAB9}" destId="{91FB6211-5D1A-4F8A-8B39-7B84858DFF8F}" srcOrd="0" destOrd="0" presId="urn:microsoft.com/office/officeart/2005/8/layout/hierarchy6"/>
    <dgm:cxn modelId="{E7226A25-3F86-4C75-9394-AD92F773CFCF}" type="presParOf" srcId="{C6D68454-7FEE-4AD5-9CA8-6766A5A6BAB9}" destId="{85278DE2-1A06-4DDB-8B83-CB084B8B4460}" srcOrd="1" destOrd="0" presId="urn:microsoft.com/office/officeart/2005/8/layout/hierarchy6"/>
    <dgm:cxn modelId="{D8BAFDF5-9A03-4773-8CAD-86B38A767F90}" type="presParOf" srcId="{85278DE2-1A06-4DDB-8B83-CB084B8B4460}" destId="{9C329790-0FFE-4BFA-96AB-9B5CE1C78F5E}" srcOrd="0" destOrd="0" presId="urn:microsoft.com/office/officeart/2005/8/layout/hierarchy6"/>
    <dgm:cxn modelId="{164D7985-BFD7-4D43-8562-C27AA571A430}" type="presParOf" srcId="{85278DE2-1A06-4DDB-8B83-CB084B8B4460}" destId="{A2C14D3F-096C-4C62-B82D-BC37E2C3F89E}" srcOrd="1" destOrd="0" presId="urn:microsoft.com/office/officeart/2005/8/layout/hierarchy6"/>
    <dgm:cxn modelId="{B675F4B0-5218-435B-B025-95957C4EAA39}" type="presParOf" srcId="{BB4228E6-DDA4-44C7-9274-4A5FBB45765F}" destId="{B9EF98A6-AAEF-4BF2-9E30-693396ED6AE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A74AE-AC7F-4D25-A795-D7F5385461B2}">
      <dsp:nvSpPr>
        <dsp:cNvPr id="0" name=""/>
        <dsp:cNvSpPr/>
      </dsp:nvSpPr>
      <dsp:spPr>
        <a:xfrm>
          <a:off x="4448866" y="75150"/>
          <a:ext cx="2701814" cy="67227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President</a:t>
          </a:r>
          <a:br>
            <a:rPr lang="en-US" sz="1800" kern="1200" dirty="0"/>
          </a:br>
          <a:r>
            <a:rPr lang="en-US" sz="1400" i="1" kern="1200" dirty="0"/>
            <a:t>Dr. Tim Hardee</a:t>
          </a:r>
          <a:endParaRPr lang="en-US" sz="1800" i="1" kern="1200" dirty="0"/>
        </a:p>
      </dsp:txBody>
      <dsp:txXfrm>
        <a:off x="4468556" y="94840"/>
        <a:ext cx="2662434" cy="632891"/>
      </dsp:txXfrm>
    </dsp:sp>
    <dsp:sp modelId="{EBA24705-0008-4CEC-A04A-E796D98AA3C5}">
      <dsp:nvSpPr>
        <dsp:cNvPr id="0" name=""/>
        <dsp:cNvSpPr/>
      </dsp:nvSpPr>
      <dsp:spPr>
        <a:xfrm>
          <a:off x="5754053" y="747422"/>
          <a:ext cx="91440" cy="400145"/>
        </a:xfrm>
        <a:custGeom>
          <a:avLst/>
          <a:gdLst/>
          <a:ahLst/>
          <a:cxnLst/>
          <a:rect l="0" t="0" r="0" b="0"/>
          <a:pathLst>
            <a:path>
              <a:moveTo>
                <a:pt x="45720" y="0"/>
              </a:moveTo>
              <a:lnTo>
                <a:pt x="45720" y="40014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B37802-A751-401E-A206-19A4E63AAEDF}">
      <dsp:nvSpPr>
        <dsp:cNvPr id="0" name=""/>
        <dsp:cNvSpPr/>
      </dsp:nvSpPr>
      <dsp:spPr>
        <a:xfrm>
          <a:off x="4489595" y="1147567"/>
          <a:ext cx="2620355" cy="997347"/>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Executive VP </a:t>
          </a:r>
        </a:p>
        <a:p>
          <a:pPr marL="0" lvl="0" indent="0" algn="ctr" defTabSz="711200">
            <a:lnSpc>
              <a:spcPct val="90000"/>
            </a:lnSpc>
            <a:spcBef>
              <a:spcPct val="0"/>
            </a:spcBef>
            <a:spcAft>
              <a:spcPct val="35000"/>
            </a:spcAft>
            <a:buNone/>
          </a:pPr>
          <a:r>
            <a:rPr lang="en-US" sz="1400" i="1" kern="1200" dirty="0">
              <a:solidFill>
                <a:schemeClr val="bg1"/>
              </a:solidFill>
            </a:rPr>
            <a:t>Dr. Hope Rivers</a:t>
          </a:r>
          <a:br>
            <a:rPr lang="en-US" sz="1400" i="1" kern="1200" dirty="0">
              <a:solidFill>
                <a:schemeClr val="bg1"/>
              </a:solidFill>
            </a:rPr>
          </a:br>
          <a:r>
            <a:rPr lang="en-US" sz="1100" kern="1200" dirty="0">
              <a:solidFill>
                <a:schemeClr val="bg1"/>
              </a:solidFill>
            </a:rPr>
            <a:t>(State-Wide Initiatives)</a:t>
          </a:r>
        </a:p>
      </dsp:txBody>
      <dsp:txXfrm>
        <a:off x="4518806" y="1176778"/>
        <a:ext cx="2561933" cy="938925"/>
      </dsp:txXfrm>
    </dsp:sp>
    <dsp:sp modelId="{B70313C5-DB06-452C-8112-F566FCAF21B0}">
      <dsp:nvSpPr>
        <dsp:cNvPr id="0" name=""/>
        <dsp:cNvSpPr/>
      </dsp:nvSpPr>
      <dsp:spPr>
        <a:xfrm>
          <a:off x="1462939" y="2144915"/>
          <a:ext cx="4336834" cy="398938"/>
        </a:xfrm>
        <a:custGeom>
          <a:avLst/>
          <a:gdLst/>
          <a:ahLst/>
          <a:cxnLst/>
          <a:rect l="0" t="0" r="0" b="0"/>
          <a:pathLst>
            <a:path>
              <a:moveTo>
                <a:pt x="4336834" y="0"/>
              </a:moveTo>
              <a:lnTo>
                <a:pt x="4336834" y="199469"/>
              </a:lnTo>
              <a:lnTo>
                <a:pt x="0" y="199469"/>
              </a:lnTo>
              <a:lnTo>
                <a:pt x="0" y="39893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B93E3F-444F-4F7F-BF07-547F438431A0}">
      <dsp:nvSpPr>
        <dsp:cNvPr id="0" name=""/>
        <dsp:cNvSpPr/>
      </dsp:nvSpPr>
      <dsp:spPr>
        <a:xfrm>
          <a:off x="424020" y="2543854"/>
          <a:ext cx="2077838" cy="90365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RESEARCH &amp; SPECIAL PROJECTS</a:t>
          </a:r>
        </a:p>
      </dsp:txBody>
      <dsp:txXfrm>
        <a:off x="450487" y="2570321"/>
        <a:ext cx="2024904" cy="850722"/>
      </dsp:txXfrm>
    </dsp:sp>
    <dsp:sp modelId="{B0CB4763-DB61-40CE-9C5A-1F9C905D780B}">
      <dsp:nvSpPr>
        <dsp:cNvPr id="0" name=""/>
        <dsp:cNvSpPr/>
      </dsp:nvSpPr>
      <dsp:spPr>
        <a:xfrm>
          <a:off x="1417219" y="3447510"/>
          <a:ext cx="91440" cy="398938"/>
        </a:xfrm>
        <a:custGeom>
          <a:avLst/>
          <a:gdLst/>
          <a:ahLst/>
          <a:cxnLst/>
          <a:rect l="0" t="0" r="0" b="0"/>
          <a:pathLst>
            <a:path>
              <a:moveTo>
                <a:pt x="45720" y="0"/>
              </a:moveTo>
              <a:lnTo>
                <a:pt x="45720" y="398938"/>
              </a:lnTo>
            </a:path>
          </a:pathLst>
        </a:custGeom>
        <a:noFill/>
        <a:ln w="12700" cap="flat" cmpd="sng" algn="ctr">
          <a:solidFill>
            <a:srgbClr val="C5CAA6"/>
          </a:solidFill>
          <a:prstDash val="solid"/>
          <a:miter lim="800000"/>
        </a:ln>
        <a:effectLst/>
      </dsp:spPr>
      <dsp:style>
        <a:lnRef idx="2">
          <a:scrgbClr r="0" g="0" b="0"/>
        </a:lnRef>
        <a:fillRef idx="0">
          <a:scrgbClr r="0" g="0" b="0"/>
        </a:fillRef>
        <a:effectRef idx="0">
          <a:scrgbClr r="0" g="0" b="0"/>
        </a:effectRef>
        <a:fontRef idx="minor"/>
      </dsp:style>
    </dsp:sp>
    <dsp:sp modelId="{8AC9476E-6FD5-4838-A1E4-CB70DB993D85}">
      <dsp:nvSpPr>
        <dsp:cNvPr id="0" name=""/>
        <dsp:cNvSpPr/>
      </dsp:nvSpPr>
      <dsp:spPr>
        <a:xfrm>
          <a:off x="560950" y="3846449"/>
          <a:ext cx="1803977" cy="1821854"/>
        </a:xfrm>
        <a:prstGeom prst="roundRect">
          <a:avLst>
            <a:gd name="adj" fmla="val 10000"/>
          </a:avLst>
        </a:prstGeom>
        <a:solidFill>
          <a:srgbClr val="CDE9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None/>
          </a:pPr>
          <a:r>
            <a:rPr lang="en-US" sz="1200" kern="1200" dirty="0">
              <a:solidFill>
                <a:srgbClr val="002060"/>
              </a:solidFill>
            </a:rPr>
            <a:t>Motorcycle Education</a:t>
          </a:r>
        </a:p>
        <a:p>
          <a:pPr marL="0" marR="0" lvl="0" indent="0" algn="ctr" defTabSz="914400" eaLnBrk="1" fontAlgn="auto" latinLnBrk="0" hangingPunct="1">
            <a:lnSpc>
              <a:spcPct val="100000"/>
            </a:lnSpc>
            <a:spcBef>
              <a:spcPct val="0"/>
            </a:spcBef>
            <a:spcAft>
              <a:spcPts val="600"/>
            </a:spcAft>
            <a:buClrTx/>
            <a:buSzTx/>
            <a:buFontTx/>
            <a:buNone/>
            <a:tabLst/>
            <a:defRPr/>
          </a:pPr>
          <a:r>
            <a:rPr lang="en-US" sz="1200" kern="1200" dirty="0">
              <a:solidFill>
                <a:srgbClr val="002060"/>
              </a:solidFill>
            </a:rPr>
            <a:t>Teaching and Learning Tuesdays</a:t>
          </a:r>
        </a:p>
        <a:p>
          <a:pPr lvl="0" algn="ctr" defTabSz="533400">
            <a:lnSpc>
              <a:spcPct val="90000"/>
            </a:lnSpc>
            <a:spcBef>
              <a:spcPct val="0"/>
            </a:spcBef>
            <a:spcAft>
              <a:spcPts val="600"/>
            </a:spcAft>
            <a:buNone/>
          </a:pPr>
          <a:r>
            <a:rPr lang="en-US" sz="1200" kern="1200" dirty="0">
              <a:solidFill>
                <a:srgbClr val="002060"/>
              </a:solidFill>
            </a:rPr>
            <a:t>Professional Development Institutes </a:t>
          </a:r>
        </a:p>
        <a:p>
          <a:pPr lvl="0" algn="ctr" defTabSz="533400">
            <a:lnSpc>
              <a:spcPct val="90000"/>
            </a:lnSpc>
            <a:spcBef>
              <a:spcPct val="0"/>
            </a:spcBef>
            <a:spcAft>
              <a:spcPct val="35000"/>
            </a:spcAft>
            <a:buNone/>
          </a:pPr>
          <a:r>
            <a:rPr lang="en-US" sz="1200" kern="1200" dirty="0">
              <a:solidFill>
                <a:srgbClr val="002060"/>
              </a:solidFill>
            </a:rPr>
            <a:t>Institutional Effectiveness</a:t>
          </a:r>
        </a:p>
      </dsp:txBody>
      <dsp:txXfrm>
        <a:off x="613787" y="3899286"/>
        <a:ext cx="1698303" cy="1716180"/>
      </dsp:txXfrm>
    </dsp:sp>
    <dsp:sp modelId="{F7FCDC6F-E22B-4AF0-9733-DC7A7616CF36}">
      <dsp:nvSpPr>
        <dsp:cNvPr id="0" name=""/>
        <dsp:cNvSpPr/>
      </dsp:nvSpPr>
      <dsp:spPr>
        <a:xfrm>
          <a:off x="3889747" y="2144915"/>
          <a:ext cx="1910026" cy="409261"/>
        </a:xfrm>
        <a:custGeom>
          <a:avLst/>
          <a:gdLst/>
          <a:ahLst/>
          <a:cxnLst/>
          <a:rect l="0" t="0" r="0" b="0"/>
          <a:pathLst>
            <a:path>
              <a:moveTo>
                <a:pt x="1910026" y="0"/>
              </a:moveTo>
              <a:lnTo>
                <a:pt x="1910026" y="204630"/>
              </a:lnTo>
              <a:lnTo>
                <a:pt x="0" y="204630"/>
              </a:lnTo>
              <a:lnTo>
                <a:pt x="0" y="40926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8EFC48-E81A-4A99-B9B6-01972B81C0A4}">
      <dsp:nvSpPr>
        <dsp:cNvPr id="0" name=""/>
        <dsp:cNvSpPr/>
      </dsp:nvSpPr>
      <dsp:spPr>
        <a:xfrm>
          <a:off x="2857642" y="2554176"/>
          <a:ext cx="2064209" cy="87775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CURRICULUM, INSTRUCTION &amp; RESEARCH</a:t>
          </a:r>
          <a:br>
            <a:rPr lang="en-US" sz="1900" kern="1200" dirty="0"/>
          </a:br>
          <a:r>
            <a:rPr lang="en-US" sz="1200" i="1" kern="1200" dirty="0"/>
            <a:t> Dr. Rosline Sumpter</a:t>
          </a:r>
        </a:p>
      </dsp:txBody>
      <dsp:txXfrm>
        <a:off x="2883351" y="2579885"/>
        <a:ext cx="2012791" cy="826337"/>
      </dsp:txXfrm>
    </dsp:sp>
    <dsp:sp modelId="{44B35E74-9A62-4230-9DAF-24E19619D31D}">
      <dsp:nvSpPr>
        <dsp:cNvPr id="0" name=""/>
        <dsp:cNvSpPr/>
      </dsp:nvSpPr>
      <dsp:spPr>
        <a:xfrm>
          <a:off x="3836756" y="3431932"/>
          <a:ext cx="91440" cy="388616"/>
        </a:xfrm>
        <a:custGeom>
          <a:avLst/>
          <a:gdLst/>
          <a:ahLst/>
          <a:cxnLst/>
          <a:rect l="0" t="0" r="0" b="0"/>
          <a:pathLst>
            <a:path>
              <a:moveTo>
                <a:pt x="52990" y="0"/>
              </a:moveTo>
              <a:lnTo>
                <a:pt x="52990" y="194308"/>
              </a:lnTo>
              <a:lnTo>
                <a:pt x="45720" y="194308"/>
              </a:lnTo>
              <a:lnTo>
                <a:pt x="45720" y="388616"/>
              </a:lnTo>
            </a:path>
          </a:pathLst>
        </a:custGeom>
        <a:noFill/>
        <a:ln w="12700" cap="flat" cmpd="sng" algn="ctr">
          <a:solidFill>
            <a:srgbClr val="C5CAA6"/>
          </a:solidFill>
          <a:prstDash val="solid"/>
          <a:miter lim="800000"/>
        </a:ln>
        <a:effectLst/>
      </dsp:spPr>
      <dsp:style>
        <a:lnRef idx="2">
          <a:scrgbClr r="0" g="0" b="0"/>
        </a:lnRef>
        <a:fillRef idx="0">
          <a:scrgbClr r="0" g="0" b="0"/>
        </a:fillRef>
        <a:effectRef idx="0">
          <a:scrgbClr r="0" g="0" b="0"/>
        </a:effectRef>
        <a:fontRef idx="minor"/>
      </dsp:style>
    </dsp:sp>
    <dsp:sp modelId="{D63EFFB6-732E-4A8B-9350-8D6741797CC9}">
      <dsp:nvSpPr>
        <dsp:cNvPr id="0" name=""/>
        <dsp:cNvSpPr/>
      </dsp:nvSpPr>
      <dsp:spPr>
        <a:xfrm>
          <a:off x="2806306" y="3820548"/>
          <a:ext cx="2152340" cy="1747731"/>
        </a:xfrm>
        <a:prstGeom prst="roundRect">
          <a:avLst>
            <a:gd name="adj" fmla="val 10000"/>
          </a:avLst>
        </a:prstGeom>
        <a:solidFill>
          <a:srgbClr val="CDE9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060"/>
              </a:solidFill>
            </a:rPr>
            <a:t>Course/Program Development</a:t>
          </a:r>
        </a:p>
        <a:p>
          <a:pPr marL="0" lvl="0" indent="0" algn="ctr" defTabSz="533400">
            <a:lnSpc>
              <a:spcPct val="90000"/>
            </a:lnSpc>
            <a:spcBef>
              <a:spcPct val="0"/>
            </a:spcBef>
            <a:spcAft>
              <a:spcPct val="35000"/>
            </a:spcAft>
            <a:buNone/>
          </a:pPr>
          <a:r>
            <a:rPr lang="en-US" sz="1200" kern="1200" dirty="0">
              <a:solidFill>
                <a:srgbClr val="002060"/>
              </a:solidFill>
            </a:rPr>
            <a:t>Program Evaluation</a:t>
          </a:r>
        </a:p>
        <a:p>
          <a:pPr marL="0" lvl="0" indent="0" algn="ctr" defTabSz="533400">
            <a:lnSpc>
              <a:spcPct val="90000"/>
            </a:lnSpc>
            <a:spcBef>
              <a:spcPct val="0"/>
            </a:spcBef>
            <a:spcAft>
              <a:spcPct val="35000"/>
            </a:spcAft>
            <a:buNone/>
          </a:pPr>
          <a:r>
            <a:rPr lang="en-US" sz="1200" kern="1200" dirty="0">
              <a:solidFill>
                <a:srgbClr val="002060"/>
              </a:solidFill>
            </a:rPr>
            <a:t>Peer Groups</a:t>
          </a:r>
        </a:p>
        <a:p>
          <a:pPr marL="0" lvl="0" indent="0" algn="ctr" defTabSz="533400">
            <a:lnSpc>
              <a:spcPct val="90000"/>
            </a:lnSpc>
            <a:spcBef>
              <a:spcPct val="0"/>
            </a:spcBef>
            <a:spcAft>
              <a:spcPct val="35000"/>
            </a:spcAft>
            <a:buNone/>
          </a:pPr>
          <a:r>
            <a:rPr lang="en-US" sz="1200" kern="1200" dirty="0">
              <a:solidFill>
                <a:srgbClr val="002060"/>
              </a:solidFill>
            </a:rPr>
            <a:t>Grants Management</a:t>
          </a:r>
        </a:p>
      </dsp:txBody>
      <dsp:txXfrm>
        <a:off x="2857495" y="3871737"/>
        <a:ext cx="2049962" cy="1645353"/>
      </dsp:txXfrm>
    </dsp:sp>
    <dsp:sp modelId="{AC79FD95-9359-49D4-8160-9AD017C573D9}">
      <dsp:nvSpPr>
        <dsp:cNvPr id="0" name=""/>
        <dsp:cNvSpPr/>
      </dsp:nvSpPr>
      <dsp:spPr>
        <a:xfrm>
          <a:off x="5799773" y="2144915"/>
          <a:ext cx="581178" cy="398938"/>
        </a:xfrm>
        <a:custGeom>
          <a:avLst/>
          <a:gdLst/>
          <a:ahLst/>
          <a:cxnLst/>
          <a:rect l="0" t="0" r="0" b="0"/>
          <a:pathLst>
            <a:path>
              <a:moveTo>
                <a:pt x="0" y="0"/>
              </a:moveTo>
              <a:lnTo>
                <a:pt x="0" y="199469"/>
              </a:lnTo>
              <a:lnTo>
                <a:pt x="581178" y="199469"/>
              </a:lnTo>
              <a:lnTo>
                <a:pt x="581178" y="39893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695091-89C0-4187-B3F9-07E25E2CA975}">
      <dsp:nvSpPr>
        <dsp:cNvPr id="0" name=""/>
        <dsp:cNvSpPr/>
      </dsp:nvSpPr>
      <dsp:spPr>
        <a:xfrm>
          <a:off x="5463681" y="2543854"/>
          <a:ext cx="1834540" cy="9018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STUDENT SERVICES</a:t>
          </a:r>
          <a:br>
            <a:rPr lang="en-US" sz="1900" kern="1200" dirty="0"/>
          </a:br>
          <a:r>
            <a:rPr lang="en-US" sz="1200" i="1" kern="1200" dirty="0"/>
            <a:t>Dr. Eric Brown</a:t>
          </a:r>
        </a:p>
      </dsp:txBody>
      <dsp:txXfrm>
        <a:off x="5490096" y="2570269"/>
        <a:ext cx="1781710" cy="849041"/>
      </dsp:txXfrm>
    </dsp:sp>
    <dsp:sp modelId="{14406B0B-7D3C-4A93-8552-AA54F8C6BA51}">
      <dsp:nvSpPr>
        <dsp:cNvPr id="0" name=""/>
        <dsp:cNvSpPr/>
      </dsp:nvSpPr>
      <dsp:spPr>
        <a:xfrm>
          <a:off x="6335231" y="3445725"/>
          <a:ext cx="91440" cy="398938"/>
        </a:xfrm>
        <a:custGeom>
          <a:avLst/>
          <a:gdLst/>
          <a:ahLst/>
          <a:cxnLst/>
          <a:rect l="0" t="0" r="0" b="0"/>
          <a:pathLst>
            <a:path>
              <a:moveTo>
                <a:pt x="45720" y="0"/>
              </a:moveTo>
              <a:lnTo>
                <a:pt x="45720" y="398938"/>
              </a:lnTo>
            </a:path>
          </a:pathLst>
        </a:custGeom>
        <a:noFill/>
        <a:ln w="12700" cap="flat" cmpd="sng" algn="ctr">
          <a:solidFill>
            <a:srgbClr val="C5CAA6"/>
          </a:solidFill>
          <a:prstDash val="solid"/>
          <a:miter lim="800000"/>
        </a:ln>
        <a:effectLst/>
      </dsp:spPr>
      <dsp:style>
        <a:lnRef idx="2">
          <a:scrgbClr r="0" g="0" b="0"/>
        </a:lnRef>
        <a:fillRef idx="0">
          <a:scrgbClr r="0" g="0" b="0"/>
        </a:fillRef>
        <a:effectRef idx="0">
          <a:scrgbClr r="0" g="0" b="0"/>
        </a:effectRef>
        <a:fontRef idx="minor"/>
      </dsp:style>
    </dsp:sp>
    <dsp:sp modelId="{24DB7141-A44D-4882-A0FD-560BD8126C2F}">
      <dsp:nvSpPr>
        <dsp:cNvPr id="0" name=""/>
        <dsp:cNvSpPr/>
      </dsp:nvSpPr>
      <dsp:spPr>
        <a:xfrm>
          <a:off x="5577057" y="3844664"/>
          <a:ext cx="1607788" cy="1387419"/>
        </a:xfrm>
        <a:prstGeom prst="roundRect">
          <a:avLst>
            <a:gd name="adj" fmla="val 10000"/>
          </a:avLst>
        </a:prstGeom>
        <a:solidFill>
          <a:srgbClr val="CDE9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060"/>
              </a:solidFill>
            </a:rPr>
            <a:t>Student Services</a:t>
          </a:r>
        </a:p>
        <a:p>
          <a:pPr marL="0" lvl="0" indent="0" algn="ctr" defTabSz="533400">
            <a:lnSpc>
              <a:spcPct val="90000"/>
            </a:lnSpc>
            <a:spcBef>
              <a:spcPct val="0"/>
            </a:spcBef>
            <a:spcAft>
              <a:spcPct val="35000"/>
            </a:spcAft>
            <a:buNone/>
          </a:pPr>
          <a:r>
            <a:rPr lang="en-US" sz="1200" kern="1200" dirty="0">
              <a:solidFill>
                <a:srgbClr val="002060"/>
              </a:solidFill>
            </a:rPr>
            <a:t>Methods of Administration</a:t>
          </a:r>
        </a:p>
        <a:p>
          <a:pPr marL="0" lvl="0" indent="0" algn="ctr" defTabSz="533400">
            <a:lnSpc>
              <a:spcPct val="90000"/>
            </a:lnSpc>
            <a:spcBef>
              <a:spcPct val="0"/>
            </a:spcBef>
            <a:spcAft>
              <a:spcPct val="35000"/>
            </a:spcAft>
            <a:buNone/>
          </a:pPr>
          <a:r>
            <a:rPr lang="en-US" sz="1200" kern="1200" dirty="0">
              <a:solidFill>
                <a:srgbClr val="002060"/>
              </a:solidFill>
            </a:rPr>
            <a:t>Service Learning</a:t>
          </a:r>
          <a:br>
            <a:rPr lang="en-US" sz="1200" kern="1200" dirty="0">
              <a:solidFill>
                <a:srgbClr val="002060"/>
              </a:solidFill>
            </a:rPr>
          </a:br>
          <a:br>
            <a:rPr lang="en-US" sz="700" kern="1200" dirty="0">
              <a:solidFill>
                <a:srgbClr val="002060"/>
              </a:solidFill>
            </a:rPr>
          </a:br>
          <a:r>
            <a:rPr lang="en-US" sz="1200" kern="1200" dirty="0">
              <a:solidFill>
                <a:srgbClr val="002060"/>
              </a:solidFill>
            </a:rPr>
            <a:t>Peer Groups</a:t>
          </a:r>
        </a:p>
      </dsp:txBody>
      <dsp:txXfrm>
        <a:off x="5617693" y="3885300"/>
        <a:ext cx="1526516" cy="1306147"/>
      </dsp:txXfrm>
    </dsp:sp>
    <dsp:sp modelId="{3B319A17-DAEB-4F58-A931-766777263960}">
      <dsp:nvSpPr>
        <dsp:cNvPr id="0" name=""/>
        <dsp:cNvSpPr/>
      </dsp:nvSpPr>
      <dsp:spPr>
        <a:xfrm>
          <a:off x="5799773" y="2144915"/>
          <a:ext cx="2695265" cy="398938"/>
        </a:xfrm>
        <a:custGeom>
          <a:avLst/>
          <a:gdLst/>
          <a:ahLst/>
          <a:cxnLst/>
          <a:rect l="0" t="0" r="0" b="0"/>
          <a:pathLst>
            <a:path>
              <a:moveTo>
                <a:pt x="0" y="0"/>
              </a:moveTo>
              <a:lnTo>
                <a:pt x="0" y="199469"/>
              </a:lnTo>
              <a:lnTo>
                <a:pt x="2695265" y="199469"/>
              </a:lnTo>
              <a:lnTo>
                <a:pt x="2695265" y="39893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185B13-B845-4ED8-B9C3-2070DD75DA61}">
      <dsp:nvSpPr>
        <dsp:cNvPr id="0" name=""/>
        <dsp:cNvSpPr/>
      </dsp:nvSpPr>
      <dsp:spPr>
        <a:xfrm>
          <a:off x="7747028" y="2543854"/>
          <a:ext cx="1496021" cy="997347"/>
        </a:xfrm>
        <a:prstGeom prst="roundRect">
          <a:avLst>
            <a:gd name="adj" fmla="val 10000"/>
          </a:avLst>
        </a:prstGeom>
        <a:solidFill>
          <a:srgbClr val="A5A5A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ACADEMIC PARTNERSHIPS</a:t>
          </a:r>
          <a:br>
            <a:rPr lang="en-US" sz="1200" kern="1200" dirty="0"/>
          </a:br>
          <a:r>
            <a:rPr lang="en-US" sz="1200" i="1" kern="1200" dirty="0"/>
            <a:t>Dr. </a:t>
          </a:r>
          <a:r>
            <a:rPr lang="en-US" sz="1200" i="1" kern="1200" dirty="0" err="1"/>
            <a:t>Aime</a:t>
          </a:r>
          <a:r>
            <a:rPr lang="en-US" sz="1200" i="1" kern="1200" dirty="0" err="1">
              <a:latin typeface="Calibri" panose="020F0502020204030204" pitchFamily="34" charset="0"/>
              <a:cs typeface="Calibri" panose="020F0502020204030204" pitchFamily="34" charset="0"/>
            </a:rPr>
            <a:t>é</a:t>
          </a:r>
          <a:r>
            <a:rPr lang="en-US" sz="1200" i="1" kern="1200" dirty="0">
              <a:latin typeface="Calibri" panose="020F0502020204030204" pitchFamily="34" charset="0"/>
              <a:cs typeface="Calibri" panose="020F0502020204030204" pitchFamily="34" charset="0"/>
            </a:rPr>
            <a:t> Carter</a:t>
          </a:r>
          <a:endParaRPr lang="en-US" sz="1200" kern="1200" dirty="0">
            <a:solidFill>
              <a:srgbClr val="002060"/>
            </a:solidFill>
          </a:endParaRPr>
        </a:p>
      </dsp:txBody>
      <dsp:txXfrm>
        <a:off x="7776239" y="2573065"/>
        <a:ext cx="1437599" cy="938925"/>
      </dsp:txXfrm>
    </dsp:sp>
    <dsp:sp modelId="{5DF3437D-93C8-4B24-AEB2-022D874349EB}">
      <dsp:nvSpPr>
        <dsp:cNvPr id="0" name=""/>
        <dsp:cNvSpPr/>
      </dsp:nvSpPr>
      <dsp:spPr>
        <a:xfrm>
          <a:off x="8449318" y="3541201"/>
          <a:ext cx="91440" cy="398938"/>
        </a:xfrm>
        <a:custGeom>
          <a:avLst/>
          <a:gdLst/>
          <a:ahLst/>
          <a:cxnLst/>
          <a:rect l="0" t="0" r="0" b="0"/>
          <a:pathLst>
            <a:path>
              <a:moveTo>
                <a:pt x="45720" y="0"/>
              </a:moveTo>
              <a:lnTo>
                <a:pt x="45720" y="398938"/>
              </a:lnTo>
            </a:path>
          </a:pathLst>
        </a:custGeom>
        <a:noFill/>
        <a:ln w="12700" cap="flat" cmpd="sng" algn="ctr">
          <a:solidFill>
            <a:srgbClr val="DDDFCC"/>
          </a:solidFill>
          <a:prstDash val="solid"/>
          <a:miter lim="800000"/>
        </a:ln>
        <a:effectLst/>
      </dsp:spPr>
      <dsp:style>
        <a:lnRef idx="2">
          <a:scrgbClr r="0" g="0" b="0"/>
        </a:lnRef>
        <a:fillRef idx="0">
          <a:scrgbClr r="0" g="0" b="0"/>
        </a:fillRef>
        <a:effectRef idx="0">
          <a:scrgbClr r="0" g="0" b="0"/>
        </a:effectRef>
        <a:fontRef idx="minor"/>
      </dsp:style>
    </dsp:sp>
    <dsp:sp modelId="{98134B86-E719-453A-8857-93F2B0B20319}">
      <dsp:nvSpPr>
        <dsp:cNvPr id="0" name=""/>
        <dsp:cNvSpPr/>
      </dsp:nvSpPr>
      <dsp:spPr>
        <a:xfrm>
          <a:off x="7747028" y="3940140"/>
          <a:ext cx="1496021" cy="997347"/>
        </a:xfrm>
        <a:prstGeom prst="roundRect">
          <a:avLst>
            <a:gd name="adj" fmla="val 10000"/>
          </a:avLst>
        </a:prstGeom>
        <a:solidFill>
          <a:srgbClr val="CDE9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060"/>
              </a:solidFill>
            </a:rPr>
            <a:t>Articulation and Transfer</a:t>
          </a:r>
        </a:p>
        <a:p>
          <a:pPr marL="0" lvl="0" indent="0" algn="ctr" defTabSz="533400">
            <a:lnSpc>
              <a:spcPct val="90000"/>
            </a:lnSpc>
            <a:spcBef>
              <a:spcPct val="0"/>
            </a:spcBef>
            <a:spcAft>
              <a:spcPct val="35000"/>
            </a:spcAft>
            <a:buNone/>
          </a:pPr>
          <a:r>
            <a:rPr lang="en-US" sz="1200" kern="1200" dirty="0">
              <a:solidFill>
                <a:srgbClr val="002060"/>
              </a:solidFill>
            </a:rPr>
            <a:t>Dual Enrollment</a:t>
          </a:r>
        </a:p>
      </dsp:txBody>
      <dsp:txXfrm>
        <a:off x="7776239" y="3969351"/>
        <a:ext cx="1437599" cy="938925"/>
      </dsp:txXfrm>
    </dsp:sp>
    <dsp:sp modelId="{D5EEAA97-7F4C-4A8F-BD1A-355BD4F3AD87}">
      <dsp:nvSpPr>
        <dsp:cNvPr id="0" name=""/>
        <dsp:cNvSpPr/>
      </dsp:nvSpPr>
      <dsp:spPr>
        <a:xfrm>
          <a:off x="5799773" y="2144915"/>
          <a:ext cx="4640092" cy="398938"/>
        </a:xfrm>
        <a:custGeom>
          <a:avLst/>
          <a:gdLst/>
          <a:ahLst/>
          <a:cxnLst/>
          <a:rect l="0" t="0" r="0" b="0"/>
          <a:pathLst>
            <a:path>
              <a:moveTo>
                <a:pt x="0" y="0"/>
              </a:moveTo>
              <a:lnTo>
                <a:pt x="0" y="199469"/>
              </a:lnTo>
              <a:lnTo>
                <a:pt x="4640092" y="199469"/>
              </a:lnTo>
              <a:lnTo>
                <a:pt x="4640092" y="39893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9DCF49-B759-4CFF-B6C5-0FD2EAA83970}">
      <dsp:nvSpPr>
        <dsp:cNvPr id="0" name=""/>
        <dsp:cNvSpPr/>
      </dsp:nvSpPr>
      <dsp:spPr>
        <a:xfrm>
          <a:off x="9704205" y="2543854"/>
          <a:ext cx="1471321" cy="997347"/>
        </a:xfrm>
        <a:prstGeom prst="roundRect">
          <a:avLst>
            <a:gd name="adj" fmla="val 10000"/>
          </a:avLst>
        </a:prstGeom>
        <a:solidFill>
          <a:schemeClr val="bg1">
            <a:lumMod val="6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ACADEMIC &amp; PROGRAM  COMPLIANCE  </a:t>
          </a:r>
        </a:p>
        <a:p>
          <a:pPr marL="0" lvl="0" indent="0" algn="ctr" defTabSz="622300">
            <a:lnSpc>
              <a:spcPct val="90000"/>
            </a:lnSpc>
            <a:spcBef>
              <a:spcPct val="0"/>
            </a:spcBef>
            <a:spcAft>
              <a:spcPct val="35000"/>
            </a:spcAft>
            <a:buNone/>
          </a:pPr>
          <a:r>
            <a:rPr lang="en-US" sz="1200" i="1" kern="1200" dirty="0">
              <a:solidFill>
                <a:schemeClr val="bg1"/>
              </a:solidFill>
            </a:rPr>
            <a:t>Ms. Lane Goodwin</a:t>
          </a:r>
        </a:p>
      </dsp:txBody>
      <dsp:txXfrm>
        <a:off x="9733416" y="2573065"/>
        <a:ext cx="1412899" cy="938925"/>
      </dsp:txXfrm>
    </dsp:sp>
    <dsp:sp modelId="{91FB6211-5D1A-4F8A-8B39-7B84858DFF8F}">
      <dsp:nvSpPr>
        <dsp:cNvPr id="0" name=""/>
        <dsp:cNvSpPr/>
      </dsp:nvSpPr>
      <dsp:spPr>
        <a:xfrm>
          <a:off x="10394146" y="3541201"/>
          <a:ext cx="91440" cy="398938"/>
        </a:xfrm>
        <a:custGeom>
          <a:avLst/>
          <a:gdLst/>
          <a:ahLst/>
          <a:cxnLst/>
          <a:rect l="0" t="0" r="0" b="0"/>
          <a:pathLst>
            <a:path>
              <a:moveTo>
                <a:pt x="45720" y="0"/>
              </a:moveTo>
              <a:lnTo>
                <a:pt x="45720" y="398938"/>
              </a:lnTo>
            </a:path>
          </a:pathLst>
        </a:custGeom>
        <a:noFill/>
        <a:ln w="12700" cap="flat" cmpd="sng" algn="ctr">
          <a:solidFill>
            <a:srgbClr val="DDDFCC"/>
          </a:solidFill>
          <a:prstDash val="solid"/>
          <a:miter lim="800000"/>
        </a:ln>
        <a:effectLst/>
      </dsp:spPr>
      <dsp:style>
        <a:lnRef idx="2">
          <a:scrgbClr r="0" g="0" b="0"/>
        </a:lnRef>
        <a:fillRef idx="0">
          <a:scrgbClr r="0" g="0" b="0"/>
        </a:fillRef>
        <a:effectRef idx="0">
          <a:scrgbClr r="0" g="0" b="0"/>
        </a:effectRef>
        <a:fontRef idx="minor"/>
      </dsp:style>
    </dsp:sp>
    <dsp:sp modelId="{9C329790-0FFE-4BFA-96AB-9B5CE1C78F5E}">
      <dsp:nvSpPr>
        <dsp:cNvPr id="0" name=""/>
        <dsp:cNvSpPr/>
      </dsp:nvSpPr>
      <dsp:spPr>
        <a:xfrm>
          <a:off x="9691855" y="3940140"/>
          <a:ext cx="1496021" cy="997347"/>
        </a:xfrm>
        <a:prstGeom prst="roundRect">
          <a:avLst>
            <a:gd name="adj" fmla="val 10000"/>
          </a:avLst>
        </a:prstGeom>
        <a:solidFill>
          <a:srgbClr val="CDE9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060"/>
              </a:solidFill>
            </a:rPr>
            <a:t>Compliance</a:t>
          </a:r>
        </a:p>
        <a:p>
          <a:pPr marL="0" lvl="0" indent="0" algn="ctr" defTabSz="533400">
            <a:lnSpc>
              <a:spcPct val="90000"/>
            </a:lnSpc>
            <a:spcBef>
              <a:spcPct val="0"/>
            </a:spcBef>
            <a:spcAft>
              <a:spcPct val="35000"/>
            </a:spcAft>
            <a:buNone/>
          </a:pPr>
          <a:r>
            <a:rPr lang="en-US" sz="1200" kern="1200" dirty="0">
              <a:solidFill>
                <a:srgbClr val="002060"/>
              </a:solidFill>
            </a:rPr>
            <a:t>Web Accessibility</a:t>
          </a:r>
        </a:p>
        <a:p>
          <a:pPr marL="0" lvl="0" indent="0" algn="ctr" defTabSz="533400">
            <a:lnSpc>
              <a:spcPct val="90000"/>
            </a:lnSpc>
            <a:spcBef>
              <a:spcPct val="0"/>
            </a:spcBef>
            <a:spcAft>
              <a:spcPct val="35000"/>
            </a:spcAft>
            <a:buNone/>
          </a:pPr>
          <a:r>
            <a:rPr lang="en-US" sz="1200" kern="1200" dirty="0">
              <a:solidFill>
                <a:srgbClr val="002060"/>
              </a:solidFill>
            </a:rPr>
            <a:t>Methods of Administration</a:t>
          </a:r>
        </a:p>
      </dsp:txBody>
      <dsp:txXfrm>
        <a:off x="9721066" y="3969351"/>
        <a:ext cx="1437599" cy="9389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343" cy="462122"/>
          </a:xfrm>
          <a:prstGeom prst="rect">
            <a:avLst/>
          </a:prstGeom>
        </p:spPr>
        <p:txBody>
          <a:bodyPr vert="horz" lIns="91420" tIns="45711" rIns="91420" bIns="45711" rtlCol="0"/>
          <a:lstStyle>
            <a:lvl1pPr algn="l">
              <a:defRPr sz="1200"/>
            </a:lvl1pPr>
          </a:lstStyle>
          <a:p>
            <a:endParaRPr lang="en-US"/>
          </a:p>
        </p:txBody>
      </p:sp>
      <p:sp>
        <p:nvSpPr>
          <p:cNvPr id="3" name="Date Placeholder 2"/>
          <p:cNvSpPr>
            <a:spLocks noGrp="1"/>
          </p:cNvSpPr>
          <p:nvPr>
            <p:ph type="dt" sz="quarter" idx="1"/>
          </p:nvPr>
        </p:nvSpPr>
        <p:spPr>
          <a:xfrm>
            <a:off x="3938911" y="0"/>
            <a:ext cx="3014343" cy="462122"/>
          </a:xfrm>
          <a:prstGeom prst="rect">
            <a:avLst/>
          </a:prstGeom>
        </p:spPr>
        <p:txBody>
          <a:bodyPr vert="horz" lIns="91420" tIns="45711" rIns="91420" bIns="45711" rtlCol="0"/>
          <a:lstStyle>
            <a:lvl1pPr algn="r">
              <a:defRPr sz="1200"/>
            </a:lvl1pPr>
          </a:lstStyle>
          <a:p>
            <a:fld id="{8D73A40D-1898-4BCB-BE4D-11A4CFC15EAB}" type="datetimeFigureOut">
              <a:rPr lang="en-US" smtClean="0"/>
              <a:t>3/3/2020</a:t>
            </a:fld>
            <a:endParaRPr lang="en-US"/>
          </a:p>
        </p:txBody>
      </p:sp>
      <p:sp>
        <p:nvSpPr>
          <p:cNvPr id="4" name="Footer Placeholder 3"/>
          <p:cNvSpPr>
            <a:spLocks noGrp="1"/>
          </p:cNvSpPr>
          <p:nvPr>
            <p:ph type="ftr" sz="quarter" idx="2"/>
          </p:nvPr>
        </p:nvSpPr>
        <p:spPr>
          <a:xfrm>
            <a:off x="0" y="8775542"/>
            <a:ext cx="3014343" cy="462122"/>
          </a:xfrm>
          <a:prstGeom prst="rect">
            <a:avLst/>
          </a:prstGeom>
        </p:spPr>
        <p:txBody>
          <a:bodyPr vert="horz" lIns="91420" tIns="45711" rIns="91420" bIns="45711" rtlCol="0" anchor="b"/>
          <a:lstStyle>
            <a:lvl1pPr algn="l">
              <a:defRPr sz="1200"/>
            </a:lvl1pPr>
          </a:lstStyle>
          <a:p>
            <a:endParaRPr lang="en-US"/>
          </a:p>
        </p:txBody>
      </p:sp>
      <p:sp>
        <p:nvSpPr>
          <p:cNvPr id="5" name="Slide Number Placeholder 4"/>
          <p:cNvSpPr>
            <a:spLocks noGrp="1"/>
          </p:cNvSpPr>
          <p:nvPr>
            <p:ph type="sldNum" sz="quarter" idx="3"/>
          </p:nvPr>
        </p:nvSpPr>
        <p:spPr>
          <a:xfrm>
            <a:off x="3938911" y="8775542"/>
            <a:ext cx="3014343" cy="462122"/>
          </a:xfrm>
          <a:prstGeom prst="rect">
            <a:avLst/>
          </a:prstGeom>
        </p:spPr>
        <p:txBody>
          <a:bodyPr vert="horz" lIns="91420" tIns="45711" rIns="91420" bIns="45711" rtlCol="0" anchor="b"/>
          <a:lstStyle>
            <a:lvl1pPr algn="r">
              <a:defRPr sz="1200"/>
            </a:lvl1pPr>
          </a:lstStyle>
          <a:p>
            <a:fld id="{528F9397-67EE-45DE-8003-26F133758958}" type="slidenum">
              <a:rPr lang="en-US" smtClean="0"/>
              <a:t>‹#›</a:t>
            </a:fld>
            <a:endParaRPr lang="en-US"/>
          </a:p>
        </p:txBody>
      </p:sp>
    </p:spTree>
    <p:extLst>
      <p:ext uri="{BB962C8B-B14F-4D97-AF65-F5344CB8AC3E}">
        <p14:creationId xmlns:p14="http://schemas.microsoft.com/office/powerpoint/2010/main" val="2906092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567"/>
          </a:xfrm>
          <a:prstGeom prst="rect">
            <a:avLst/>
          </a:prstGeom>
        </p:spPr>
        <p:txBody>
          <a:bodyPr vert="horz" lIns="92602" tIns="46302" rIns="92602" bIns="46302" rtlCol="0"/>
          <a:lstStyle>
            <a:lvl1pPr algn="l">
              <a:defRPr sz="1200"/>
            </a:lvl1pPr>
          </a:lstStyle>
          <a:p>
            <a:endParaRPr lang="en-US"/>
          </a:p>
        </p:txBody>
      </p:sp>
      <p:sp>
        <p:nvSpPr>
          <p:cNvPr id="3" name="Date Placeholder 2"/>
          <p:cNvSpPr>
            <a:spLocks noGrp="1"/>
          </p:cNvSpPr>
          <p:nvPr>
            <p:ph type="dt" idx="1"/>
          </p:nvPr>
        </p:nvSpPr>
        <p:spPr>
          <a:xfrm>
            <a:off x="3939465" y="1"/>
            <a:ext cx="3013763" cy="463567"/>
          </a:xfrm>
          <a:prstGeom prst="rect">
            <a:avLst/>
          </a:prstGeom>
        </p:spPr>
        <p:txBody>
          <a:bodyPr vert="horz" lIns="92602" tIns="46302" rIns="92602" bIns="46302" rtlCol="0"/>
          <a:lstStyle>
            <a:lvl1pPr algn="r">
              <a:defRPr sz="1200"/>
            </a:lvl1pPr>
          </a:lstStyle>
          <a:p>
            <a:fld id="{93C2E9F4-B7FC-40E0-93ED-A9EE6AA2DE40}" type="datetimeFigureOut">
              <a:rPr lang="en-US" smtClean="0"/>
              <a:t>3/3/2020</a:t>
            </a:fld>
            <a:endParaRPr lang="en-US"/>
          </a:p>
        </p:txBody>
      </p:sp>
      <p:sp>
        <p:nvSpPr>
          <p:cNvPr id="4" name="Slide Image Placeholder 3"/>
          <p:cNvSpPr>
            <a:spLocks noGrp="1" noRot="1" noChangeAspect="1"/>
          </p:cNvSpPr>
          <p:nvPr>
            <p:ph type="sldImg" idx="2"/>
          </p:nvPr>
        </p:nvSpPr>
        <p:spPr>
          <a:xfrm>
            <a:off x="703263" y="1152525"/>
            <a:ext cx="5548312" cy="3121025"/>
          </a:xfrm>
          <a:prstGeom prst="rect">
            <a:avLst/>
          </a:prstGeom>
          <a:noFill/>
          <a:ln w="12700">
            <a:solidFill>
              <a:prstClr val="black"/>
            </a:solidFill>
          </a:ln>
        </p:spPr>
        <p:txBody>
          <a:bodyPr vert="horz" lIns="92602" tIns="46302" rIns="92602" bIns="46302" rtlCol="0" anchor="ctr"/>
          <a:lstStyle/>
          <a:p>
            <a:endParaRPr lang="en-US"/>
          </a:p>
        </p:txBody>
      </p:sp>
      <p:sp>
        <p:nvSpPr>
          <p:cNvPr id="5" name="Notes Placeholder 4"/>
          <p:cNvSpPr>
            <a:spLocks noGrp="1"/>
          </p:cNvSpPr>
          <p:nvPr>
            <p:ph type="body" sz="quarter" idx="3"/>
          </p:nvPr>
        </p:nvSpPr>
        <p:spPr>
          <a:xfrm>
            <a:off x="695484" y="4446391"/>
            <a:ext cx="5563870" cy="3637955"/>
          </a:xfrm>
          <a:prstGeom prst="rect">
            <a:avLst/>
          </a:prstGeom>
        </p:spPr>
        <p:txBody>
          <a:bodyPr vert="horz" lIns="92602" tIns="46302" rIns="92602" bIns="463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6"/>
            <a:ext cx="3013763" cy="463566"/>
          </a:xfrm>
          <a:prstGeom prst="rect">
            <a:avLst/>
          </a:prstGeom>
        </p:spPr>
        <p:txBody>
          <a:bodyPr vert="horz" lIns="92602" tIns="46302" rIns="92602" bIns="46302" rtlCol="0" anchor="b"/>
          <a:lstStyle>
            <a:lvl1pPr algn="l">
              <a:defRPr sz="1200"/>
            </a:lvl1pPr>
          </a:lstStyle>
          <a:p>
            <a:endParaRPr lang="en-US"/>
          </a:p>
        </p:txBody>
      </p:sp>
      <p:sp>
        <p:nvSpPr>
          <p:cNvPr id="7" name="Slide Number Placeholder 6"/>
          <p:cNvSpPr>
            <a:spLocks noGrp="1"/>
          </p:cNvSpPr>
          <p:nvPr>
            <p:ph type="sldNum" sz="quarter" idx="5"/>
          </p:nvPr>
        </p:nvSpPr>
        <p:spPr>
          <a:xfrm>
            <a:off x="3939465" y="8775686"/>
            <a:ext cx="3013763" cy="463566"/>
          </a:xfrm>
          <a:prstGeom prst="rect">
            <a:avLst/>
          </a:prstGeom>
        </p:spPr>
        <p:txBody>
          <a:bodyPr vert="horz" lIns="92602" tIns="46302" rIns="92602" bIns="46302" rtlCol="0" anchor="b"/>
          <a:lstStyle>
            <a:lvl1pPr algn="r">
              <a:defRPr sz="1200"/>
            </a:lvl1pPr>
          </a:lstStyle>
          <a:p>
            <a:fld id="{3D2CD061-434F-4574-A768-20DD0FF17036}" type="slidenum">
              <a:rPr lang="en-US" smtClean="0"/>
              <a:t>‹#›</a:t>
            </a:fld>
            <a:endParaRPr lang="en-US"/>
          </a:p>
        </p:txBody>
      </p:sp>
    </p:spTree>
    <p:extLst>
      <p:ext uri="{BB962C8B-B14F-4D97-AF65-F5344CB8AC3E}">
        <p14:creationId xmlns:p14="http://schemas.microsoft.com/office/powerpoint/2010/main" val="328478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a:t>
            </a:fld>
            <a:endParaRPr lang="en-US"/>
          </a:p>
        </p:txBody>
      </p:sp>
    </p:spTree>
    <p:extLst>
      <p:ext uri="{BB962C8B-B14F-4D97-AF65-F5344CB8AC3E}">
        <p14:creationId xmlns:p14="http://schemas.microsoft.com/office/powerpoint/2010/main" val="63372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10</a:t>
            </a:fld>
            <a:endParaRPr lang="en-US"/>
          </a:p>
        </p:txBody>
      </p:sp>
    </p:spTree>
    <p:extLst>
      <p:ext uri="{BB962C8B-B14F-4D97-AF65-F5344CB8AC3E}">
        <p14:creationId xmlns:p14="http://schemas.microsoft.com/office/powerpoint/2010/main" val="289721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11</a:t>
            </a:fld>
            <a:endParaRPr lang="en-US"/>
          </a:p>
        </p:txBody>
      </p:sp>
    </p:spTree>
    <p:extLst>
      <p:ext uri="{BB962C8B-B14F-4D97-AF65-F5344CB8AC3E}">
        <p14:creationId xmlns:p14="http://schemas.microsoft.com/office/powerpoint/2010/main" val="157496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12</a:t>
            </a:fld>
            <a:endParaRPr lang="en-US"/>
          </a:p>
        </p:txBody>
      </p:sp>
    </p:spTree>
    <p:extLst>
      <p:ext uri="{BB962C8B-B14F-4D97-AF65-F5344CB8AC3E}">
        <p14:creationId xmlns:p14="http://schemas.microsoft.com/office/powerpoint/2010/main" val="201366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13</a:t>
            </a:fld>
            <a:endParaRPr lang="en-US"/>
          </a:p>
        </p:txBody>
      </p:sp>
    </p:spTree>
    <p:extLst>
      <p:ext uri="{BB962C8B-B14F-4D97-AF65-F5344CB8AC3E}">
        <p14:creationId xmlns:p14="http://schemas.microsoft.com/office/powerpoint/2010/main" val="4284701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14</a:t>
            </a:fld>
            <a:endParaRPr lang="en-US"/>
          </a:p>
        </p:txBody>
      </p:sp>
    </p:spTree>
    <p:extLst>
      <p:ext uri="{BB962C8B-B14F-4D97-AF65-F5344CB8AC3E}">
        <p14:creationId xmlns:p14="http://schemas.microsoft.com/office/powerpoint/2010/main" val="402885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15</a:t>
            </a:fld>
            <a:endParaRPr lang="en-US"/>
          </a:p>
        </p:txBody>
      </p:sp>
    </p:spTree>
    <p:extLst>
      <p:ext uri="{BB962C8B-B14F-4D97-AF65-F5344CB8AC3E}">
        <p14:creationId xmlns:p14="http://schemas.microsoft.com/office/powerpoint/2010/main" val="3399440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16</a:t>
            </a:fld>
            <a:endParaRPr lang="en-US"/>
          </a:p>
        </p:txBody>
      </p:sp>
    </p:spTree>
    <p:extLst>
      <p:ext uri="{BB962C8B-B14F-4D97-AF65-F5344CB8AC3E}">
        <p14:creationId xmlns:p14="http://schemas.microsoft.com/office/powerpoint/2010/main" val="1894499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17</a:t>
            </a:fld>
            <a:endParaRPr lang="en-US"/>
          </a:p>
        </p:txBody>
      </p:sp>
    </p:spTree>
    <p:extLst>
      <p:ext uri="{BB962C8B-B14F-4D97-AF65-F5344CB8AC3E}">
        <p14:creationId xmlns:p14="http://schemas.microsoft.com/office/powerpoint/2010/main" val="44268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18</a:t>
            </a:fld>
            <a:endParaRPr lang="en-US"/>
          </a:p>
        </p:txBody>
      </p:sp>
    </p:spTree>
    <p:extLst>
      <p:ext uri="{BB962C8B-B14F-4D97-AF65-F5344CB8AC3E}">
        <p14:creationId xmlns:p14="http://schemas.microsoft.com/office/powerpoint/2010/main" val="69015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19</a:t>
            </a:fld>
            <a:endParaRPr lang="en-US"/>
          </a:p>
        </p:txBody>
      </p:sp>
    </p:spTree>
    <p:extLst>
      <p:ext uri="{BB962C8B-B14F-4D97-AF65-F5344CB8AC3E}">
        <p14:creationId xmlns:p14="http://schemas.microsoft.com/office/powerpoint/2010/main" val="49842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CD061-434F-4574-A768-20DD0FF17036}" type="slidenum">
              <a:rPr lang="en-US" smtClean="0"/>
              <a:t>2</a:t>
            </a:fld>
            <a:endParaRPr lang="en-US"/>
          </a:p>
        </p:txBody>
      </p:sp>
    </p:spTree>
    <p:extLst>
      <p:ext uri="{BB962C8B-B14F-4D97-AF65-F5344CB8AC3E}">
        <p14:creationId xmlns:p14="http://schemas.microsoft.com/office/powerpoint/2010/main" val="4271054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20</a:t>
            </a:fld>
            <a:endParaRPr lang="en-US"/>
          </a:p>
        </p:txBody>
      </p:sp>
    </p:spTree>
    <p:extLst>
      <p:ext uri="{BB962C8B-B14F-4D97-AF65-F5344CB8AC3E}">
        <p14:creationId xmlns:p14="http://schemas.microsoft.com/office/powerpoint/2010/main" val="314824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CD061-434F-4574-A768-20DD0FF17036}" type="slidenum">
              <a:rPr lang="en-US" smtClean="0"/>
              <a:t>21</a:t>
            </a:fld>
            <a:endParaRPr lang="en-US"/>
          </a:p>
        </p:txBody>
      </p:sp>
    </p:spTree>
    <p:extLst>
      <p:ext uri="{BB962C8B-B14F-4D97-AF65-F5344CB8AC3E}">
        <p14:creationId xmlns:p14="http://schemas.microsoft.com/office/powerpoint/2010/main" val="152428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03263" y="1152525"/>
            <a:ext cx="5548312" cy="3121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p:txBody>
          <a:bodyPr wrap="square" numCol="1" anchor="t" anchorCtr="0" compatLnSpc="1">
            <a:prstTxWarp prst="textNoShape">
              <a:avLst/>
            </a:prstTxWarp>
            <a:normAutofit/>
          </a:bodyPr>
          <a:lstStyle/>
          <a:p>
            <a:pPr lvl="1" eaLnBrk="1" hangingPunct="1">
              <a:lnSpc>
                <a:spcPct val="80000"/>
              </a:lnSpc>
              <a:defRPr/>
            </a:pPr>
            <a:endParaRPr lang="en-US" sz="2900" b="0" dirty="0"/>
          </a:p>
        </p:txBody>
      </p:sp>
    </p:spTree>
    <p:extLst>
      <p:ext uri="{BB962C8B-B14F-4D97-AF65-F5344CB8AC3E}">
        <p14:creationId xmlns:p14="http://schemas.microsoft.com/office/powerpoint/2010/main" val="88113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4</a:t>
            </a:fld>
            <a:endParaRPr lang="en-US"/>
          </a:p>
        </p:txBody>
      </p:sp>
    </p:spTree>
    <p:extLst>
      <p:ext uri="{BB962C8B-B14F-4D97-AF65-F5344CB8AC3E}">
        <p14:creationId xmlns:p14="http://schemas.microsoft.com/office/powerpoint/2010/main" val="109537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5373">
              <a:defRPr/>
            </a:pPr>
            <a:fld id="{1F5B6A01-992F-431D-99F4-452D6D3B8555}" type="slidenum">
              <a:rPr lang="en-US">
                <a:solidFill>
                  <a:prstClr val="black"/>
                </a:solidFill>
                <a:latin typeface="Calibri" panose="020F0502020204030204"/>
              </a:rPr>
              <a:pPr defTabSz="92537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25304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6</a:t>
            </a:fld>
            <a:endParaRPr lang="en-US"/>
          </a:p>
        </p:txBody>
      </p:sp>
    </p:spTree>
    <p:extLst>
      <p:ext uri="{BB962C8B-B14F-4D97-AF65-F5344CB8AC3E}">
        <p14:creationId xmlns:p14="http://schemas.microsoft.com/office/powerpoint/2010/main" val="31482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7</a:t>
            </a:fld>
            <a:endParaRPr lang="en-US"/>
          </a:p>
        </p:txBody>
      </p:sp>
    </p:spTree>
    <p:extLst>
      <p:ext uri="{BB962C8B-B14F-4D97-AF65-F5344CB8AC3E}">
        <p14:creationId xmlns:p14="http://schemas.microsoft.com/office/powerpoint/2010/main" val="20482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8</a:t>
            </a:fld>
            <a:endParaRPr lang="en-US"/>
          </a:p>
        </p:txBody>
      </p:sp>
    </p:spTree>
    <p:extLst>
      <p:ext uri="{BB962C8B-B14F-4D97-AF65-F5344CB8AC3E}">
        <p14:creationId xmlns:p14="http://schemas.microsoft.com/office/powerpoint/2010/main" val="412003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CD061-434F-4574-A768-20DD0FF17036}" type="slidenum">
              <a:rPr lang="en-US" smtClean="0"/>
              <a:t>9</a:t>
            </a:fld>
            <a:endParaRPr lang="en-US"/>
          </a:p>
        </p:txBody>
      </p:sp>
    </p:spTree>
    <p:extLst>
      <p:ext uri="{BB962C8B-B14F-4D97-AF65-F5344CB8AC3E}">
        <p14:creationId xmlns:p14="http://schemas.microsoft.com/office/powerpoint/2010/main" val="119879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5694" y="6314074"/>
            <a:ext cx="2062065" cy="457200"/>
          </a:xfrm>
          <a:prstGeom prst="rect">
            <a:avLst/>
          </a:prstGeom>
        </p:spPr>
      </p:pic>
    </p:spTree>
    <p:extLst>
      <p:ext uri="{BB962C8B-B14F-4D97-AF65-F5344CB8AC3E}">
        <p14:creationId xmlns:p14="http://schemas.microsoft.com/office/powerpoint/2010/main" val="32155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09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709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30" name="Picture Placeholder 29"/>
          <p:cNvSpPr>
            <a:spLocks noGrp="1"/>
          </p:cNvSpPr>
          <p:nvPr>
            <p:ph type="pic" sz="quarter" idx="10"/>
          </p:nvPr>
        </p:nvSpPr>
        <p:spPr>
          <a:xfrm>
            <a:off x="-10342" y="-1"/>
            <a:ext cx="8447346" cy="6866257"/>
          </a:xfrm>
          <a:custGeom>
            <a:avLst/>
            <a:gdLst>
              <a:gd name="connsiteX0" fmla="*/ 4501034 w 6773117"/>
              <a:gd name="connsiteY0" fmla="*/ 1613 h 5505393"/>
              <a:gd name="connsiteX1" fmla="*/ 4944263 w 6773117"/>
              <a:gd name="connsiteY1" fmla="*/ 42481 h 5505393"/>
              <a:gd name="connsiteX2" fmla="*/ 5158365 w 6773117"/>
              <a:gd name="connsiteY2" fmla="*/ 110124 h 5505393"/>
              <a:gd name="connsiteX3" fmla="*/ 5417541 w 6773117"/>
              <a:gd name="connsiteY3" fmla="*/ 230378 h 5505393"/>
              <a:gd name="connsiteX4" fmla="*/ 5477640 w 6773117"/>
              <a:gd name="connsiteY4" fmla="*/ 226620 h 5505393"/>
              <a:gd name="connsiteX5" fmla="*/ 5571545 w 6773117"/>
              <a:gd name="connsiteY5" fmla="*/ 207831 h 5505393"/>
              <a:gd name="connsiteX6" fmla="*/ 5597838 w 6773117"/>
              <a:gd name="connsiteY6" fmla="*/ 226620 h 5505393"/>
              <a:gd name="connsiteX7" fmla="*/ 5571545 w 6773117"/>
              <a:gd name="connsiteY7" fmla="*/ 252926 h 5505393"/>
              <a:gd name="connsiteX8" fmla="*/ 5541495 w 6773117"/>
              <a:gd name="connsiteY8" fmla="*/ 275474 h 5505393"/>
              <a:gd name="connsiteX9" fmla="*/ 5579057 w 6773117"/>
              <a:gd name="connsiteY9" fmla="*/ 309295 h 5505393"/>
              <a:gd name="connsiteX10" fmla="*/ 6011017 w 6773117"/>
              <a:gd name="connsiteY10" fmla="*/ 632478 h 5505393"/>
              <a:gd name="connsiteX11" fmla="*/ 6360342 w 6773117"/>
              <a:gd name="connsiteY11" fmla="*/ 1075916 h 5505393"/>
              <a:gd name="connsiteX12" fmla="*/ 6514345 w 6773117"/>
              <a:gd name="connsiteY12" fmla="*/ 1432920 h 5505393"/>
              <a:gd name="connsiteX13" fmla="*/ 6503077 w 6773117"/>
              <a:gd name="connsiteY13" fmla="*/ 1568206 h 5505393"/>
              <a:gd name="connsiteX14" fmla="*/ 6589469 w 6773117"/>
              <a:gd name="connsiteY14" fmla="*/ 1771135 h 5505393"/>
              <a:gd name="connsiteX15" fmla="*/ 6638299 w 6773117"/>
              <a:gd name="connsiteY15" fmla="*/ 1827504 h 5505393"/>
              <a:gd name="connsiteX16" fmla="*/ 6747228 w 6773117"/>
              <a:gd name="connsiteY16" fmla="*/ 2045465 h 5505393"/>
              <a:gd name="connsiteX17" fmla="*/ 6754741 w 6773117"/>
              <a:gd name="connsiteY17" fmla="*/ 2128140 h 5505393"/>
              <a:gd name="connsiteX18" fmla="*/ 6743472 w 6773117"/>
              <a:gd name="connsiteY18" fmla="*/ 2331069 h 5505393"/>
              <a:gd name="connsiteX19" fmla="*/ 6750984 w 6773117"/>
              <a:gd name="connsiteY19" fmla="*/ 2364890 h 5505393"/>
              <a:gd name="connsiteX20" fmla="*/ 6769765 w 6773117"/>
              <a:gd name="connsiteY20" fmla="*/ 2860939 h 5505393"/>
              <a:gd name="connsiteX21" fmla="*/ 6739716 w 6773117"/>
              <a:gd name="connsiteY21" fmla="*/ 2943614 h 5505393"/>
              <a:gd name="connsiteX22" fmla="*/ 6672105 w 6773117"/>
              <a:gd name="connsiteY22" fmla="*/ 3090174 h 5505393"/>
              <a:gd name="connsiteX23" fmla="*/ 6612006 w 6773117"/>
              <a:gd name="connsiteY23" fmla="*/ 3139027 h 5505393"/>
              <a:gd name="connsiteX24" fmla="*/ 6168777 w 6773117"/>
              <a:gd name="connsiteY24" fmla="*/ 3270555 h 5505393"/>
              <a:gd name="connsiteX25" fmla="*/ 6022286 w 6773117"/>
              <a:gd name="connsiteY25" fmla="*/ 3311892 h 5505393"/>
              <a:gd name="connsiteX26" fmla="*/ 5913357 w 6773117"/>
              <a:gd name="connsiteY26" fmla="*/ 3338198 h 5505393"/>
              <a:gd name="connsiteX27" fmla="*/ 5586569 w 6773117"/>
              <a:gd name="connsiteY27" fmla="*/ 3424631 h 5505393"/>
              <a:gd name="connsiteX28" fmla="*/ 5068217 w 6773117"/>
              <a:gd name="connsiteY28" fmla="*/ 3465968 h 5505393"/>
              <a:gd name="connsiteX29" fmla="*/ 4767723 w 6773117"/>
              <a:gd name="connsiteY29" fmla="*/ 3447178 h 5505393"/>
              <a:gd name="connsiteX30" fmla="*/ 4328250 w 6773117"/>
              <a:gd name="connsiteY30" fmla="*/ 3492273 h 5505393"/>
              <a:gd name="connsiteX31" fmla="*/ 4286932 w 6773117"/>
              <a:gd name="connsiteY31" fmla="*/ 3507305 h 5505393"/>
              <a:gd name="connsiteX32" fmla="*/ 3734774 w 6773117"/>
              <a:gd name="connsiteY32" fmla="*/ 3646349 h 5505393"/>
              <a:gd name="connsiteX33" fmla="*/ 3047393 w 6773117"/>
              <a:gd name="connsiteY33" fmla="*/ 3984564 h 5505393"/>
              <a:gd name="connsiteX34" fmla="*/ 2743143 w 6773117"/>
              <a:gd name="connsiteY34" fmla="*/ 4183735 h 5505393"/>
              <a:gd name="connsiteX35" fmla="*/ 2329963 w 6773117"/>
              <a:gd name="connsiteY35" fmla="*/ 4503160 h 5505393"/>
              <a:gd name="connsiteX36" fmla="*/ 1710194 w 6773117"/>
              <a:gd name="connsiteY36" fmla="*/ 5115705 h 5505393"/>
              <a:gd name="connsiteX37" fmla="*/ 1601265 w 6773117"/>
              <a:gd name="connsiteY37" fmla="*/ 5104431 h 5505393"/>
              <a:gd name="connsiteX38" fmla="*/ 1578728 w 6773117"/>
              <a:gd name="connsiteY38" fmla="*/ 5085642 h 5505393"/>
              <a:gd name="connsiteX39" fmla="*/ 1578728 w 6773117"/>
              <a:gd name="connsiteY39" fmla="*/ 5258507 h 5505393"/>
              <a:gd name="connsiteX40" fmla="*/ 1548678 w 6773117"/>
              <a:gd name="connsiteY40" fmla="*/ 5307360 h 5505393"/>
              <a:gd name="connsiteX41" fmla="*/ 1499848 w 6773117"/>
              <a:gd name="connsiteY41" fmla="*/ 5273539 h 5505393"/>
              <a:gd name="connsiteX42" fmla="*/ 1522385 w 6773117"/>
              <a:gd name="connsiteY42" fmla="*/ 5126979 h 5505393"/>
              <a:gd name="connsiteX43" fmla="*/ 1589996 w 6773117"/>
              <a:gd name="connsiteY43" fmla="*/ 5025515 h 5505393"/>
              <a:gd name="connsiteX44" fmla="*/ 1507360 w 6773117"/>
              <a:gd name="connsiteY44" fmla="*/ 5006725 h 5505393"/>
              <a:gd name="connsiteX45" fmla="*/ 1526141 w 6773117"/>
              <a:gd name="connsiteY45" fmla="*/ 4950356 h 5505393"/>
              <a:gd name="connsiteX46" fmla="*/ 1608777 w 6773117"/>
              <a:gd name="connsiteY46" fmla="*/ 4942840 h 5505393"/>
              <a:gd name="connsiteX47" fmla="*/ 1642583 w 6773117"/>
              <a:gd name="connsiteY47" fmla="*/ 4946598 h 5505393"/>
              <a:gd name="connsiteX48" fmla="*/ 1642583 w 6773117"/>
              <a:gd name="connsiteY48" fmla="*/ 4905260 h 5505393"/>
              <a:gd name="connsiteX49" fmla="*/ 1601265 w 6773117"/>
              <a:gd name="connsiteY49" fmla="*/ 4852649 h 5505393"/>
              <a:gd name="connsiteX50" fmla="*/ 1556191 w 6773117"/>
              <a:gd name="connsiteY50" fmla="*/ 4856407 h 5505393"/>
              <a:gd name="connsiteX51" fmla="*/ 1424724 w 6773117"/>
              <a:gd name="connsiteY51" fmla="*/ 4912776 h 5505393"/>
              <a:gd name="connsiteX52" fmla="*/ 1364626 w 6773117"/>
              <a:gd name="connsiteY52" fmla="*/ 4916534 h 5505393"/>
              <a:gd name="connsiteX53" fmla="*/ 1372138 w 6773117"/>
              <a:gd name="connsiteY53" fmla="*/ 4957872 h 5505393"/>
              <a:gd name="connsiteX54" fmla="*/ 1432237 w 6773117"/>
              <a:gd name="connsiteY54" fmla="*/ 4954114 h 5505393"/>
              <a:gd name="connsiteX55" fmla="*/ 1481067 w 6773117"/>
              <a:gd name="connsiteY55" fmla="*/ 4965388 h 5505393"/>
              <a:gd name="connsiteX56" fmla="*/ 1458530 w 6773117"/>
              <a:gd name="connsiteY56" fmla="*/ 5017999 h 5505393"/>
              <a:gd name="connsiteX57" fmla="*/ 1409700 w 6773117"/>
              <a:gd name="connsiteY57" fmla="*/ 5051820 h 5505393"/>
              <a:gd name="connsiteX58" fmla="*/ 1383406 w 6773117"/>
              <a:gd name="connsiteY58" fmla="*/ 5100674 h 5505393"/>
              <a:gd name="connsiteX59" fmla="*/ 1342088 w 6773117"/>
              <a:gd name="connsiteY59" fmla="*/ 5051820 h 5505393"/>
              <a:gd name="connsiteX60" fmla="*/ 1315795 w 6773117"/>
              <a:gd name="connsiteY60" fmla="*/ 4965388 h 5505393"/>
              <a:gd name="connsiteX61" fmla="*/ 1293258 w 6773117"/>
              <a:gd name="connsiteY61" fmla="*/ 4916534 h 5505393"/>
              <a:gd name="connsiteX62" fmla="*/ 1244428 w 6773117"/>
              <a:gd name="connsiteY62" fmla="*/ 4957872 h 5505393"/>
              <a:gd name="connsiteX63" fmla="*/ 1120474 w 6773117"/>
              <a:gd name="connsiteY63" fmla="*/ 5153285 h 5505393"/>
              <a:gd name="connsiteX64" fmla="*/ 1056619 w 6773117"/>
              <a:gd name="connsiteY64" fmla="*/ 5190864 h 5505393"/>
              <a:gd name="connsiteX65" fmla="*/ 1019057 w 6773117"/>
              <a:gd name="connsiteY65" fmla="*/ 5160801 h 5505393"/>
              <a:gd name="connsiteX66" fmla="*/ 1041594 w 6773117"/>
              <a:gd name="connsiteY66" fmla="*/ 5130737 h 5505393"/>
              <a:gd name="connsiteX67" fmla="*/ 1139255 w 6773117"/>
              <a:gd name="connsiteY67" fmla="*/ 4987935 h 5505393"/>
              <a:gd name="connsiteX68" fmla="*/ 1184329 w 6773117"/>
              <a:gd name="connsiteY68" fmla="*/ 4931566 h 5505393"/>
              <a:gd name="connsiteX69" fmla="*/ 1139255 w 6773117"/>
              <a:gd name="connsiteY69" fmla="*/ 4758701 h 5505393"/>
              <a:gd name="connsiteX70" fmla="*/ 1131742 w 6773117"/>
              <a:gd name="connsiteY70" fmla="*/ 4706089 h 5505393"/>
              <a:gd name="connsiteX71" fmla="*/ 1064131 w 6773117"/>
              <a:gd name="connsiteY71" fmla="*/ 4732395 h 5505393"/>
              <a:gd name="connsiteX72" fmla="*/ 1019057 w 6773117"/>
              <a:gd name="connsiteY72" fmla="*/ 4852649 h 5505393"/>
              <a:gd name="connsiteX73" fmla="*/ 1000276 w 6773117"/>
              <a:gd name="connsiteY73" fmla="*/ 4890229 h 5505393"/>
              <a:gd name="connsiteX74" fmla="*/ 842517 w 6773117"/>
              <a:gd name="connsiteY74" fmla="*/ 5078126 h 5505393"/>
              <a:gd name="connsiteX75" fmla="*/ 771150 w 6773117"/>
              <a:gd name="connsiteY75" fmla="*/ 5085642 h 5505393"/>
              <a:gd name="connsiteX76" fmla="*/ 737344 w 6773117"/>
              <a:gd name="connsiteY76" fmla="*/ 5074368 h 5505393"/>
              <a:gd name="connsiteX77" fmla="*/ 748612 w 6773117"/>
              <a:gd name="connsiteY77" fmla="*/ 5111947 h 5505393"/>
              <a:gd name="connsiteX78" fmla="*/ 748612 w 6773117"/>
              <a:gd name="connsiteY78" fmla="*/ 5175832 h 5505393"/>
              <a:gd name="connsiteX79" fmla="*/ 733588 w 6773117"/>
              <a:gd name="connsiteY79" fmla="*/ 5198380 h 5505393"/>
              <a:gd name="connsiteX80" fmla="*/ 632171 w 6773117"/>
              <a:gd name="connsiteY80" fmla="*/ 5416341 h 5505393"/>
              <a:gd name="connsiteX81" fmla="*/ 624659 w 6773117"/>
              <a:gd name="connsiteY81" fmla="*/ 5465194 h 5505393"/>
              <a:gd name="connsiteX82" fmla="*/ 572072 w 6773117"/>
              <a:gd name="connsiteY82" fmla="*/ 5487742 h 5505393"/>
              <a:gd name="connsiteX83" fmla="*/ 504461 w 6773117"/>
              <a:gd name="connsiteY83" fmla="*/ 5491500 h 5505393"/>
              <a:gd name="connsiteX84" fmla="*/ 466899 w 6773117"/>
              <a:gd name="connsiteY84" fmla="*/ 5495258 h 5505393"/>
              <a:gd name="connsiteX85" fmla="*/ 478167 w 6773117"/>
              <a:gd name="connsiteY85" fmla="*/ 5453920 h 5505393"/>
              <a:gd name="connsiteX86" fmla="*/ 542022 w 6773117"/>
              <a:gd name="connsiteY86" fmla="*/ 5423857 h 5505393"/>
              <a:gd name="connsiteX87" fmla="*/ 583340 w 6773117"/>
              <a:gd name="connsiteY87" fmla="*/ 5329908 h 5505393"/>
              <a:gd name="connsiteX88" fmla="*/ 628415 w 6773117"/>
              <a:gd name="connsiteY88" fmla="*/ 5153285 h 5505393"/>
              <a:gd name="connsiteX89" fmla="*/ 696026 w 6773117"/>
              <a:gd name="connsiteY89" fmla="*/ 4984177 h 5505393"/>
              <a:gd name="connsiteX90" fmla="*/ 718563 w 6773117"/>
              <a:gd name="connsiteY90" fmla="*/ 4931566 h 5505393"/>
              <a:gd name="connsiteX91" fmla="*/ 808711 w 6773117"/>
              <a:gd name="connsiteY91" fmla="*/ 4732395 h 5505393"/>
              <a:gd name="connsiteX92" fmla="*/ 793686 w 6773117"/>
              <a:gd name="connsiteY92" fmla="*/ 4597109 h 5505393"/>
              <a:gd name="connsiteX93" fmla="*/ 782418 w 6773117"/>
              <a:gd name="connsiteY93" fmla="*/ 4563288 h 5505393"/>
              <a:gd name="connsiteX94" fmla="*/ 853785 w 6773117"/>
              <a:gd name="connsiteY94" fmla="*/ 4349085 h 5505393"/>
              <a:gd name="connsiteX95" fmla="*/ 928909 w 6773117"/>
              <a:gd name="connsiteY95" fmla="*/ 4179977 h 5505393"/>
              <a:gd name="connsiteX96" fmla="*/ 868810 w 6773117"/>
              <a:gd name="connsiteY96" fmla="*/ 4146156 h 5505393"/>
              <a:gd name="connsiteX97" fmla="*/ 925153 w 6773117"/>
              <a:gd name="connsiteY97" fmla="*/ 4089787 h 5505393"/>
              <a:gd name="connsiteX98" fmla="*/ 955202 w 6773117"/>
              <a:gd name="connsiteY98" fmla="*/ 4078513 h 5505393"/>
              <a:gd name="connsiteX99" fmla="*/ 936421 w 6773117"/>
              <a:gd name="connsiteY99" fmla="*/ 4040933 h 5505393"/>
              <a:gd name="connsiteX100" fmla="*/ 763637 w 6773117"/>
              <a:gd name="connsiteY100" fmla="*/ 4157430 h 5505393"/>
              <a:gd name="connsiteX101" fmla="*/ 726075 w 6773117"/>
              <a:gd name="connsiteY101" fmla="*/ 4285200 h 5505393"/>
              <a:gd name="connsiteX102" fmla="*/ 650952 w 6773117"/>
              <a:gd name="connsiteY102" fmla="*/ 4518192 h 5505393"/>
              <a:gd name="connsiteX103" fmla="*/ 609634 w 6773117"/>
              <a:gd name="connsiteY103" fmla="*/ 4544498 h 5505393"/>
              <a:gd name="connsiteX104" fmla="*/ 515729 w 6773117"/>
              <a:gd name="connsiteY104" fmla="*/ 4450549 h 5505393"/>
              <a:gd name="connsiteX105" fmla="*/ 474411 w 6773117"/>
              <a:gd name="connsiteY105" fmla="*/ 4559530 h 5505393"/>
              <a:gd name="connsiteX106" fmla="*/ 557047 w 6773117"/>
              <a:gd name="connsiteY106" fmla="*/ 4552014 h 5505393"/>
              <a:gd name="connsiteX107" fmla="*/ 504461 w 6773117"/>
              <a:gd name="connsiteY107" fmla="*/ 4687300 h 5505393"/>
              <a:gd name="connsiteX108" fmla="*/ 481924 w 6773117"/>
              <a:gd name="connsiteY108" fmla="*/ 4702332 h 5505393"/>
              <a:gd name="connsiteX109" fmla="*/ 448118 w 6773117"/>
              <a:gd name="connsiteY109" fmla="*/ 4642204 h 5505393"/>
              <a:gd name="connsiteX110" fmla="*/ 365482 w 6773117"/>
              <a:gd name="connsiteY110" fmla="*/ 4732395 h 5505393"/>
              <a:gd name="connsiteX111" fmla="*/ 444362 w 6773117"/>
              <a:gd name="connsiteY111" fmla="*/ 4491887 h 5505393"/>
              <a:gd name="connsiteX112" fmla="*/ 448118 w 6773117"/>
              <a:gd name="connsiteY112" fmla="*/ 4435518 h 5505393"/>
              <a:gd name="connsiteX113" fmla="*/ 388019 w 6773117"/>
              <a:gd name="connsiteY113" fmla="*/ 4476855 h 5505393"/>
              <a:gd name="connsiteX114" fmla="*/ 309140 w 6773117"/>
              <a:gd name="connsiteY114" fmla="*/ 4657236 h 5505393"/>
              <a:gd name="connsiteX115" fmla="*/ 222748 w 6773117"/>
              <a:gd name="connsiteY115" fmla="*/ 4860165 h 5505393"/>
              <a:gd name="connsiteX116" fmla="*/ 132599 w 6773117"/>
              <a:gd name="connsiteY116" fmla="*/ 5066852 h 5505393"/>
              <a:gd name="connsiteX117" fmla="*/ 46207 w 6773117"/>
              <a:gd name="connsiteY117" fmla="*/ 5273539 h 5505393"/>
              <a:gd name="connsiteX118" fmla="*/ 12401 w 6773117"/>
              <a:gd name="connsiteY118" fmla="*/ 5322392 h 5505393"/>
              <a:gd name="connsiteX119" fmla="*/ 16158 w 6773117"/>
              <a:gd name="connsiteY119" fmla="*/ 5239717 h 5505393"/>
              <a:gd name="connsiteX120" fmla="*/ 132599 w 6773117"/>
              <a:gd name="connsiteY120" fmla="*/ 4882713 h 5505393"/>
              <a:gd name="connsiteX121" fmla="*/ 136355 w 6773117"/>
              <a:gd name="connsiteY121" fmla="*/ 4867681 h 5505393"/>
              <a:gd name="connsiteX122" fmla="*/ 305383 w 6773117"/>
              <a:gd name="connsiteY122" fmla="*/ 4461823 h 5505393"/>
              <a:gd name="connsiteX123" fmla="*/ 335433 w 6773117"/>
              <a:gd name="connsiteY123" fmla="*/ 4285200 h 5505393"/>
              <a:gd name="connsiteX124" fmla="*/ 380507 w 6773117"/>
              <a:gd name="connsiteY124" fmla="*/ 4134882 h 5505393"/>
              <a:gd name="connsiteX125" fmla="*/ 357970 w 6773117"/>
              <a:gd name="connsiteY125" fmla="*/ 3969532 h 5505393"/>
              <a:gd name="connsiteX126" fmla="*/ 376751 w 6773117"/>
              <a:gd name="connsiteY126" fmla="*/ 3785393 h 5505393"/>
              <a:gd name="connsiteX127" fmla="*/ 406800 w 6773117"/>
              <a:gd name="connsiteY127" fmla="*/ 3496031 h 5505393"/>
              <a:gd name="connsiteX128" fmla="*/ 350457 w 6773117"/>
              <a:gd name="connsiteY128" fmla="*/ 3612528 h 5505393"/>
              <a:gd name="connsiteX129" fmla="*/ 327921 w 6773117"/>
              <a:gd name="connsiteY129" fmla="*/ 3623802 h 5505393"/>
              <a:gd name="connsiteX130" fmla="*/ 249041 w 6773117"/>
              <a:gd name="connsiteY130" fmla="*/ 3496031 h 5505393"/>
              <a:gd name="connsiteX131" fmla="*/ 301627 w 6773117"/>
              <a:gd name="connsiteY131" fmla="*/ 3349472 h 5505393"/>
              <a:gd name="connsiteX132" fmla="*/ 282846 w 6773117"/>
              <a:gd name="connsiteY132" fmla="*/ 3296860 h 5505393"/>
              <a:gd name="connsiteX133" fmla="*/ 166405 w 6773117"/>
              <a:gd name="connsiteY133" fmla="*/ 3323166 h 5505393"/>
              <a:gd name="connsiteX134" fmla="*/ 143868 w 6773117"/>
              <a:gd name="connsiteY134" fmla="*/ 3259281 h 5505393"/>
              <a:gd name="connsiteX135" fmla="*/ 192698 w 6773117"/>
              <a:gd name="connsiteY135" fmla="*/ 3248007 h 5505393"/>
              <a:gd name="connsiteX136" fmla="*/ 245284 w 6773117"/>
              <a:gd name="connsiteY136" fmla="*/ 3206670 h 5505393"/>
              <a:gd name="connsiteX137" fmla="*/ 350457 w 6773117"/>
              <a:gd name="connsiteY137" fmla="*/ 2962403 h 5505393"/>
              <a:gd name="connsiteX138" fmla="*/ 267822 w 6773117"/>
              <a:gd name="connsiteY138" fmla="*/ 2902276 h 5505393"/>
              <a:gd name="connsiteX139" fmla="*/ 418069 w 6773117"/>
              <a:gd name="connsiteY139" fmla="*/ 2725653 h 5505393"/>
              <a:gd name="connsiteX140" fmla="*/ 391775 w 6773117"/>
              <a:gd name="connsiteY140" fmla="*/ 2684316 h 5505393"/>
              <a:gd name="connsiteX141" fmla="*/ 342945 w 6773117"/>
              <a:gd name="connsiteY141" fmla="*/ 2627947 h 5505393"/>
              <a:gd name="connsiteX142" fmla="*/ 327921 w 6773117"/>
              <a:gd name="connsiteY142" fmla="*/ 2560303 h 5505393"/>
              <a:gd name="connsiteX143" fmla="*/ 305383 w 6773117"/>
              <a:gd name="connsiteY143" fmla="*/ 2496418 h 5505393"/>
              <a:gd name="connsiteX144" fmla="*/ 260309 w 6773117"/>
              <a:gd name="connsiteY144" fmla="*/ 2530240 h 5505393"/>
              <a:gd name="connsiteX145" fmla="*/ 211479 w 6773117"/>
              <a:gd name="connsiteY145" fmla="*/ 2556546 h 5505393"/>
              <a:gd name="connsiteX146" fmla="*/ 203967 w 6773117"/>
              <a:gd name="connsiteY146" fmla="*/ 2492660 h 5505393"/>
              <a:gd name="connsiteX147" fmla="*/ 241528 w 6773117"/>
              <a:gd name="connsiteY147" fmla="*/ 2406228 h 5505393"/>
              <a:gd name="connsiteX148" fmla="*/ 267822 w 6773117"/>
              <a:gd name="connsiteY148" fmla="*/ 2379922 h 5505393"/>
              <a:gd name="connsiteX149" fmla="*/ 436850 w 6773117"/>
              <a:gd name="connsiteY149" fmla="*/ 2372406 h 5505393"/>
              <a:gd name="connsiteX150" fmla="*/ 481924 w 6773117"/>
              <a:gd name="connsiteY150" fmla="*/ 2364890 h 5505393"/>
              <a:gd name="connsiteX151" fmla="*/ 463143 w 6773117"/>
              <a:gd name="connsiteY151" fmla="*/ 2319795 h 5505393"/>
              <a:gd name="connsiteX152" fmla="*/ 448118 w 6773117"/>
              <a:gd name="connsiteY152" fmla="*/ 2135656 h 5505393"/>
              <a:gd name="connsiteX153" fmla="*/ 613390 w 6773117"/>
              <a:gd name="connsiteY153" fmla="*/ 1936485 h 5505393"/>
              <a:gd name="connsiteX154" fmla="*/ 681001 w 6773117"/>
              <a:gd name="connsiteY154" fmla="*/ 1940243 h 5505393"/>
              <a:gd name="connsiteX155" fmla="*/ 733588 w 6773117"/>
              <a:gd name="connsiteY155" fmla="*/ 1936485 h 5505393"/>
              <a:gd name="connsiteX156" fmla="*/ 729831 w 6773117"/>
              <a:gd name="connsiteY156" fmla="*/ 1902663 h 5505393"/>
              <a:gd name="connsiteX157" fmla="*/ 827492 w 6773117"/>
              <a:gd name="connsiteY157" fmla="*/ 1804957 h 5505393"/>
              <a:gd name="connsiteX158" fmla="*/ 895103 w 6773117"/>
              <a:gd name="connsiteY158" fmla="*/ 1782409 h 5505393"/>
              <a:gd name="connsiteX159" fmla="*/ 898860 w 6773117"/>
              <a:gd name="connsiteY159" fmla="*/ 1748588 h 5505393"/>
              <a:gd name="connsiteX160" fmla="*/ 940177 w 6773117"/>
              <a:gd name="connsiteY160" fmla="*/ 1617060 h 5505393"/>
              <a:gd name="connsiteX161" fmla="*/ 955202 w 6773117"/>
              <a:gd name="connsiteY161" fmla="*/ 1523111 h 5505393"/>
              <a:gd name="connsiteX162" fmla="*/ 970227 w 6773117"/>
              <a:gd name="connsiteY162" fmla="*/ 1459226 h 5505393"/>
              <a:gd name="connsiteX163" fmla="*/ 1184329 w 6773117"/>
              <a:gd name="connsiteY163" fmla="*/ 1282603 h 5505393"/>
              <a:gd name="connsiteX164" fmla="*/ 1293258 w 6773117"/>
              <a:gd name="connsiteY164" fmla="*/ 1233749 h 5505393"/>
              <a:gd name="connsiteX165" fmla="*/ 1338332 w 6773117"/>
              <a:gd name="connsiteY165" fmla="*/ 1214960 h 5505393"/>
              <a:gd name="connsiteX166" fmla="*/ 1593752 w 6773117"/>
              <a:gd name="connsiteY166" fmla="*/ 996999 h 5505393"/>
              <a:gd name="connsiteX167" fmla="*/ 1909271 w 6773117"/>
              <a:gd name="connsiteY167" fmla="*/ 794070 h 5505393"/>
              <a:gd name="connsiteX168" fmla="*/ 2194741 w 6773117"/>
              <a:gd name="connsiteY168" fmla="*/ 632478 h 5505393"/>
              <a:gd name="connsiteX169" fmla="*/ 2570358 w 6773117"/>
              <a:gd name="connsiteY169" fmla="*/ 448339 h 5505393"/>
              <a:gd name="connsiteX170" fmla="*/ 3415498 w 6773117"/>
              <a:gd name="connsiteY170" fmla="*/ 170251 h 5505393"/>
              <a:gd name="connsiteX171" fmla="*/ 3516915 w 6773117"/>
              <a:gd name="connsiteY171" fmla="*/ 158977 h 5505393"/>
              <a:gd name="connsiteX172" fmla="*/ 3554477 w 6773117"/>
              <a:gd name="connsiteY172" fmla="*/ 155219 h 5505393"/>
              <a:gd name="connsiteX173" fmla="*/ 4057805 w 6773117"/>
              <a:gd name="connsiteY173" fmla="*/ 31207 h 5505393"/>
              <a:gd name="connsiteX174" fmla="*/ 4501034 w 6773117"/>
              <a:gd name="connsiteY174" fmla="*/ 1613 h 550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773117" h="5505393">
                <a:moveTo>
                  <a:pt x="4501034" y="1613"/>
                </a:moveTo>
                <a:cubicBezTo>
                  <a:pt x="4649403" y="6781"/>
                  <a:pt x="4797772" y="23691"/>
                  <a:pt x="4944263" y="42481"/>
                </a:cubicBezTo>
                <a:cubicBezTo>
                  <a:pt x="5019387" y="53755"/>
                  <a:pt x="5083242" y="95092"/>
                  <a:pt x="5158365" y="110124"/>
                </a:cubicBezTo>
                <a:cubicBezTo>
                  <a:pt x="5252270" y="132672"/>
                  <a:pt x="5338662" y="177767"/>
                  <a:pt x="5417541" y="230378"/>
                </a:cubicBezTo>
                <a:cubicBezTo>
                  <a:pt x="5436322" y="245410"/>
                  <a:pt x="5462615" y="264200"/>
                  <a:pt x="5477640" y="226620"/>
                </a:cubicBezTo>
                <a:cubicBezTo>
                  <a:pt x="5500177" y="181525"/>
                  <a:pt x="5537739" y="196557"/>
                  <a:pt x="5571545" y="207831"/>
                </a:cubicBezTo>
                <a:cubicBezTo>
                  <a:pt x="5582813" y="211589"/>
                  <a:pt x="5597838" y="215347"/>
                  <a:pt x="5597838" y="226620"/>
                </a:cubicBezTo>
                <a:cubicBezTo>
                  <a:pt x="5597838" y="245410"/>
                  <a:pt x="5586569" y="249168"/>
                  <a:pt x="5571545" y="252926"/>
                </a:cubicBezTo>
                <a:cubicBezTo>
                  <a:pt x="5560276" y="256684"/>
                  <a:pt x="5541495" y="256684"/>
                  <a:pt x="5541495" y="275474"/>
                </a:cubicBezTo>
                <a:cubicBezTo>
                  <a:pt x="5541495" y="301779"/>
                  <a:pt x="5564032" y="301779"/>
                  <a:pt x="5579057" y="309295"/>
                </a:cubicBezTo>
                <a:cubicBezTo>
                  <a:pt x="5748085" y="384454"/>
                  <a:pt x="5879551" y="504708"/>
                  <a:pt x="6011017" y="632478"/>
                </a:cubicBezTo>
                <a:cubicBezTo>
                  <a:pt x="6149996" y="760248"/>
                  <a:pt x="6266438" y="910566"/>
                  <a:pt x="6360342" y="1075916"/>
                </a:cubicBezTo>
                <a:cubicBezTo>
                  <a:pt x="6420441" y="1188654"/>
                  <a:pt x="6484296" y="1305150"/>
                  <a:pt x="6514345" y="1432920"/>
                </a:cubicBezTo>
                <a:cubicBezTo>
                  <a:pt x="6525614" y="1478016"/>
                  <a:pt x="6514345" y="1523111"/>
                  <a:pt x="6503077" y="1568206"/>
                </a:cubicBezTo>
                <a:cubicBezTo>
                  <a:pt x="6465515" y="1677187"/>
                  <a:pt x="6488052" y="1729798"/>
                  <a:pt x="6589469" y="1771135"/>
                </a:cubicBezTo>
                <a:cubicBezTo>
                  <a:pt x="6615762" y="1782409"/>
                  <a:pt x="6630787" y="1801199"/>
                  <a:pt x="6638299" y="1827504"/>
                </a:cubicBezTo>
                <a:cubicBezTo>
                  <a:pt x="6660836" y="1906421"/>
                  <a:pt x="6702154" y="1977822"/>
                  <a:pt x="6747228" y="2045465"/>
                </a:cubicBezTo>
                <a:cubicBezTo>
                  <a:pt x="6766009" y="2075529"/>
                  <a:pt x="6769765" y="2098076"/>
                  <a:pt x="6754741" y="2128140"/>
                </a:cubicBezTo>
                <a:cubicBezTo>
                  <a:pt x="6717179" y="2192025"/>
                  <a:pt x="6709667" y="2259668"/>
                  <a:pt x="6743472" y="2331069"/>
                </a:cubicBezTo>
                <a:cubicBezTo>
                  <a:pt x="6747228" y="2342343"/>
                  <a:pt x="6754741" y="2353617"/>
                  <a:pt x="6750984" y="2364890"/>
                </a:cubicBezTo>
                <a:cubicBezTo>
                  <a:pt x="6720935" y="2533998"/>
                  <a:pt x="6788546" y="2695589"/>
                  <a:pt x="6769765" y="2860939"/>
                </a:cubicBezTo>
                <a:cubicBezTo>
                  <a:pt x="6766009" y="2891002"/>
                  <a:pt x="6762253" y="2917308"/>
                  <a:pt x="6739716" y="2943614"/>
                </a:cubicBezTo>
                <a:cubicBezTo>
                  <a:pt x="6705910" y="2984951"/>
                  <a:pt x="6672105" y="3030046"/>
                  <a:pt x="6672105" y="3090174"/>
                </a:cubicBezTo>
                <a:cubicBezTo>
                  <a:pt x="6668349" y="3116479"/>
                  <a:pt x="6653324" y="3131511"/>
                  <a:pt x="6612006" y="3139027"/>
                </a:cubicBezTo>
                <a:cubicBezTo>
                  <a:pt x="6461759" y="3169090"/>
                  <a:pt x="6300243" y="3161574"/>
                  <a:pt x="6168777" y="3270555"/>
                </a:cubicBezTo>
                <a:cubicBezTo>
                  <a:pt x="6127459" y="3304376"/>
                  <a:pt x="6071116" y="3308134"/>
                  <a:pt x="6022286" y="3311892"/>
                </a:cubicBezTo>
                <a:cubicBezTo>
                  <a:pt x="5980968" y="3315650"/>
                  <a:pt x="5947162" y="3319408"/>
                  <a:pt x="5913357" y="3338198"/>
                </a:cubicBezTo>
                <a:cubicBezTo>
                  <a:pt x="5811940" y="3398325"/>
                  <a:pt x="5699255" y="3405841"/>
                  <a:pt x="5586569" y="3424631"/>
                </a:cubicBezTo>
                <a:cubicBezTo>
                  <a:pt x="5413785" y="3450936"/>
                  <a:pt x="5241001" y="3465968"/>
                  <a:pt x="5068217" y="3465968"/>
                </a:cubicBezTo>
                <a:cubicBezTo>
                  <a:pt x="4970556" y="3465968"/>
                  <a:pt x="4869139" y="3450936"/>
                  <a:pt x="4767723" y="3447178"/>
                </a:cubicBezTo>
                <a:cubicBezTo>
                  <a:pt x="4617475" y="3443420"/>
                  <a:pt x="4470985" y="3450936"/>
                  <a:pt x="4328250" y="3492273"/>
                </a:cubicBezTo>
                <a:cubicBezTo>
                  <a:pt x="4316981" y="3499789"/>
                  <a:pt x="4301957" y="3507305"/>
                  <a:pt x="4286932" y="3507305"/>
                </a:cubicBezTo>
                <a:cubicBezTo>
                  <a:pt x="4087854" y="3496031"/>
                  <a:pt x="3915070" y="3593738"/>
                  <a:pt x="3734774" y="3646349"/>
                </a:cubicBezTo>
                <a:cubicBezTo>
                  <a:pt x="3483110" y="3713992"/>
                  <a:pt x="3269008" y="3856794"/>
                  <a:pt x="3047393" y="3984564"/>
                </a:cubicBezTo>
                <a:cubicBezTo>
                  <a:pt x="2945976" y="4044691"/>
                  <a:pt x="2848316" y="4127366"/>
                  <a:pt x="2743143" y="4183735"/>
                </a:cubicBezTo>
                <a:cubicBezTo>
                  <a:pt x="2585383" y="4270168"/>
                  <a:pt x="2465185" y="4394180"/>
                  <a:pt x="2329963" y="4503160"/>
                </a:cubicBezTo>
                <a:cubicBezTo>
                  <a:pt x="2100836" y="4683542"/>
                  <a:pt x="1879222" y="4871439"/>
                  <a:pt x="1710194" y="5115705"/>
                </a:cubicBezTo>
                <a:cubicBezTo>
                  <a:pt x="1657607" y="5190864"/>
                  <a:pt x="1646339" y="5187106"/>
                  <a:pt x="1601265" y="5104431"/>
                </a:cubicBezTo>
                <a:cubicBezTo>
                  <a:pt x="1597509" y="5096916"/>
                  <a:pt x="1589996" y="5089400"/>
                  <a:pt x="1578728" y="5085642"/>
                </a:cubicBezTo>
                <a:cubicBezTo>
                  <a:pt x="1593752" y="5145769"/>
                  <a:pt x="1563703" y="5202138"/>
                  <a:pt x="1578728" y="5258507"/>
                </a:cubicBezTo>
                <a:cubicBezTo>
                  <a:pt x="1586240" y="5284813"/>
                  <a:pt x="1578728" y="5303603"/>
                  <a:pt x="1548678" y="5307360"/>
                </a:cubicBezTo>
                <a:cubicBezTo>
                  <a:pt x="1522385" y="5311118"/>
                  <a:pt x="1511117" y="5299845"/>
                  <a:pt x="1499848" y="5273539"/>
                </a:cubicBezTo>
                <a:cubicBezTo>
                  <a:pt x="1481067" y="5217170"/>
                  <a:pt x="1533653" y="5179590"/>
                  <a:pt x="1522385" y="5126979"/>
                </a:cubicBezTo>
                <a:cubicBezTo>
                  <a:pt x="1511117" y="5078126"/>
                  <a:pt x="1518629" y="5040546"/>
                  <a:pt x="1589996" y="5025515"/>
                </a:cubicBezTo>
                <a:cubicBezTo>
                  <a:pt x="1552434" y="5010483"/>
                  <a:pt x="1518629" y="5040546"/>
                  <a:pt x="1507360" y="5006725"/>
                </a:cubicBezTo>
                <a:cubicBezTo>
                  <a:pt x="1499848" y="4987935"/>
                  <a:pt x="1507360" y="4957872"/>
                  <a:pt x="1526141" y="4950356"/>
                </a:cubicBezTo>
                <a:cubicBezTo>
                  <a:pt x="1548678" y="4931566"/>
                  <a:pt x="1578728" y="4916534"/>
                  <a:pt x="1608777" y="4942840"/>
                </a:cubicBezTo>
                <a:cubicBezTo>
                  <a:pt x="1620046" y="4950356"/>
                  <a:pt x="1627558" y="4965388"/>
                  <a:pt x="1642583" y="4946598"/>
                </a:cubicBezTo>
                <a:cubicBezTo>
                  <a:pt x="1653851" y="4935324"/>
                  <a:pt x="1650095" y="4920292"/>
                  <a:pt x="1642583" y="4905260"/>
                </a:cubicBezTo>
                <a:cubicBezTo>
                  <a:pt x="1627558" y="4890229"/>
                  <a:pt x="1612533" y="4875197"/>
                  <a:pt x="1601265" y="4852649"/>
                </a:cubicBezTo>
                <a:cubicBezTo>
                  <a:pt x="1586240" y="4822586"/>
                  <a:pt x="1563703" y="4826344"/>
                  <a:pt x="1556191" y="4856407"/>
                </a:cubicBezTo>
                <a:cubicBezTo>
                  <a:pt x="1537410" y="4935324"/>
                  <a:pt x="1488579" y="4939082"/>
                  <a:pt x="1424724" y="4912776"/>
                </a:cubicBezTo>
                <a:cubicBezTo>
                  <a:pt x="1405944" y="4905260"/>
                  <a:pt x="1383406" y="4890229"/>
                  <a:pt x="1364626" y="4916534"/>
                </a:cubicBezTo>
                <a:cubicBezTo>
                  <a:pt x="1357113" y="4927808"/>
                  <a:pt x="1364626" y="4946598"/>
                  <a:pt x="1372138" y="4957872"/>
                </a:cubicBezTo>
                <a:cubicBezTo>
                  <a:pt x="1390919" y="4987935"/>
                  <a:pt x="1409700" y="4957872"/>
                  <a:pt x="1432237" y="4954114"/>
                </a:cubicBezTo>
                <a:cubicBezTo>
                  <a:pt x="1447261" y="4954114"/>
                  <a:pt x="1473555" y="4935324"/>
                  <a:pt x="1481067" y="4965388"/>
                </a:cubicBezTo>
                <a:cubicBezTo>
                  <a:pt x="1488579" y="4984177"/>
                  <a:pt x="1473555" y="5002967"/>
                  <a:pt x="1458530" y="5017999"/>
                </a:cubicBezTo>
                <a:cubicBezTo>
                  <a:pt x="1443505" y="5029273"/>
                  <a:pt x="1409700" y="5017999"/>
                  <a:pt x="1409700" y="5051820"/>
                </a:cubicBezTo>
                <a:cubicBezTo>
                  <a:pt x="1409700" y="5070610"/>
                  <a:pt x="1409700" y="5100674"/>
                  <a:pt x="1383406" y="5100674"/>
                </a:cubicBezTo>
                <a:cubicBezTo>
                  <a:pt x="1360869" y="5096916"/>
                  <a:pt x="1349601" y="5074368"/>
                  <a:pt x="1342088" y="5051820"/>
                </a:cubicBezTo>
                <a:cubicBezTo>
                  <a:pt x="1334576" y="5021757"/>
                  <a:pt x="1327064" y="4995451"/>
                  <a:pt x="1315795" y="4965388"/>
                </a:cubicBezTo>
                <a:cubicBezTo>
                  <a:pt x="1312039" y="4946598"/>
                  <a:pt x="1323307" y="4920292"/>
                  <a:pt x="1293258" y="4916534"/>
                </a:cubicBezTo>
                <a:cubicBezTo>
                  <a:pt x="1266965" y="4912776"/>
                  <a:pt x="1255696" y="4935324"/>
                  <a:pt x="1244428" y="4957872"/>
                </a:cubicBezTo>
                <a:cubicBezTo>
                  <a:pt x="1203110" y="5021757"/>
                  <a:pt x="1161792" y="5085642"/>
                  <a:pt x="1120474" y="5153285"/>
                </a:cubicBezTo>
                <a:cubicBezTo>
                  <a:pt x="1105449" y="5175832"/>
                  <a:pt x="1090425" y="5194622"/>
                  <a:pt x="1056619" y="5190864"/>
                </a:cubicBezTo>
                <a:cubicBezTo>
                  <a:pt x="1037838" y="5187106"/>
                  <a:pt x="1022813" y="5175832"/>
                  <a:pt x="1019057" y="5160801"/>
                </a:cubicBezTo>
                <a:cubicBezTo>
                  <a:pt x="1007789" y="5134495"/>
                  <a:pt x="1034082" y="5142011"/>
                  <a:pt x="1041594" y="5130737"/>
                </a:cubicBezTo>
                <a:cubicBezTo>
                  <a:pt x="1079156" y="5085642"/>
                  <a:pt x="1120474" y="5044304"/>
                  <a:pt x="1139255" y="4987935"/>
                </a:cubicBezTo>
                <a:cubicBezTo>
                  <a:pt x="1146767" y="4957872"/>
                  <a:pt x="1161792" y="4946598"/>
                  <a:pt x="1184329" y="4931566"/>
                </a:cubicBezTo>
                <a:cubicBezTo>
                  <a:pt x="1097937" y="4890229"/>
                  <a:pt x="1154280" y="4815070"/>
                  <a:pt x="1139255" y="4758701"/>
                </a:cubicBezTo>
                <a:cubicBezTo>
                  <a:pt x="1135499" y="4739911"/>
                  <a:pt x="1173060" y="4721121"/>
                  <a:pt x="1131742" y="4706089"/>
                </a:cubicBezTo>
                <a:cubicBezTo>
                  <a:pt x="1101693" y="4694816"/>
                  <a:pt x="1075400" y="4706089"/>
                  <a:pt x="1064131" y="4732395"/>
                </a:cubicBezTo>
                <a:cubicBezTo>
                  <a:pt x="1045350" y="4769974"/>
                  <a:pt x="1034082" y="4811312"/>
                  <a:pt x="1019057" y="4852649"/>
                </a:cubicBezTo>
                <a:cubicBezTo>
                  <a:pt x="1011545" y="4863923"/>
                  <a:pt x="1011545" y="4890229"/>
                  <a:pt x="1000276" y="4890229"/>
                </a:cubicBezTo>
                <a:cubicBezTo>
                  <a:pt x="906372" y="4916534"/>
                  <a:pt x="902616" y="5017999"/>
                  <a:pt x="842517" y="5078126"/>
                </a:cubicBezTo>
                <a:cubicBezTo>
                  <a:pt x="816223" y="5104431"/>
                  <a:pt x="801199" y="5126979"/>
                  <a:pt x="771150" y="5085642"/>
                </a:cubicBezTo>
                <a:cubicBezTo>
                  <a:pt x="763637" y="5070610"/>
                  <a:pt x="748612" y="5059336"/>
                  <a:pt x="737344" y="5074368"/>
                </a:cubicBezTo>
                <a:cubicBezTo>
                  <a:pt x="726075" y="5093158"/>
                  <a:pt x="737344" y="5104431"/>
                  <a:pt x="748612" y="5111947"/>
                </a:cubicBezTo>
                <a:cubicBezTo>
                  <a:pt x="786174" y="5134495"/>
                  <a:pt x="789930" y="5153285"/>
                  <a:pt x="748612" y="5175832"/>
                </a:cubicBezTo>
                <a:cubicBezTo>
                  <a:pt x="741100" y="5179590"/>
                  <a:pt x="733588" y="5190864"/>
                  <a:pt x="733588" y="5198380"/>
                </a:cubicBezTo>
                <a:cubicBezTo>
                  <a:pt x="733588" y="5288571"/>
                  <a:pt x="684757" y="5352456"/>
                  <a:pt x="632171" y="5416341"/>
                </a:cubicBezTo>
                <a:cubicBezTo>
                  <a:pt x="620902" y="5427615"/>
                  <a:pt x="628415" y="5450162"/>
                  <a:pt x="624659" y="5465194"/>
                </a:cubicBezTo>
                <a:cubicBezTo>
                  <a:pt x="620902" y="5502774"/>
                  <a:pt x="602121" y="5521563"/>
                  <a:pt x="572072" y="5487742"/>
                </a:cubicBezTo>
                <a:cubicBezTo>
                  <a:pt x="545779" y="5457678"/>
                  <a:pt x="526998" y="5461436"/>
                  <a:pt x="504461" y="5491500"/>
                </a:cubicBezTo>
                <a:cubicBezTo>
                  <a:pt x="496948" y="5502774"/>
                  <a:pt x="481924" y="5510289"/>
                  <a:pt x="466899" y="5495258"/>
                </a:cubicBezTo>
                <a:cubicBezTo>
                  <a:pt x="459387" y="5480226"/>
                  <a:pt x="466899" y="5465194"/>
                  <a:pt x="478167" y="5453920"/>
                </a:cubicBezTo>
                <a:cubicBezTo>
                  <a:pt x="493192" y="5431373"/>
                  <a:pt x="519486" y="5431373"/>
                  <a:pt x="542022" y="5423857"/>
                </a:cubicBezTo>
                <a:cubicBezTo>
                  <a:pt x="583340" y="5408825"/>
                  <a:pt x="617146" y="5390035"/>
                  <a:pt x="583340" y="5329908"/>
                </a:cubicBezTo>
                <a:cubicBezTo>
                  <a:pt x="545779" y="5266023"/>
                  <a:pt x="602121" y="5209654"/>
                  <a:pt x="628415" y="5153285"/>
                </a:cubicBezTo>
                <a:cubicBezTo>
                  <a:pt x="658464" y="5100674"/>
                  <a:pt x="718563" y="5063094"/>
                  <a:pt x="696026" y="4984177"/>
                </a:cubicBezTo>
                <a:cubicBezTo>
                  <a:pt x="692270" y="4969146"/>
                  <a:pt x="707294" y="4942840"/>
                  <a:pt x="718563" y="4931566"/>
                </a:cubicBezTo>
                <a:cubicBezTo>
                  <a:pt x="774905" y="4875197"/>
                  <a:pt x="793686" y="4803796"/>
                  <a:pt x="808711" y="4732395"/>
                </a:cubicBezTo>
                <a:cubicBezTo>
                  <a:pt x="816223" y="4691058"/>
                  <a:pt x="850029" y="4634689"/>
                  <a:pt x="793686" y="4597109"/>
                </a:cubicBezTo>
                <a:cubicBezTo>
                  <a:pt x="782418" y="4589593"/>
                  <a:pt x="778662" y="4570803"/>
                  <a:pt x="782418" y="4563288"/>
                </a:cubicBezTo>
                <a:cubicBezTo>
                  <a:pt x="816223" y="4495645"/>
                  <a:pt x="804955" y="4412970"/>
                  <a:pt x="853785" y="4349085"/>
                </a:cubicBezTo>
                <a:cubicBezTo>
                  <a:pt x="887591" y="4300232"/>
                  <a:pt x="891347" y="4232589"/>
                  <a:pt x="928909" y="4179977"/>
                </a:cubicBezTo>
                <a:cubicBezTo>
                  <a:pt x="910128" y="4168703"/>
                  <a:pt x="865054" y="4191251"/>
                  <a:pt x="868810" y="4146156"/>
                </a:cubicBezTo>
                <a:cubicBezTo>
                  <a:pt x="868810" y="4112334"/>
                  <a:pt x="898860" y="4097302"/>
                  <a:pt x="925153" y="4089787"/>
                </a:cubicBezTo>
                <a:cubicBezTo>
                  <a:pt x="936421" y="4086029"/>
                  <a:pt x="958958" y="4112334"/>
                  <a:pt x="955202" y="4078513"/>
                </a:cubicBezTo>
                <a:cubicBezTo>
                  <a:pt x="955202" y="4067239"/>
                  <a:pt x="951446" y="4048449"/>
                  <a:pt x="936421" y="4040933"/>
                </a:cubicBezTo>
                <a:cubicBezTo>
                  <a:pt x="842517" y="3999596"/>
                  <a:pt x="767393" y="4052207"/>
                  <a:pt x="763637" y="4157430"/>
                </a:cubicBezTo>
                <a:cubicBezTo>
                  <a:pt x="763637" y="4202525"/>
                  <a:pt x="748612" y="4247620"/>
                  <a:pt x="726075" y="4285200"/>
                </a:cubicBezTo>
                <a:cubicBezTo>
                  <a:pt x="681001" y="4356601"/>
                  <a:pt x="643439" y="4428002"/>
                  <a:pt x="650952" y="4518192"/>
                </a:cubicBezTo>
                <a:cubicBezTo>
                  <a:pt x="650952" y="4540740"/>
                  <a:pt x="628415" y="4567046"/>
                  <a:pt x="609634" y="4544498"/>
                </a:cubicBezTo>
                <a:cubicBezTo>
                  <a:pt x="579584" y="4514434"/>
                  <a:pt x="519486" y="4510676"/>
                  <a:pt x="515729" y="4450549"/>
                </a:cubicBezTo>
                <a:cubicBezTo>
                  <a:pt x="496948" y="4488129"/>
                  <a:pt x="444362" y="4510676"/>
                  <a:pt x="474411" y="4559530"/>
                </a:cubicBezTo>
                <a:cubicBezTo>
                  <a:pt x="508217" y="4612141"/>
                  <a:pt x="523242" y="4533224"/>
                  <a:pt x="557047" y="4552014"/>
                </a:cubicBezTo>
                <a:cubicBezTo>
                  <a:pt x="560803" y="4604625"/>
                  <a:pt x="500705" y="4634689"/>
                  <a:pt x="504461" y="4687300"/>
                </a:cubicBezTo>
                <a:cubicBezTo>
                  <a:pt x="504461" y="4691058"/>
                  <a:pt x="489436" y="4702332"/>
                  <a:pt x="481924" y="4702332"/>
                </a:cubicBezTo>
                <a:cubicBezTo>
                  <a:pt x="451874" y="4698574"/>
                  <a:pt x="451874" y="4668510"/>
                  <a:pt x="448118" y="4642204"/>
                </a:cubicBezTo>
                <a:cubicBezTo>
                  <a:pt x="406800" y="4660994"/>
                  <a:pt x="425581" y="4721121"/>
                  <a:pt x="365482" y="4732395"/>
                </a:cubicBezTo>
                <a:cubicBezTo>
                  <a:pt x="391775" y="4649720"/>
                  <a:pt x="391775" y="4563288"/>
                  <a:pt x="444362" y="4491887"/>
                </a:cubicBezTo>
                <a:cubicBezTo>
                  <a:pt x="451874" y="4480613"/>
                  <a:pt x="478167" y="4446791"/>
                  <a:pt x="448118" y="4435518"/>
                </a:cubicBezTo>
                <a:cubicBezTo>
                  <a:pt x="418069" y="4424244"/>
                  <a:pt x="391775" y="4450549"/>
                  <a:pt x="388019" y="4476855"/>
                </a:cubicBezTo>
                <a:cubicBezTo>
                  <a:pt x="369238" y="4540740"/>
                  <a:pt x="324164" y="4589593"/>
                  <a:pt x="309140" y="4657236"/>
                </a:cubicBezTo>
                <a:cubicBezTo>
                  <a:pt x="294115" y="4728637"/>
                  <a:pt x="252797" y="4792522"/>
                  <a:pt x="222748" y="4860165"/>
                </a:cubicBezTo>
                <a:cubicBezTo>
                  <a:pt x="192698" y="4931566"/>
                  <a:pt x="162649" y="4999209"/>
                  <a:pt x="132599" y="5066852"/>
                </a:cubicBezTo>
                <a:cubicBezTo>
                  <a:pt x="102550" y="5138253"/>
                  <a:pt x="76256" y="5205896"/>
                  <a:pt x="46207" y="5273539"/>
                </a:cubicBezTo>
                <a:cubicBezTo>
                  <a:pt x="38695" y="5292329"/>
                  <a:pt x="38695" y="5314876"/>
                  <a:pt x="12401" y="5322392"/>
                </a:cubicBezTo>
                <a:cubicBezTo>
                  <a:pt x="-13892" y="5292329"/>
                  <a:pt x="8645" y="5266023"/>
                  <a:pt x="16158" y="5239717"/>
                </a:cubicBezTo>
                <a:cubicBezTo>
                  <a:pt x="61232" y="5123221"/>
                  <a:pt x="132599" y="5014241"/>
                  <a:pt x="132599" y="4882713"/>
                </a:cubicBezTo>
                <a:cubicBezTo>
                  <a:pt x="132599" y="4875197"/>
                  <a:pt x="132599" y="4871439"/>
                  <a:pt x="136355" y="4867681"/>
                </a:cubicBezTo>
                <a:cubicBezTo>
                  <a:pt x="249041" y="4754943"/>
                  <a:pt x="237772" y="4593351"/>
                  <a:pt x="305383" y="4461823"/>
                </a:cubicBezTo>
                <a:cubicBezTo>
                  <a:pt x="335433" y="4401696"/>
                  <a:pt x="354214" y="4356601"/>
                  <a:pt x="335433" y="4285200"/>
                </a:cubicBezTo>
                <a:cubicBezTo>
                  <a:pt x="324164" y="4236346"/>
                  <a:pt x="380507" y="4195009"/>
                  <a:pt x="380507" y="4134882"/>
                </a:cubicBezTo>
                <a:cubicBezTo>
                  <a:pt x="384263" y="4074755"/>
                  <a:pt x="380507" y="4025902"/>
                  <a:pt x="357970" y="3969532"/>
                </a:cubicBezTo>
                <a:cubicBezTo>
                  <a:pt x="339189" y="3916921"/>
                  <a:pt x="324164" y="3841762"/>
                  <a:pt x="376751" y="3785393"/>
                </a:cubicBezTo>
                <a:cubicBezTo>
                  <a:pt x="395532" y="3766603"/>
                  <a:pt x="425581" y="3522337"/>
                  <a:pt x="406800" y="3496031"/>
                </a:cubicBezTo>
                <a:cubicBezTo>
                  <a:pt x="418069" y="3548643"/>
                  <a:pt x="372994" y="3574948"/>
                  <a:pt x="350457" y="3612528"/>
                </a:cubicBezTo>
                <a:cubicBezTo>
                  <a:pt x="346701" y="3623802"/>
                  <a:pt x="339189" y="3627559"/>
                  <a:pt x="327921" y="3623802"/>
                </a:cubicBezTo>
                <a:cubicBezTo>
                  <a:pt x="312896" y="3620044"/>
                  <a:pt x="245284" y="3511063"/>
                  <a:pt x="249041" y="3496031"/>
                </a:cubicBezTo>
                <a:cubicBezTo>
                  <a:pt x="260309" y="3447178"/>
                  <a:pt x="226504" y="3379535"/>
                  <a:pt x="301627" y="3349472"/>
                </a:cubicBezTo>
                <a:cubicBezTo>
                  <a:pt x="312896" y="3341956"/>
                  <a:pt x="271578" y="3326924"/>
                  <a:pt x="282846" y="3296860"/>
                </a:cubicBezTo>
                <a:cubicBezTo>
                  <a:pt x="256553" y="3390809"/>
                  <a:pt x="203967" y="3334440"/>
                  <a:pt x="166405" y="3323166"/>
                </a:cubicBezTo>
                <a:cubicBezTo>
                  <a:pt x="151380" y="3323166"/>
                  <a:pt x="140111" y="3281829"/>
                  <a:pt x="143868" y="3259281"/>
                </a:cubicBezTo>
                <a:cubicBezTo>
                  <a:pt x="147624" y="3236733"/>
                  <a:pt x="173917" y="3240491"/>
                  <a:pt x="192698" y="3248007"/>
                </a:cubicBezTo>
                <a:cubicBezTo>
                  <a:pt x="245284" y="3270555"/>
                  <a:pt x="245284" y="3244249"/>
                  <a:pt x="245284" y="3206670"/>
                </a:cubicBezTo>
                <a:cubicBezTo>
                  <a:pt x="237772" y="3123995"/>
                  <a:pt x="286602" y="3018773"/>
                  <a:pt x="350457" y="2962403"/>
                </a:cubicBezTo>
                <a:cubicBezTo>
                  <a:pt x="327921" y="2947372"/>
                  <a:pt x="301627" y="2928582"/>
                  <a:pt x="267822" y="2902276"/>
                </a:cubicBezTo>
                <a:cubicBezTo>
                  <a:pt x="361726" y="2872213"/>
                  <a:pt x="391775" y="2800812"/>
                  <a:pt x="418069" y="2725653"/>
                </a:cubicBezTo>
                <a:cubicBezTo>
                  <a:pt x="433093" y="2684316"/>
                  <a:pt x="425581" y="2673042"/>
                  <a:pt x="391775" y="2684316"/>
                </a:cubicBezTo>
                <a:cubicBezTo>
                  <a:pt x="320408" y="2710621"/>
                  <a:pt x="331677" y="2646736"/>
                  <a:pt x="342945" y="2627947"/>
                </a:cubicBezTo>
                <a:cubicBezTo>
                  <a:pt x="365482" y="2590367"/>
                  <a:pt x="365482" y="2575335"/>
                  <a:pt x="327921" y="2560303"/>
                </a:cubicBezTo>
                <a:cubicBezTo>
                  <a:pt x="294115" y="2549030"/>
                  <a:pt x="305383" y="2518966"/>
                  <a:pt x="305383" y="2496418"/>
                </a:cubicBezTo>
                <a:cubicBezTo>
                  <a:pt x="275334" y="2492660"/>
                  <a:pt x="271578" y="2515208"/>
                  <a:pt x="260309" y="2530240"/>
                </a:cubicBezTo>
                <a:cubicBezTo>
                  <a:pt x="245284" y="2545272"/>
                  <a:pt x="241528" y="2579093"/>
                  <a:pt x="211479" y="2556546"/>
                </a:cubicBezTo>
                <a:cubicBezTo>
                  <a:pt x="188942" y="2541514"/>
                  <a:pt x="185186" y="2511450"/>
                  <a:pt x="203967" y="2492660"/>
                </a:cubicBezTo>
                <a:cubicBezTo>
                  <a:pt x="230260" y="2466355"/>
                  <a:pt x="241528" y="2436291"/>
                  <a:pt x="241528" y="2406228"/>
                </a:cubicBezTo>
                <a:cubicBezTo>
                  <a:pt x="245284" y="2391196"/>
                  <a:pt x="252797" y="2376164"/>
                  <a:pt x="267822" y="2379922"/>
                </a:cubicBezTo>
                <a:cubicBezTo>
                  <a:pt x="324164" y="2398712"/>
                  <a:pt x="380507" y="2357374"/>
                  <a:pt x="436850" y="2372406"/>
                </a:cubicBezTo>
                <a:cubicBezTo>
                  <a:pt x="455630" y="2379922"/>
                  <a:pt x="466899" y="2379922"/>
                  <a:pt x="481924" y="2364890"/>
                </a:cubicBezTo>
                <a:cubicBezTo>
                  <a:pt x="496948" y="2342343"/>
                  <a:pt x="470655" y="2334827"/>
                  <a:pt x="463143" y="2319795"/>
                </a:cubicBezTo>
                <a:cubicBezTo>
                  <a:pt x="429337" y="2259668"/>
                  <a:pt x="388019" y="2180751"/>
                  <a:pt x="448118" y="2135656"/>
                </a:cubicBezTo>
                <a:cubicBezTo>
                  <a:pt x="523242" y="2079287"/>
                  <a:pt x="568316" y="2011644"/>
                  <a:pt x="613390" y="1936485"/>
                </a:cubicBezTo>
                <a:cubicBezTo>
                  <a:pt x="624659" y="1917695"/>
                  <a:pt x="662220" y="1846294"/>
                  <a:pt x="681001" y="1940243"/>
                </a:cubicBezTo>
                <a:cubicBezTo>
                  <a:pt x="684757" y="1959033"/>
                  <a:pt x="718563" y="1944001"/>
                  <a:pt x="733588" y="1936485"/>
                </a:cubicBezTo>
                <a:cubicBezTo>
                  <a:pt x="771150" y="1925211"/>
                  <a:pt x="729831" y="1913937"/>
                  <a:pt x="729831" y="1902663"/>
                </a:cubicBezTo>
                <a:cubicBezTo>
                  <a:pt x="741100" y="1850052"/>
                  <a:pt x="778662" y="1819989"/>
                  <a:pt x="827492" y="1804957"/>
                </a:cubicBezTo>
                <a:cubicBezTo>
                  <a:pt x="850029" y="1797441"/>
                  <a:pt x="876322" y="1797441"/>
                  <a:pt x="895103" y="1782409"/>
                </a:cubicBezTo>
                <a:cubicBezTo>
                  <a:pt x="917640" y="1767377"/>
                  <a:pt x="910128" y="1771135"/>
                  <a:pt x="898860" y="1748588"/>
                </a:cubicBezTo>
                <a:cubicBezTo>
                  <a:pt x="872566" y="1703492"/>
                  <a:pt x="895103" y="1650881"/>
                  <a:pt x="940177" y="1617060"/>
                </a:cubicBezTo>
                <a:cubicBezTo>
                  <a:pt x="973983" y="1590754"/>
                  <a:pt x="1011545" y="1568206"/>
                  <a:pt x="955202" y="1523111"/>
                </a:cubicBezTo>
                <a:cubicBezTo>
                  <a:pt x="932665" y="1504321"/>
                  <a:pt x="947690" y="1474258"/>
                  <a:pt x="970227" y="1459226"/>
                </a:cubicBezTo>
                <a:cubicBezTo>
                  <a:pt x="1052863" y="1414131"/>
                  <a:pt x="1109205" y="1338972"/>
                  <a:pt x="1184329" y="1282603"/>
                </a:cubicBezTo>
                <a:cubicBezTo>
                  <a:pt x="1218135" y="1260055"/>
                  <a:pt x="1251940" y="1241265"/>
                  <a:pt x="1293258" y="1233749"/>
                </a:cubicBezTo>
                <a:cubicBezTo>
                  <a:pt x="1308283" y="1233749"/>
                  <a:pt x="1330820" y="1226233"/>
                  <a:pt x="1338332" y="1214960"/>
                </a:cubicBezTo>
                <a:cubicBezTo>
                  <a:pt x="1398431" y="1113495"/>
                  <a:pt x="1511117" y="1072158"/>
                  <a:pt x="1593752" y="996999"/>
                </a:cubicBezTo>
                <a:cubicBezTo>
                  <a:pt x="1687657" y="910566"/>
                  <a:pt x="1796586" y="846681"/>
                  <a:pt x="1909271" y="794070"/>
                </a:cubicBezTo>
                <a:cubicBezTo>
                  <a:pt x="2010688" y="748975"/>
                  <a:pt x="2093324" y="677574"/>
                  <a:pt x="2194741" y="632478"/>
                </a:cubicBezTo>
                <a:cubicBezTo>
                  <a:pt x="2322451" y="576109"/>
                  <a:pt x="2438892" y="482161"/>
                  <a:pt x="2570358" y="448339"/>
                </a:cubicBezTo>
                <a:cubicBezTo>
                  <a:pt x="2859584" y="373180"/>
                  <a:pt x="3126273" y="241652"/>
                  <a:pt x="3415498" y="170251"/>
                </a:cubicBezTo>
                <a:cubicBezTo>
                  <a:pt x="3449304" y="158977"/>
                  <a:pt x="3479353" y="147703"/>
                  <a:pt x="3516915" y="158977"/>
                </a:cubicBezTo>
                <a:cubicBezTo>
                  <a:pt x="3528184" y="162735"/>
                  <a:pt x="3543209" y="158977"/>
                  <a:pt x="3554477" y="155219"/>
                </a:cubicBezTo>
                <a:cubicBezTo>
                  <a:pt x="3708480" y="53755"/>
                  <a:pt x="3888777" y="65029"/>
                  <a:pt x="4057805" y="31207"/>
                </a:cubicBezTo>
                <a:cubicBezTo>
                  <a:pt x="4204296" y="3023"/>
                  <a:pt x="4352665" y="-3554"/>
                  <a:pt x="4501034" y="1613"/>
                </a:cubicBezTo>
                <a:close/>
              </a:path>
            </a:pathLst>
          </a:custGeom>
        </p:spPr>
        <p:txBody>
          <a:bodyPr wrap="square">
            <a:noAutofit/>
          </a:bodyPr>
          <a:lstStyle/>
          <a:p>
            <a:endParaRPr lang="id-ID"/>
          </a:p>
        </p:txBody>
      </p:sp>
      <p:sp>
        <p:nvSpPr>
          <p:cNvPr id="58" name="Freeform 48"/>
          <p:cNvSpPr>
            <a:spLocks/>
          </p:cNvSpPr>
          <p:nvPr userDrawn="1"/>
        </p:nvSpPr>
        <p:spPr bwMode="auto">
          <a:xfrm>
            <a:off x="1825626" y="2960688"/>
            <a:ext cx="166688" cy="80963"/>
          </a:xfrm>
          <a:custGeom>
            <a:avLst/>
            <a:gdLst>
              <a:gd name="T0" fmla="*/ 62 w 62"/>
              <a:gd name="T1" fmla="*/ 0 h 30"/>
              <a:gd name="T2" fmla="*/ 0 w 62"/>
              <a:gd name="T3" fmla="*/ 15 h 30"/>
              <a:gd name="T4" fmla="*/ 62 w 62"/>
              <a:gd name="T5" fmla="*/ 0 h 30"/>
            </a:gdLst>
            <a:ahLst/>
            <a:cxnLst>
              <a:cxn ang="0">
                <a:pos x="T0" y="T1"/>
              </a:cxn>
              <a:cxn ang="0">
                <a:pos x="T2" y="T3"/>
              </a:cxn>
              <a:cxn ang="0">
                <a:pos x="T4" y="T5"/>
              </a:cxn>
            </a:cxnLst>
            <a:rect l="0" t="0" r="r" b="b"/>
            <a:pathLst>
              <a:path w="62" h="30">
                <a:moveTo>
                  <a:pt x="62" y="0"/>
                </a:moveTo>
                <a:cubicBezTo>
                  <a:pt x="45" y="25"/>
                  <a:pt x="19" y="30"/>
                  <a:pt x="0" y="15"/>
                </a:cubicBezTo>
                <a:cubicBezTo>
                  <a:pt x="20" y="11"/>
                  <a:pt x="38" y="6"/>
                  <a:pt x="62"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154837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ส่วนหัวของส่วน">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01549" y="914400"/>
            <a:ext cx="5118062" cy="5105401"/>
          </a:xfrm>
          <a:custGeom>
            <a:avLst/>
            <a:gdLst>
              <a:gd name="connsiteX0" fmla="*/ 3707263 w 7391399"/>
              <a:gd name="connsiteY0" fmla="*/ 535609 h 7391400"/>
              <a:gd name="connsiteX1" fmla="*/ 6878919 w 7391399"/>
              <a:gd name="connsiteY1" fmla="*/ 3707264 h 7391400"/>
              <a:gd name="connsiteX2" fmla="*/ 3707263 w 7391399"/>
              <a:gd name="connsiteY2" fmla="*/ 6878920 h 7391400"/>
              <a:gd name="connsiteX3" fmla="*/ 535609 w 7391399"/>
              <a:gd name="connsiteY3" fmla="*/ 3707264 h 7391400"/>
              <a:gd name="connsiteX4" fmla="*/ 3707263 w 7391399"/>
              <a:gd name="connsiteY4" fmla="*/ 535609 h 7391400"/>
              <a:gd name="connsiteX5" fmla="*/ 3688396 w 7391399"/>
              <a:gd name="connsiteY5" fmla="*/ 267805 h 7391400"/>
              <a:gd name="connsiteX6" fmla="*/ 267804 w 7391399"/>
              <a:gd name="connsiteY6" fmla="*/ 3688396 h 7391400"/>
              <a:gd name="connsiteX7" fmla="*/ 3688396 w 7391399"/>
              <a:gd name="connsiteY7" fmla="*/ 7108988 h 7391400"/>
              <a:gd name="connsiteX8" fmla="*/ 7108989 w 7391399"/>
              <a:gd name="connsiteY8" fmla="*/ 3688396 h 7391400"/>
              <a:gd name="connsiteX9" fmla="*/ 3688396 w 7391399"/>
              <a:gd name="connsiteY9" fmla="*/ 267805 h 7391400"/>
              <a:gd name="connsiteX10" fmla="*/ 3695699 w 7391399"/>
              <a:gd name="connsiteY10" fmla="*/ 0 h 7391400"/>
              <a:gd name="connsiteX11" fmla="*/ 7391399 w 7391399"/>
              <a:gd name="connsiteY11" fmla="*/ 3695700 h 7391400"/>
              <a:gd name="connsiteX12" fmla="*/ 3695699 w 7391399"/>
              <a:gd name="connsiteY12" fmla="*/ 7391400 h 7391400"/>
              <a:gd name="connsiteX13" fmla="*/ 0 w 7391399"/>
              <a:gd name="connsiteY13" fmla="*/ 3695700 h 7391400"/>
              <a:gd name="connsiteX14" fmla="*/ 3695699 w 7391399"/>
              <a:gd name="connsiteY14" fmla="*/ 0 h 739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1399" h="7391400">
                <a:moveTo>
                  <a:pt x="3707263" y="535609"/>
                </a:moveTo>
                <a:cubicBezTo>
                  <a:pt x="5458920" y="535609"/>
                  <a:pt x="6878919" y="1955607"/>
                  <a:pt x="6878919" y="3707264"/>
                </a:cubicBezTo>
                <a:cubicBezTo>
                  <a:pt x="6878919" y="5458921"/>
                  <a:pt x="5458920" y="6878920"/>
                  <a:pt x="3707263" y="6878920"/>
                </a:cubicBezTo>
                <a:cubicBezTo>
                  <a:pt x="1955606" y="6878920"/>
                  <a:pt x="535609" y="5458921"/>
                  <a:pt x="535609" y="3707264"/>
                </a:cubicBezTo>
                <a:cubicBezTo>
                  <a:pt x="535609" y="1955607"/>
                  <a:pt x="1955606" y="535609"/>
                  <a:pt x="3707263" y="535609"/>
                </a:cubicBezTo>
                <a:close/>
                <a:moveTo>
                  <a:pt x="3688396" y="267805"/>
                </a:moveTo>
                <a:cubicBezTo>
                  <a:pt x="1799257" y="267805"/>
                  <a:pt x="267804" y="1799256"/>
                  <a:pt x="267804" y="3688396"/>
                </a:cubicBezTo>
                <a:cubicBezTo>
                  <a:pt x="267804" y="5577537"/>
                  <a:pt x="1799257" y="7108988"/>
                  <a:pt x="3688396" y="7108988"/>
                </a:cubicBezTo>
                <a:cubicBezTo>
                  <a:pt x="5577535" y="7108988"/>
                  <a:pt x="7108989" y="5577537"/>
                  <a:pt x="7108989" y="3688396"/>
                </a:cubicBezTo>
                <a:cubicBezTo>
                  <a:pt x="7108989" y="1799256"/>
                  <a:pt x="5577535" y="267805"/>
                  <a:pt x="3688396" y="267805"/>
                </a:cubicBezTo>
                <a:close/>
                <a:moveTo>
                  <a:pt x="3695699" y="0"/>
                </a:moveTo>
                <a:cubicBezTo>
                  <a:pt x="5736779" y="0"/>
                  <a:pt x="7391399" y="1654621"/>
                  <a:pt x="7391399" y="3695700"/>
                </a:cubicBezTo>
                <a:cubicBezTo>
                  <a:pt x="7391399" y="5736779"/>
                  <a:pt x="5736779" y="7391400"/>
                  <a:pt x="3695699" y="7391400"/>
                </a:cubicBezTo>
                <a:cubicBezTo>
                  <a:pt x="1654621" y="7391400"/>
                  <a:pt x="0" y="5736779"/>
                  <a:pt x="0" y="3695700"/>
                </a:cubicBezTo>
                <a:cubicBezTo>
                  <a:pt x="0" y="1654621"/>
                  <a:pt x="1654621" y="0"/>
                  <a:pt x="3695699"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867995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147731"/>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Date Placeholder 2"/>
          <p:cNvSpPr>
            <a:spLocks noGrp="1"/>
          </p:cNvSpPr>
          <p:nvPr>
            <p:ph type="dt" sz="half" idx="10"/>
          </p:nvPr>
        </p:nvSpPr>
        <p:spPr/>
        <p:txBody>
          <a:bodyPr rtlCol="0"/>
          <a:lstStyle>
            <a:lvl1pPr>
              <a:defRPr/>
            </a:lvl1pPr>
          </a:lstStyle>
          <a:p>
            <a:fld id="{31313D69-8FC8-4C5A-A8B5-E2C3CE481653}" type="datetimeFigureOut">
              <a:rPr lang="en-US" smtClean="0"/>
              <a:t>3/3/2020</a:t>
            </a:fld>
            <a:endParaRPr lang="en-US"/>
          </a:p>
        </p:txBody>
      </p:sp>
      <p:sp>
        <p:nvSpPr>
          <p:cNvPr id="4" name="Footer Placeholder 3"/>
          <p:cNvSpPr>
            <a:spLocks noGrp="1"/>
          </p:cNvSpPr>
          <p:nvPr>
            <p:ph type="ftr" sz="quarter" idx="11"/>
          </p:nvPr>
        </p:nvSpPr>
        <p:spPr/>
        <p:txBody>
          <a:bodyPr rtlCol="0"/>
          <a:lstStyle/>
          <a:p>
            <a:endParaRPr lang="en-US"/>
          </a:p>
        </p:txBody>
      </p:sp>
      <p:sp>
        <p:nvSpPr>
          <p:cNvPr id="5" name="Slide Number Placeholder 4"/>
          <p:cNvSpPr>
            <a:spLocks noGrp="1"/>
          </p:cNvSpPr>
          <p:nvPr>
            <p:ph type="sldNum" sz="quarter" idx="12"/>
          </p:nvPr>
        </p:nvSpPr>
        <p:spPr/>
        <p:txBody>
          <a:bodyPr rtlCol="0"/>
          <a:lstStyle/>
          <a:p>
            <a:fld id="{4286E7CB-B3B4-4711-A1DF-E285B9D0A6BE}" type="slidenum">
              <a:rPr lang="en-US" smtClean="0"/>
              <a:t>‹#›</a:t>
            </a:fld>
            <a:endParaRPr lang="en-US"/>
          </a:p>
        </p:txBody>
      </p:sp>
    </p:spTree>
    <p:extLst>
      <p:ext uri="{BB962C8B-B14F-4D97-AF65-F5344CB8AC3E}">
        <p14:creationId xmlns:p14="http://schemas.microsoft.com/office/powerpoint/2010/main" val="294183374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490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420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3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96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74691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6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0017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0980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12188954"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9905694" y="6314074"/>
            <a:ext cx="2062065" cy="457200"/>
          </a:xfrm>
          <a:prstGeom prst="rect">
            <a:avLst/>
          </a:prstGeom>
        </p:spPr>
      </p:pic>
      <p:sp>
        <p:nvSpPr>
          <p:cNvPr id="4" name="TextBox 3">
            <a:extLst>
              <a:ext uri="{FF2B5EF4-FFF2-40B4-BE49-F238E27FC236}">
                <a16:creationId xmlns:a16="http://schemas.microsoft.com/office/drawing/2014/main" id="{6BB64340-95D5-4EFF-86C6-DE5FD3CBF30D}"/>
              </a:ext>
            </a:extLst>
          </p:cNvPr>
          <p:cNvSpPr txBox="1"/>
          <p:nvPr userDrawn="1"/>
        </p:nvSpPr>
        <p:spPr>
          <a:xfrm>
            <a:off x="224241" y="6469811"/>
            <a:ext cx="8005313" cy="307777"/>
          </a:xfrm>
          <a:prstGeom prst="rect">
            <a:avLst/>
          </a:prstGeom>
          <a:noFill/>
        </p:spPr>
        <p:txBody>
          <a:bodyPr wrap="square" rtlCol="0">
            <a:spAutoFit/>
          </a:bodyPr>
          <a:lstStyle/>
          <a:p>
            <a:r>
              <a:rPr lang="en-US" sz="1400" dirty="0">
                <a:solidFill>
                  <a:schemeClr val="tx2">
                    <a:lumMod val="75000"/>
                  </a:schemeClr>
                </a:solidFill>
                <a:latin typeface="Agency FB" panose="020B0503020202020204" pitchFamily="34" charset="0"/>
              </a:rPr>
              <a:t>DIVISION OF ACADEMICS, STUDENT AFFAIRS AND RESEARCH</a:t>
            </a:r>
          </a:p>
        </p:txBody>
      </p:sp>
    </p:spTree>
    <p:extLst>
      <p:ext uri="{BB962C8B-B14F-4D97-AF65-F5344CB8AC3E}">
        <p14:creationId xmlns:p14="http://schemas.microsoft.com/office/powerpoint/2010/main" val="3637052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0000"/>
        </a:lnSpc>
        <a:spcBef>
          <a:spcPct val="0"/>
        </a:spcBef>
        <a:buNone/>
        <a:defRPr sz="4400" b="1" kern="1200">
          <a:solidFill>
            <a:schemeClr val="tx1"/>
          </a:solidFill>
          <a:latin typeface="Agency FB"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905694" y="6314074"/>
            <a:ext cx="2062065" cy="457200"/>
          </a:xfrm>
          <a:prstGeom prst="rect">
            <a:avLst/>
          </a:prstGeom>
        </p:spPr>
      </p:pic>
    </p:spTree>
    <p:extLst>
      <p:ext uri="{BB962C8B-B14F-4D97-AF65-F5344CB8AC3E}">
        <p14:creationId xmlns:p14="http://schemas.microsoft.com/office/powerpoint/2010/main" val="2319625280"/>
      </p:ext>
    </p:extLst>
  </p:cSld>
  <p:clrMap bg1="lt1" tx1="dk1" bg2="lt2" tx2="dk2" accent1="accent1" accent2="accent2" accent3="accent3" accent4="accent4" accent5="accent5" accent6="accent6" hlink="hlink" folHlink="folHlink"/>
  <p:sldLayoutIdLst>
    <p:sldLayoutId id="2147483685" r:id="rId1"/>
    <p:sldLayoutId id="2147483687" r:id="rId2"/>
  </p:sldLayoutIdLst>
  <p:transition spd="med">
    <p:pull/>
  </p:transition>
  <p:txStyles>
    <p:titleStyle>
      <a:lvl1pPr algn="ctr" defTabSz="914400" rtl="0" eaLnBrk="1" latinLnBrk="0" hangingPunct="1">
        <a:lnSpc>
          <a:spcPct val="90000"/>
        </a:lnSpc>
        <a:spcBef>
          <a:spcPct val="0"/>
        </a:spcBef>
        <a:buNone/>
        <a:defRPr sz="4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tudentdoctor.net/2015/05/11/ten-college-classes-every-pre-med-should-tak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eobrava.wordpress.com/2018/07/22/why-gdpr-compliance-requires-vendor-cooper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lickr.com/photos/willbuckner/4583663565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2.ed.gov/about/offices/list/ocr/docs/nondisc.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ipkitten.blogspot.com/2015/12/looking-back-over-this-greekat-shoulder_11.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BF5202CE-C740-4E11-A2DA-D1313F79B661}"/>
              </a:ext>
            </a:extLst>
          </p:cNvPr>
          <p:cNvSpPr>
            <a:spLocks noGrp="1"/>
          </p:cNvSpPr>
          <p:nvPr>
            <p:ph type="subTitle" idx="1"/>
          </p:nvPr>
        </p:nvSpPr>
        <p:spPr>
          <a:xfrm>
            <a:off x="2251602" y="5111941"/>
            <a:ext cx="7697938" cy="427862"/>
          </a:xfrm>
        </p:spPr>
        <p:txBody>
          <a:bodyPr>
            <a:normAutofit/>
          </a:bodyPr>
          <a:lstStyle/>
          <a:p>
            <a:r>
              <a:rPr lang="en-US" sz="1800" i="1" dirty="0">
                <a:solidFill>
                  <a:schemeClr val="tx1">
                    <a:lumMod val="65000"/>
                    <a:lumOff val="35000"/>
                  </a:schemeClr>
                </a:solidFill>
              </a:rPr>
              <a:t>March 6, 2020</a:t>
            </a:r>
          </a:p>
          <a:p>
            <a:endParaRPr lang="en-US" sz="1800" i="1" dirty="0">
              <a:solidFill>
                <a:schemeClr val="tx1">
                  <a:lumMod val="65000"/>
                  <a:lumOff val="35000"/>
                </a:schemeClr>
              </a:solidFill>
            </a:endParaRPr>
          </a:p>
        </p:txBody>
      </p:sp>
      <p:sp>
        <p:nvSpPr>
          <p:cNvPr id="11" name="Title 1"/>
          <p:cNvSpPr txBox="1">
            <a:spLocks/>
          </p:cNvSpPr>
          <p:nvPr/>
        </p:nvSpPr>
        <p:spPr>
          <a:xfrm>
            <a:off x="632461" y="3158493"/>
            <a:ext cx="8520638" cy="533219"/>
          </a:xfrm>
          <a:prstGeom prst="rect">
            <a:avLst/>
          </a:prstGeom>
        </p:spPr>
        <p:txBody>
          <a:bodyPr vert="horz" lIns="0" tIns="60960" rIns="0" bIns="6096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r"/>
            <a:r>
              <a:rPr lang="en-US" sz="4400" b="1" dirty="0">
                <a:solidFill>
                  <a:schemeClr val="tx2">
                    <a:lumMod val="75000"/>
                  </a:schemeClr>
                </a:solidFill>
                <a:latin typeface="Agency FB" panose="020B0503020202020204" pitchFamily="34" charset="0"/>
              </a:rPr>
              <a:t>BEST PRACTICES IN OCR COMPLIANCE</a:t>
            </a:r>
            <a:endParaRPr lang="en-US" sz="4400" b="1" dirty="0">
              <a:solidFill>
                <a:schemeClr val="accent1"/>
              </a:solidFill>
              <a:latin typeface="Agency FB" panose="020B0503020202020204" pitchFamily="34" charset="0"/>
            </a:endParaRPr>
          </a:p>
        </p:txBody>
      </p:sp>
      <p:pic>
        <p:nvPicPr>
          <p:cNvPr id="3" name="Picture 2" descr="A close up of a sign&#10;&#10;Description automatically generated">
            <a:extLst>
              <a:ext uri="{FF2B5EF4-FFF2-40B4-BE49-F238E27FC236}">
                <a16:creationId xmlns:a16="http://schemas.microsoft.com/office/drawing/2014/main" id="{3D9CBBA2-97B0-4F20-8E0C-A5BA81510C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93660" y="2663953"/>
            <a:ext cx="1527484" cy="1527482"/>
          </a:xfrm>
          <a:prstGeom prst="rect">
            <a:avLst/>
          </a:prstGeom>
        </p:spPr>
      </p:pic>
      <p:cxnSp>
        <p:nvCxnSpPr>
          <p:cNvPr id="6" name="Straight Connector 5">
            <a:extLst>
              <a:ext uri="{FF2B5EF4-FFF2-40B4-BE49-F238E27FC236}">
                <a16:creationId xmlns:a16="http://schemas.microsoft.com/office/drawing/2014/main" id="{07DD9D78-B789-4CF5-BA89-60755EADF8C1}"/>
              </a:ext>
            </a:extLst>
          </p:cNvPr>
          <p:cNvCxnSpPr/>
          <p:nvPr/>
        </p:nvCxnSpPr>
        <p:spPr>
          <a:xfrm>
            <a:off x="9473379" y="2495877"/>
            <a:ext cx="0" cy="186363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393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p:txBody>
          <a:bodyPr>
            <a:normAutofit/>
          </a:bodyPr>
          <a:lstStyle/>
          <a:p>
            <a:r>
              <a:rPr lang="en-US" dirty="0">
                <a:solidFill>
                  <a:schemeClr val="tx2">
                    <a:lumMod val="75000"/>
                  </a:schemeClr>
                </a:solidFill>
                <a:ea typeface="ＭＳ Ｐゴシック" charset="0"/>
              </a:rPr>
              <a:t>DESKTOP REVIEWS AND ON-SITE VISITS</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838200" y="1937083"/>
            <a:ext cx="10609162" cy="4463193"/>
          </a:xfrm>
        </p:spPr>
        <p:txBody>
          <a:bodyPr>
            <a:noAutofit/>
          </a:bodyPr>
          <a:lstStyle/>
          <a:p>
            <a:pPr>
              <a:spcAft>
                <a:spcPts val="600"/>
              </a:spcAft>
            </a:pPr>
            <a:r>
              <a:rPr lang="en-US" dirty="0"/>
              <a:t>Review Team: Student Affairs, Facilities, and Human Resources</a:t>
            </a:r>
          </a:p>
          <a:p>
            <a:pPr>
              <a:spcAft>
                <a:spcPts val="600"/>
              </a:spcAft>
            </a:pPr>
            <a:r>
              <a:rPr lang="en-US" dirty="0"/>
              <a:t>What do we review?</a:t>
            </a:r>
          </a:p>
          <a:p>
            <a:pPr lvl="1">
              <a:spcAft>
                <a:spcPts val="600"/>
              </a:spcAft>
            </a:pPr>
            <a:r>
              <a:rPr lang="en-US" dirty="0"/>
              <a:t>Criterion data</a:t>
            </a:r>
          </a:p>
          <a:p>
            <a:pPr lvl="1">
              <a:spcAft>
                <a:spcPts val="600"/>
              </a:spcAft>
            </a:pPr>
            <a:r>
              <a:rPr lang="en-US" dirty="0"/>
              <a:t>Publications (catalogs, website, handbooks, program-specific marketing materials, social media sites)</a:t>
            </a:r>
          </a:p>
          <a:p>
            <a:pPr lvl="1">
              <a:spcAft>
                <a:spcPts val="600"/>
              </a:spcAft>
            </a:pPr>
            <a:r>
              <a:rPr lang="en-US" dirty="0"/>
              <a:t>Job postings, externship agreements, and apprenticeship contracts</a:t>
            </a:r>
          </a:p>
          <a:p>
            <a:pPr lvl="1">
              <a:spcAft>
                <a:spcPts val="600"/>
              </a:spcAft>
            </a:pPr>
            <a:r>
              <a:rPr lang="en-US" dirty="0"/>
              <a:t>College job postings and employment applications</a:t>
            </a:r>
          </a:p>
          <a:p>
            <a:pPr marL="0" indent="0">
              <a:buNone/>
            </a:pPr>
            <a:endParaRPr lang="en-US" dirty="0"/>
          </a:p>
        </p:txBody>
      </p:sp>
      <p:sp>
        <p:nvSpPr>
          <p:cNvPr id="5" name="Rectangle 4">
            <a:extLst>
              <a:ext uri="{FF2B5EF4-FFF2-40B4-BE49-F238E27FC236}">
                <a16:creationId xmlns:a16="http://schemas.microsoft.com/office/drawing/2014/main" id="{AD7E7D5E-4C59-4D85-8B28-4C27EF3A1698}"/>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20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a:xfrm>
            <a:off x="838200" y="365125"/>
            <a:ext cx="10515600" cy="1325563"/>
          </a:xfrm>
        </p:spPr>
        <p:txBody>
          <a:bodyPr>
            <a:normAutofit/>
          </a:bodyPr>
          <a:lstStyle/>
          <a:p>
            <a:r>
              <a:rPr lang="en-US" dirty="0">
                <a:solidFill>
                  <a:schemeClr val="tx2">
                    <a:lumMod val="75000"/>
                  </a:schemeClr>
                </a:solidFill>
                <a:ea typeface="ＭＳ Ｐゴシック" charset="0"/>
              </a:rPr>
              <a:t>ON-SITE VISITS</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1412671" y="2519126"/>
            <a:ext cx="4266235" cy="2087228"/>
          </a:xfrm>
        </p:spPr>
        <p:txBody>
          <a:bodyPr>
            <a:noAutofit/>
          </a:bodyPr>
          <a:lstStyle/>
          <a:p>
            <a:pPr>
              <a:spcBef>
                <a:spcPts val="0"/>
              </a:spcBef>
              <a:spcAft>
                <a:spcPts val="1200"/>
              </a:spcAft>
            </a:pPr>
            <a:r>
              <a:rPr lang="en-US" dirty="0"/>
              <a:t>Interviews</a:t>
            </a:r>
          </a:p>
          <a:p>
            <a:pPr>
              <a:spcBef>
                <a:spcPts val="0"/>
              </a:spcBef>
              <a:spcAft>
                <a:spcPts val="1200"/>
              </a:spcAft>
            </a:pPr>
            <a:r>
              <a:rPr lang="en-US" dirty="0"/>
              <a:t>Human Resources</a:t>
            </a:r>
          </a:p>
          <a:p>
            <a:pPr>
              <a:spcBef>
                <a:spcPts val="0"/>
              </a:spcBef>
              <a:spcAft>
                <a:spcPts val="1200"/>
              </a:spcAft>
            </a:pPr>
            <a:r>
              <a:rPr lang="en-US" dirty="0"/>
              <a:t>Facilities Accessibility</a:t>
            </a:r>
          </a:p>
          <a:p>
            <a:pPr>
              <a:spcBef>
                <a:spcPts val="0"/>
              </a:spcBef>
              <a:spcAft>
                <a:spcPts val="1200"/>
              </a:spcAft>
            </a:pPr>
            <a:r>
              <a:rPr lang="en-US" dirty="0"/>
              <a:t>Cooperation is key</a:t>
            </a:r>
          </a:p>
          <a:p>
            <a:pPr>
              <a:spcAft>
                <a:spcPts val="1200"/>
              </a:spcAft>
            </a:pPr>
            <a:endParaRPr lang="en-US" sz="3200" dirty="0"/>
          </a:p>
        </p:txBody>
      </p:sp>
      <p:pic>
        <p:nvPicPr>
          <p:cNvPr id="5" name="Picture 4" descr="A group of people sitting at a table&#10;&#10;Description automatically generated">
            <a:extLst>
              <a:ext uri="{FF2B5EF4-FFF2-40B4-BE49-F238E27FC236}">
                <a16:creationId xmlns:a16="http://schemas.microsoft.com/office/drawing/2014/main" id="{E0730DCE-31D1-40DD-BBC6-F3D453C3F6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78906" y="2144344"/>
            <a:ext cx="5582753" cy="3105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7D8255FF-AE0B-4A10-BF43-74094D33C08F}"/>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9043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p:txBody>
          <a:bodyPr>
            <a:normAutofit/>
          </a:bodyPr>
          <a:lstStyle/>
          <a:p>
            <a:r>
              <a:rPr lang="en-US" dirty="0">
                <a:solidFill>
                  <a:schemeClr val="tx2">
                    <a:lumMod val="75000"/>
                  </a:schemeClr>
                </a:solidFill>
                <a:ea typeface="ＭＳ Ｐゴシック" charset="0"/>
              </a:rPr>
              <a:t>AFTER THE ON-SITE VISIT</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7281848" y="2791897"/>
            <a:ext cx="4108048" cy="2052560"/>
          </a:xfrm>
        </p:spPr>
        <p:txBody>
          <a:bodyPr>
            <a:normAutofit lnSpcReduction="10000"/>
          </a:bodyPr>
          <a:lstStyle/>
          <a:p>
            <a:pPr>
              <a:spcBef>
                <a:spcPts val="0"/>
              </a:spcBef>
              <a:spcAft>
                <a:spcPts val="1200"/>
              </a:spcAft>
            </a:pPr>
            <a:r>
              <a:rPr lang="en-US" dirty="0"/>
              <a:t>Exit Interview</a:t>
            </a:r>
          </a:p>
          <a:p>
            <a:pPr>
              <a:spcBef>
                <a:spcPts val="0"/>
              </a:spcBef>
              <a:spcAft>
                <a:spcPts val="1200"/>
              </a:spcAft>
            </a:pPr>
            <a:r>
              <a:rPr lang="en-US" dirty="0"/>
              <a:t>Voluntary Compliance Plan (VCP)</a:t>
            </a:r>
          </a:p>
          <a:p>
            <a:pPr>
              <a:spcBef>
                <a:spcPts val="0"/>
              </a:spcBef>
              <a:spcAft>
                <a:spcPts val="1200"/>
              </a:spcAft>
            </a:pPr>
            <a:r>
              <a:rPr lang="en-US" dirty="0"/>
              <a:t>Confirmation of VCP Completion</a:t>
            </a:r>
          </a:p>
          <a:p>
            <a:endParaRPr lang="en-US" dirty="0"/>
          </a:p>
          <a:p>
            <a:endParaRPr lang="en-US" dirty="0"/>
          </a:p>
        </p:txBody>
      </p:sp>
      <p:pic>
        <p:nvPicPr>
          <p:cNvPr id="8" name="Picture 7" descr="A close up of a logo&#10;&#10;Description automatically generated">
            <a:extLst>
              <a:ext uri="{FF2B5EF4-FFF2-40B4-BE49-F238E27FC236}">
                <a16:creationId xmlns:a16="http://schemas.microsoft.com/office/drawing/2014/main" id="{E9196EB1-670F-4EE7-AE71-707E07724D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9585" y="2092763"/>
            <a:ext cx="6129761" cy="3450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FF629461-6052-4A27-B441-BABE481A3FC7}"/>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402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p:txBody>
          <a:bodyPr>
            <a:normAutofit/>
          </a:bodyPr>
          <a:lstStyle/>
          <a:p>
            <a:r>
              <a:rPr lang="en-US" dirty="0">
                <a:solidFill>
                  <a:schemeClr val="tx2">
                    <a:lumMod val="75000"/>
                  </a:schemeClr>
                </a:solidFill>
                <a:ea typeface="ＭＳ Ｐゴシック" charset="0"/>
              </a:rPr>
              <a:t>COMMON FINDINGS</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838201" y="2513041"/>
            <a:ext cx="5160380" cy="3361524"/>
          </a:xfrm>
        </p:spPr>
        <p:txBody>
          <a:bodyPr>
            <a:normAutofit/>
          </a:bodyPr>
          <a:lstStyle/>
          <a:p>
            <a:pPr>
              <a:spcBef>
                <a:spcPts val="0"/>
              </a:spcBef>
              <a:spcAft>
                <a:spcPts val="1200"/>
              </a:spcAft>
            </a:pPr>
            <a:r>
              <a:rPr lang="en-US" dirty="0"/>
              <a:t>College policies that conflict with system procedures or OCR</a:t>
            </a:r>
          </a:p>
          <a:p>
            <a:pPr>
              <a:spcBef>
                <a:spcPts val="0"/>
              </a:spcBef>
              <a:spcAft>
                <a:spcPts val="1200"/>
              </a:spcAft>
            </a:pPr>
            <a:r>
              <a:rPr lang="en-US" dirty="0"/>
              <a:t>Incomplete non-discrimination notices</a:t>
            </a:r>
          </a:p>
          <a:p>
            <a:pPr>
              <a:spcBef>
                <a:spcPts val="0"/>
              </a:spcBef>
              <a:spcAft>
                <a:spcPts val="1200"/>
              </a:spcAft>
            </a:pPr>
            <a:r>
              <a:rPr lang="en-US" dirty="0"/>
              <a:t>Minor facilities issues</a:t>
            </a:r>
          </a:p>
          <a:p>
            <a:pPr>
              <a:spcAft>
                <a:spcPts val="1200"/>
              </a:spcAft>
            </a:pPr>
            <a:endParaRPr lang="en-US" sz="1800" dirty="0"/>
          </a:p>
        </p:txBody>
      </p:sp>
      <p:pic>
        <p:nvPicPr>
          <p:cNvPr id="5" name="Picture 4" descr="A picture containing building, outdoor, man, game&#10;&#10;Description automatically generated">
            <a:extLst>
              <a:ext uri="{FF2B5EF4-FFF2-40B4-BE49-F238E27FC236}">
                <a16:creationId xmlns:a16="http://schemas.microsoft.com/office/drawing/2014/main" id="{69D6A037-1FF6-4976-8C40-35CE08E1AC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91276" y="1985211"/>
            <a:ext cx="4962523" cy="3721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BFF315F3-2495-4CEA-9F8A-CEA480676670}"/>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094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a:xfrm>
            <a:off x="838200" y="401221"/>
            <a:ext cx="10515600" cy="1325563"/>
          </a:xfrm>
        </p:spPr>
        <p:txBody>
          <a:bodyPr>
            <a:normAutofit/>
          </a:bodyPr>
          <a:lstStyle/>
          <a:p>
            <a:r>
              <a:rPr lang="en-US" dirty="0">
                <a:solidFill>
                  <a:schemeClr val="tx2">
                    <a:lumMod val="75000"/>
                  </a:schemeClr>
                </a:solidFill>
                <a:ea typeface="ＭＳ Ｐゴシック" charset="0"/>
              </a:rPr>
              <a:t>ANNUAL NON-DISCRIMINATION NOTICES</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1367018" y="2069432"/>
            <a:ext cx="9457963" cy="4039108"/>
          </a:xfrm>
        </p:spPr>
        <p:txBody>
          <a:bodyPr>
            <a:normAutofit/>
          </a:bodyPr>
          <a:lstStyle/>
          <a:p>
            <a:pPr marL="0" indent="0">
              <a:spcAft>
                <a:spcPts val="600"/>
              </a:spcAft>
              <a:buNone/>
            </a:pPr>
            <a:r>
              <a:rPr lang="en-US" dirty="0"/>
              <a:t>Annual Notice: </a:t>
            </a:r>
          </a:p>
          <a:p>
            <a:pPr lvl="1">
              <a:spcAft>
                <a:spcPts val="600"/>
              </a:spcAft>
            </a:pPr>
            <a:r>
              <a:rPr lang="en-US" dirty="0"/>
              <a:t>Must be provided annually in major publications such as the student catalog, handbook, and college website</a:t>
            </a:r>
          </a:p>
          <a:p>
            <a:pPr lvl="1">
              <a:spcAft>
                <a:spcPts val="600"/>
              </a:spcAft>
            </a:pPr>
            <a:r>
              <a:rPr lang="en-US" dirty="0"/>
              <a:t>Includes brief summary of program offerings and admission criteria or be location in proximity to this information</a:t>
            </a:r>
          </a:p>
          <a:p>
            <a:pPr lvl="1">
              <a:spcAft>
                <a:spcPts val="600"/>
              </a:spcAft>
            </a:pPr>
            <a:r>
              <a:rPr lang="en-US" dirty="0"/>
              <a:t>Includes contact information for ADA/Section 504 and Title IX Coordinators</a:t>
            </a:r>
          </a:p>
          <a:p>
            <a:pPr marL="457200" lvl="1" indent="0">
              <a:buNone/>
            </a:pPr>
            <a:endParaRPr lang="en-US" dirty="0"/>
          </a:p>
          <a:p>
            <a:endParaRPr lang="en-US" dirty="0"/>
          </a:p>
        </p:txBody>
      </p:sp>
      <p:sp>
        <p:nvSpPr>
          <p:cNvPr id="5" name="Rectangle 4">
            <a:extLst>
              <a:ext uri="{FF2B5EF4-FFF2-40B4-BE49-F238E27FC236}">
                <a16:creationId xmlns:a16="http://schemas.microsoft.com/office/drawing/2014/main" id="{4788639A-6D0D-4F82-8D46-BF6FA1C33B9B}"/>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7217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p:txBody>
          <a:bodyPr>
            <a:normAutofit/>
          </a:bodyPr>
          <a:lstStyle/>
          <a:p>
            <a:r>
              <a:rPr lang="en-US" dirty="0">
                <a:solidFill>
                  <a:schemeClr val="tx2">
                    <a:lumMod val="75000"/>
                  </a:schemeClr>
                </a:solidFill>
                <a:ea typeface="ＭＳ Ｐゴシック" charset="0"/>
              </a:rPr>
              <a:t>CONTINUOUS NON-DISCRIMINATION NOTICES</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1414739" y="2099508"/>
            <a:ext cx="9386586" cy="4467045"/>
          </a:xfrm>
        </p:spPr>
        <p:txBody>
          <a:bodyPr vert="horz" lIns="91440" tIns="45720" rIns="91440" bIns="45720" rtlCol="0">
            <a:normAutofit/>
          </a:bodyPr>
          <a:lstStyle/>
          <a:p>
            <a:pPr marL="0" indent="0">
              <a:spcAft>
                <a:spcPts val="600"/>
              </a:spcAft>
              <a:buNone/>
            </a:pPr>
            <a:r>
              <a:rPr lang="en-US" dirty="0"/>
              <a:t>Continuous Notice: </a:t>
            </a:r>
          </a:p>
          <a:p>
            <a:pPr lvl="1">
              <a:spcAft>
                <a:spcPts val="600"/>
              </a:spcAft>
            </a:pPr>
            <a:r>
              <a:rPr lang="en-US" dirty="0"/>
              <a:t>Must be available on the college’s homepage or by one link from the home page</a:t>
            </a:r>
          </a:p>
          <a:p>
            <a:pPr lvl="1">
              <a:spcAft>
                <a:spcPts val="600"/>
              </a:spcAft>
            </a:pPr>
            <a:r>
              <a:rPr lang="en-US" dirty="0"/>
              <a:t>Must be included in recruitment and marketing materials in addition to major publications</a:t>
            </a:r>
          </a:p>
          <a:p>
            <a:pPr lvl="1">
              <a:spcAft>
                <a:spcPts val="600"/>
              </a:spcAft>
            </a:pPr>
            <a:r>
              <a:rPr lang="en-US" dirty="0"/>
              <a:t>Includes contact information for ADA/Section 504 and Title IX Coordinators</a:t>
            </a:r>
          </a:p>
          <a:p>
            <a:pPr lvl="1">
              <a:spcAft>
                <a:spcPts val="600"/>
              </a:spcAft>
            </a:pPr>
            <a:endParaRPr lang="en-US" dirty="0"/>
          </a:p>
          <a:p>
            <a:pPr marL="0" indent="0">
              <a:spcAft>
                <a:spcPts val="600"/>
              </a:spcAft>
              <a:buNone/>
            </a:pPr>
            <a:endParaRPr lang="en-US" dirty="0"/>
          </a:p>
          <a:p>
            <a:pPr marL="0" indent="0">
              <a:spcAft>
                <a:spcPts val="600"/>
              </a:spcAft>
              <a:buNone/>
            </a:pPr>
            <a:endParaRPr lang="en-US" dirty="0"/>
          </a:p>
        </p:txBody>
      </p:sp>
      <p:sp>
        <p:nvSpPr>
          <p:cNvPr id="5" name="Rectangle 4">
            <a:extLst>
              <a:ext uri="{FF2B5EF4-FFF2-40B4-BE49-F238E27FC236}">
                <a16:creationId xmlns:a16="http://schemas.microsoft.com/office/drawing/2014/main" id="{140C2B5D-E33A-4F3A-8AD3-055898462609}"/>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435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p:txBody>
          <a:bodyPr>
            <a:normAutofit/>
          </a:bodyPr>
          <a:lstStyle/>
          <a:p>
            <a:r>
              <a:rPr lang="en-US" dirty="0">
                <a:solidFill>
                  <a:schemeClr val="tx2">
                    <a:lumMod val="75000"/>
                  </a:schemeClr>
                </a:solidFill>
                <a:ea typeface="ＭＳ Ｐゴシック" charset="0"/>
              </a:rPr>
              <a:t>SAMPLE NON-DISCRIMINATION NOTICE</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838200" y="1840832"/>
            <a:ext cx="10515600" cy="4336131"/>
          </a:xfrm>
        </p:spPr>
        <p:txBody>
          <a:bodyPr>
            <a:normAutofit lnSpcReduction="10000"/>
          </a:bodyPr>
          <a:lstStyle/>
          <a:p>
            <a:pPr marL="0" lvl="1" indent="0">
              <a:spcBef>
                <a:spcPts val="0"/>
              </a:spcBef>
              <a:buNone/>
            </a:pPr>
            <a:r>
              <a:rPr lang="en-US" i="1" dirty="0"/>
              <a:t>The (Name of Institution) does not discriminate on the basis of race, color, national origin, sex, disability, or age in its admissions policies, programs, activities, or employment practices. The following person has been designated to handle inquiries regarding the non-discrimination policies: </a:t>
            </a:r>
          </a:p>
          <a:p>
            <a:pPr marL="0" lvl="1" indent="0">
              <a:spcBef>
                <a:spcPts val="0"/>
              </a:spcBef>
              <a:buNone/>
            </a:pPr>
            <a:endParaRPr lang="en-US" i="1" dirty="0"/>
          </a:p>
          <a:p>
            <a:pPr marL="0" indent="0">
              <a:spcBef>
                <a:spcPts val="0"/>
              </a:spcBef>
              <a:buNone/>
            </a:pPr>
            <a:r>
              <a:rPr lang="en-US" i="1" dirty="0"/>
              <a:t>Name and/or Position Title*</a:t>
            </a:r>
          </a:p>
          <a:p>
            <a:pPr marL="0" indent="0">
              <a:spcBef>
                <a:spcPts val="0"/>
              </a:spcBef>
              <a:buNone/>
            </a:pPr>
            <a:r>
              <a:rPr lang="en-US" i="1" dirty="0"/>
              <a:t>Address </a:t>
            </a:r>
          </a:p>
          <a:p>
            <a:pPr marL="0" indent="0">
              <a:spcBef>
                <a:spcPts val="0"/>
              </a:spcBef>
              <a:buNone/>
            </a:pPr>
            <a:r>
              <a:rPr lang="en-US" i="1" dirty="0"/>
              <a:t>Telephone No. </a:t>
            </a:r>
          </a:p>
          <a:p>
            <a:pPr marL="0" indent="0">
              <a:spcBef>
                <a:spcPts val="0"/>
              </a:spcBef>
              <a:buNone/>
            </a:pPr>
            <a:r>
              <a:rPr lang="en-US" i="1" dirty="0"/>
              <a:t>Email address</a:t>
            </a:r>
          </a:p>
          <a:p>
            <a:pPr marL="0" indent="0">
              <a:spcBef>
                <a:spcPts val="0"/>
              </a:spcBef>
              <a:buNone/>
            </a:pPr>
            <a:endParaRPr lang="en-US" i="1" dirty="0"/>
          </a:p>
          <a:p>
            <a:pPr marL="0" indent="0">
              <a:spcBef>
                <a:spcPts val="0"/>
              </a:spcBef>
              <a:buNone/>
            </a:pPr>
            <a:r>
              <a:rPr lang="en-US" i="1" dirty="0"/>
              <a:t>*May list multiple people/positions when more than one official has been designated to coordinate civil rights compliance (ex. one for Section 504 and one for Title IX)</a:t>
            </a:r>
          </a:p>
          <a:p>
            <a:pPr marL="0" indent="0">
              <a:buNone/>
            </a:pPr>
            <a:endParaRPr lang="en-US" dirty="0"/>
          </a:p>
          <a:p>
            <a:endParaRPr lang="en-US" dirty="0"/>
          </a:p>
          <a:p>
            <a:endParaRPr lang="en-US" dirty="0"/>
          </a:p>
        </p:txBody>
      </p:sp>
      <p:sp>
        <p:nvSpPr>
          <p:cNvPr id="5" name="Rectangle 4">
            <a:extLst>
              <a:ext uri="{FF2B5EF4-FFF2-40B4-BE49-F238E27FC236}">
                <a16:creationId xmlns:a16="http://schemas.microsoft.com/office/drawing/2014/main" id="{021868CB-992A-4B3C-9CFA-A741FFFAC5E0}"/>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155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p:txBody>
          <a:bodyPr>
            <a:normAutofit/>
          </a:bodyPr>
          <a:lstStyle/>
          <a:p>
            <a:r>
              <a:rPr lang="en-US" dirty="0">
                <a:solidFill>
                  <a:schemeClr val="tx2">
                    <a:lumMod val="75000"/>
                  </a:schemeClr>
                </a:solidFill>
                <a:ea typeface="ＭＳ Ｐゴシック" charset="0"/>
              </a:rPr>
              <a:t>NON-DISCRIMINATION NOTICES RESOURCE</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838199" y="1195079"/>
            <a:ext cx="10690185" cy="4722471"/>
          </a:xfrm>
        </p:spPr>
        <p:txBody>
          <a:bodyPr>
            <a:normAutofit/>
          </a:bodyPr>
          <a:lstStyle/>
          <a:p>
            <a:pPr lvl="1"/>
            <a:endParaRPr lang="en-US" dirty="0"/>
          </a:p>
          <a:p>
            <a:endParaRPr lang="en-US" dirty="0"/>
          </a:p>
          <a:p>
            <a:pPr marL="0" indent="0" algn="ctr">
              <a:buNone/>
            </a:pPr>
            <a:r>
              <a:rPr lang="en-US" dirty="0"/>
              <a:t>For further guidance, reference OCR’s Notice of Non-Discrimination brochure:</a:t>
            </a:r>
          </a:p>
          <a:p>
            <a:pPr marL="0" indent="0" algn="ctr">
              <a:buNone/>
            </a:pPr>
            <a:endParaRPr lang="en-US" dirty="0"/>
          </a:p>
          <a:p>
            <a:pPr marL="0" indent="0" algn="ctr">
              <a:buNone/>
            </a:pPr>
            <a:r>
              <a:rPr lang="en-US" dirty="0">
                <a:hlinkClick r:id="rId3"/>
              </a:rPr>
              <a:t>https://www2.ed.gov/about/offices/list/ocr/docs/nondisc.html</a:t>
            </a:r>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25548B41-5423-48D3-B74E-93626952008C}"/>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438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p:txBody>
          <a:bodyPr/>
          <a:lstStyle/>
          <a:p>
            <a:r>
              <a:rPr lang="en-US" dirty="0">
                <a:solidFill>
                  <a:schemeClr val="tx2">
                    <a:lumMod val="75000"/>
                  </a:schemeClr>
                </a:solidFill>
                <a:ea typeface="ＭＳ Ｐゴシック" charset="0"/>
              </a:rPr>
              <a:t>OCR INVESTIGATIONS</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838200" y="2078290"/>
            <a:ext cx="10515600" cy="4351338"/>
          </a:xfrm>
        </p:spPr>
        <p:txBody>
          <a:bodyPr>
            <a:normAutofit/>
          </a:bodyPr>
          <a:lstStyle/>
          <a:p>
            <a:r>
              <a:rPr lang="en-US" dirty="0"/>
              <a:t>Institutions should include contact information for OCR in their grievance policy</a:t>
            </a:r>
          </a:p>
          <a:p>
            <a:r>
              <a:rPr lang="en-US" dirty="0"/>
              <a:t>Students may file a grievance with OCR at any time</a:t>
            </a:r>
          </a:p>
          <a:p>
            <a:pPr lvl="1">
              <a:buFont typeface="Courier New" panose="02070309020205020404" pitchFamily="49" charset="0"/>
              <a:buChar char="o"/>
            </a:pPr>
            <a:r>
              <a:rPr lang="en-US" dirty="0"/>
              <a:t>OCR may refer the complaint back to appropriate state agency or open an investigation</a:t>
            </a:r>
          </a:p>
          <a:p>
            <a:pPr lvl="1">
              <a:buFont typeface="Courier New" panose="02070309020205020404" pitchFamily="49" charset="0"/>
              <a:buChar char="o"/>
            </a:pPr>
            <a:r>
              <a:rPr lang="en-US" dirty="0"/>
              <a:t>OCR may conduct a data request, schedule interviews, and/or do an on-site visit.</a:t>
            </a:r>
          </a:p>
          <a:p>
            <a:r>
              <a:rPr lang="en-US" dirty="0"/>
              <a:t>OCR case activity may increase likelihood of MOA review</a:t>
            </a:r>
          </a:p>
          <a:p>
            <a:endParaRPr lang="en-US" dirty="0"/>
          </a:p>
          <a:p>
            <a:endParaRPr lang="en-US" dirty="0"/>
          </a:p>
        </p:txBody>
      </p:sp>
      <p:sp>
        <p:nvSpPr>
          <p:cNvPr id="5" name="Rectangle 4">
            <a:extLst>
              <a:ext uri="{FF2B5EF4-FFF2-40B4-BE49-F238E27FC236}">
                <a16:creationId xmlns:a16="http://schemas.microsoft.com/office/drawing/2014/main" id="{CFAD8FA4-B96A-4BF5-8631-2559DC3AAE6D}"/>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6865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omputer&#10;&#10;Description automatically generated">
            <a:extLst>
              <a:ext uri="{FF2B5EF4-FFF2-40B4-BE49-F238E27FC236}">
                <a16:creationId xmlns:a16="http://schemas.microsoft.com/office/drawing/2014/main" id="{8B893FE4-AD7E-4225-858D-E4D80B3865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25036" y="1439083"/>
            <a:ext cx="4638671" cy="4638671"/>
          </a:xfrm>
          <a:prstGeom prst="rect">
            <a:avLst/>
          </a:prstGeom>
        </p:spPr>
      </p:pic>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p:txBody>
          <a:bodyPr/>
          <a:lstStyle/>
          <a:p>
            <a:pPr fontAlgn="base">
              <a:lnSpc>
                <a:spcPct val="70000"/>
              </a:lnSpc>
              <a:spcAft>
                <a:spcPct val="0"/>
              </a:spcAft>
            </a:pPr>
            <a:r>
              <a:rPr lang="en-US" dirty="0">
                <a:solidFill>
                  <a:schemeClr val="tx2">
                    <a:lumMod val="75000"/>
                  </a:schemeClr>
                </a:solidFill>
                <a:ea typeface="ＭＳ Ｐゴシック" charset="0"/>
              </a:rPr>
              <a:t>HOW SCTCS CAN HELP</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6106607" y="3015823"/>
            <a:ext cx="4976148" cy="1493135"/>
          </a:xfrm>
        </p:spPr>
        <p:txBody>
          <a:bodyPr>
            <a:normAutofit/>
          </a:bodyPr>
          <a:lstStyle/>
          <a:p>
            <a:pPr>
              <a:spcBef>
                <a:spcPts val="0"/>
              </a:spcBef>
              <a:spcAft>
                <a:spcPts val="1200"/>
              </a:spcAft>
            </a:pPr>
            <a:r>
              <a:rPr lang="en-US" dirty="0"/>
              <a:t>Guidance</a:t>
            </a:r>
          </a:p>
          <a:p>
            <a:pPr>
              <a:spcBef>
                <a:spcPts val="0"/>
              </a:spcBef>
              <a:spcAft>
                <a:spcPts val="1200"/>
              </a:spcAft>
            </a:pPr>
            <a:r>
              <a:rPr lang="en-US" dirty="0"/>
              <a:t>Technical assistance visits</a:t>
            </a:r>
          </a:p>
          <a:p>
            <a:pPr>
              <a:spcBef>
                <a:spcPts val="0"/>
              </a:spcBef>
              <a:spcAft>
                <a:spcPts val="1200"/>
              </a:spcAft>
            </a:pPr>
            <a:r>
              <a:rPr lang="en-US" dirty="0"/>
              <a:t>Training </a:t>
            </a:r>
          </a:p>
        </p:txBody>
      </p:sp>
      <p:sp>
        <p:nvSpPr>
          <p:cNvPr id="6" name="Rectangle 5">
            <a:extLst>
              <a:ext uri="{FF2B5EF4-FFF2-40B4-BE49-F238E27FC236}">
                <a16:creationId xmlns:a16="http://schemas.microsoft.com/office/drawing/2014/main" id="{89BD7B5B-10BD-4D9C-8EDA-B701CA2C1636}"/>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96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75000"/>
                  </a:schemeClr>
                </a:solidFill>
              </a:rPr>
              <a:t>AGENDA</a:t>
            </a:r>
          </a:p>
        </p:txBody>
      </p:sp>
      <p:sp>
        <p:nvSpPr>
          <p:cNvPr id="3" name="Content Placeholder 2"/>
          <p:cNvSpPr>
            <a:spLocks noGrp="1"/>
          </p:cNvSpPr>
          <p:nvPr>
            <p:ph idx="1"/>
          </p:nvPr>
        </p:nvSpPr>
        <p:spPr/>
        <p:txBody>
          <a:bodyPr>
            <a:normAutofit/>
          </a:bodyPr>
          <a:lstStyle/>
          <a:p>
            <a:r>
              <a:rPr lang="en-US" dirty="0">
                <a:solidFill>
                  <a:srgbClr val="0E365A"/>
                </a:solidFill>
              </a:rPr>
              <a:t>Introductions</a:t>
            </a:r>
          </a:p>
          <a:p>
            <a:r>
              <a:rPr lang="en-US" dirty="0">
                <a:solidFill>
                  <a:srgbClr val="0E365A"/>
                </a:solidFill>
              </a:rPr>
              <a:t>Overview of OCR Methods of Administration</a:t>
            </a:r>
          </a:p>
          <a:p>
            <a:r>
              <a:rPr lang="en-US" dirty="0">
                <a:solidFill>
                  <a:srgbClr val="0E365A"/>
                </a:solidFill>
              </a:rPr>
              <a:t>Desktop Review</a:t>
            </a:r>
          </a:p>
          <a:p>
            <a:r>
              <a:rPr lang="en-US" dirty="0">
                <a:solidFill>
                  <a:srgbClr val="0E365A"/>
                </a:solidFill>
              </a:rPr>
              <a:t>Site Visits</a:t>
            </a:r>
          </a:p>
          <a:p>
            <a:r>
              <a:rPr lang="en-US" dirty="0">
                <a:solidFill>
                  <a:srgbClr val="0E365A"/>
                </a:solidFill>
              </a:rPr>
              <a:t>Common Findings</a:t>
            </a:r>
          </a:p>
          <a:p>
            <a:r>
              <a:rPr lang="en-US" dirty="0">
                <a:solidFill>
                  <a:srgbClr val="0E365A"/>
                </a:solidFill>
              </a:rPr>
              <a:t>Best Practices</a:t>
            </a:r>
          </a:p>
          <a:p>
            <a:r>
              <a:rPr lang="en-US" dirty="0">
                <a:solidFill>
                  <a:srgbClr val="0E365A"/>
                </a:solidFill>
              </a:rPr>
              <a:t>Questions</a:t>
            </a:r>
          </a:p>
          <a:p>
            <a:pPr marL="0" indent="0">
              <a:buNone/>
            </a:pPr>
            <a:endParaRPr lang="en-US" dirty="0">
              <a:solidFill>
                <a:srgbClr val="0E365A"/>
              </a:solidFill>
            </a:endParaRPr>
          </a:p>
        </p:txBody>
      </p:sp>
      <p:sp>
        <p:nvSpPr>
          <p:cNvPr id="4" name="Rectangle 3">
            <a:extLst>
              <a:ext uri="{FF2B5EF4-FFF2-40B4-BE49-F238E27FC236}">
                <a16:creationId xmlns:a16="http://schemas.microsoft.com/office/drawing/2014/main" id="{C2173E49-4F0D-4061-87DD-B21F26226411}"/>
              </a:ext>
            </a:extLst>
          </p:cNvPr>
          <p:cNvSpPr/>
          <p:nvPr/>
        </p:nvSpPr>
        <p:spPr>
          <a:xfrm>
            <a:off x="5763707" y="1331519"/>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9426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7BF8-0A8D-496D-88D3-7AFAE261E8D8}"/>
              </a:ext>
            </a:extLst>
          </p:cNvPr>
          <p:cNvSpPr>
            <a:spLocks noGrp="1"/>
          </p:cNvSpPr>
          <p:nvPr>
            <p:ph type="title"/>
          </p:nvPr>
        </p:nvSpPr>
        <p:spPr>
          <a:xfrm>
            <a:off x="838200" y="365125"/>
            <a:ext cx="10515600" cy="5675752"/>
          </a:xfrm>
        </p:spPr>
        <p:txBody>
          <a:bodyPr vert="horz" lIns="91440" tIns="45720" rIns="91440" bIns="45720" rtlCol="0" anchor="ctr">
            <a:normAutofit/>
          </a:bodyPr>
          <a:lstStyle/>
          <a:p>
            <a:r>
              <a:rPr lang="en-US" sz="4800" dirty="0">
                <a:solidFill>
                  <a:schemeClr val="tx2">
                    <a:lumMod val="75000"/>
                  </a:schemeClr>
                </a:solidFill>
              </a:rPr>
              <a:t>QUESTIONS?</a:t>
            </a:r>
          </a:p>
        </p:txBody>
      </p:sp>
      <p:sp>
        <p:nvSpPr>
          <p:cNvPr id="3" name="Rectangle 2">
            <a:extLst>
              <a:ext uri="{FF2B5EF4-FFF2-40B4-BE49-F238E27FC236}">
                <a16:creationId xmlns:a16="http://schemas.microsoft.com/office/drawing/2014/main" id="{FDAA4719-2D6F-4795-AA43-64B43536A836}"/>
              </a:ext>
            </a:extLst>
          </p:cNvPr>
          <p:cNvSpPr/>
          <p:nvPr/>
        </p:nvSpPr>
        <p:spPr>
          <a:xfrm>
            <a:off x="5897188" y="2588795"/>
            <a:ext cx="397623" cy="150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7067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7DAFE9-F872-45B6-9AFB-B96F1C77D089}"/>
              </a:ext>
            </a:extLst>
          </p:cNvPr>
          <p:cNvSpPr/>
          <p:nvPr/>
        </p:nvSpPr>
        <p:spPr>
          <a:xfrm>
            <a:off x="5763707" y="1271359"/>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3">
            <a:extLst>
              <a:ext uri="{FF2B5EF4-FFF2-40B4-BE49-F238E27FC236}">
                <a16:creationId xmlns:a16="http://schemas.microsoft.com/office/drawing/2014/main" id="{B4B0D542-C1A0-4A2A-86A6-4EA993C57B43}"/>
              </a:ext>
            </a:extLst>
          </p:cNvPr>
          <p:cNvSpPr>
            <a:spLocks/>
          </p:cNvSpPr>
          <p:nvPr/>
        </p:nvSpPr>
        <p:spPr bwMode="auto">
          <a:xfrm>
            <a:off x="1307306" y="667633"/>
            <a:ext cx="9577391" cy="628651"/>
          </a:xfrm>
          <a:prstGeom prst="rect">
            <a:avLst/>
          </a:prstGeom>
        </p:spPr>
        <p:txBody>
          <a:bodyPr vert="horz" lIns="91440" tIns="45720" rIns="91440" bIns="45720" rtlCol="0" anchor="ctr">
            <a:normAutofit lnSpcReduction="10000"/>
          </a:bodyPr>
          <a:lstStyle/>
          <a:p>
            <a:pPr algn="ctr">
              <a:lnSpc>
                <a:spcPct val="90000"/>
              </a:lnSpc>
              <a:spcBef>
                <a:spcPct val="0"/>
              </a:spcBef>
            </a:pPr>
            <a:r>
              <a:rPr lang="en-US" sz="4400" b="1" dirty="0">
                <a:solidFill>
                  <a:schemeClr val="tx2">
                    <a:lumMod val="75000"/>
                  </a:schemeClr>
                </a:solidFill>
                <a:latin typeface="Agency FB" panose="020B0503020202020204" pitchFamily="34" charset="0"/>
                <a:ea typeface="+mj-ea"/>
                <a:cs typeface="+mj-cs"/>
                <a:sym typeface="Bebas Neue" charset="0"/>
              </a:rPr>
              <a:t>CONTACT INFORMATION</a:t>
            </a:r>
          </a:p>
        </p:txBody>
      </p:sp>
      <p:grpSp>
        <p:nvGrpSpPr>
          <p:cNvPr id="4" name="Group 3">
            <a:extLst>
              <a:ext uri="{FF2B5EF4-FFF2-40B4-BE49-F238E27FC236}">
                <a16:creationId xmlns:a16="http://schemas.microsoft.com/office/drawing/2014/main" id="{B1F96D7B-7365-4C8F-B98B-ABC3E427B32E}"/>
              </a:ext>
            </a:extLst>
          </p:cNvPr>
          <p:cNvGrpSpPr/>
          <p:nvPr/>
        </p:nvGrpSpPr>
        <p:grpSpPr>
          <a:xfrm>
            <a:off x="133095" y="2237874"/>
            <a:ext cx="11930428" cy="2842126"/>
            <a:chOff x="133095" y="2237874"/>
            <a:chExt cx="11930428" cy="3070878"/>
          </a:xfrm>
        </p:grpSpPr>
        <p:sp>
          <p:nvSpPr>
            <p:cNvPr id="18" name="Rectangle: Rounded Corners 17">
              <a:extLst>
                <a:ext uri="{FF2B5EF4-FFF2-40B4-BE49-F238E27FC236}">
                  <a16:creationId xmlns:a16="http://schemas.microsoft.com/office/drawing/2014/main" id="{0314CE53-2076-457C-A239-716121DCC9C0}"/>
                </a:ext>
              </a:extLst>
            </p:cNvPr>
            <p:cNvSpPr/>
            <p:nvPr/>
          </p:nvSpPr>
          <p:spPr>
            <a:xfrm>
              <a:off x="133095" y="2261188"/>
              <a:ext cx="11930428" cy="3040763"/>
            </a:xfrm>
            <a:prstGeom prst="roundRect">
              <a:avLst>
                <a:gd name="adj" fmla="val 9375"/>
              </a:avLst>
            </a:prstGeom>
            <a:solidFill>
              <a:srgbClr val="032542">
                <a:alpha val="60000"/>
              </a:srgb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a:p>
          </p:txBody>
        </p:sp>
        <p:pic>
          <p:nvPicPr>
            <p:cNvPr id="17" name="Picture 3">
              <a:extLst>
                <a:ext uri="{FF2B5EF4-FFF2-40B4-BE49-F238E27FC236}">
                  <a16:creationId xmlns:a16="http://schemas.microsoft.com/office/drawing/2014/main" id="{634243C3-5697-4E73-8461-E8BA1CED9A1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2900842" y="2241845"/>
              <a:ext cx="9162681" cy="304943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12700" cap="flat">
                  <a:solidFill>
                    <a:schemeClr val="tx1"/>
                  </a:solidFill>
                  <a:miter lim="800000"/>
                  <a:headEnd/>
                  <a:tailEnd/>
                </a14:hiddenLine>
              </a:ext>
            </a:extLst>
          </p:spPr>
        </p:pic>
        <p:pic>
          <p:nvPicPr>
            <p:cNvPr id="14" name="Picture 3">
              <a:extLst>
                <a:ext uri="{FF2B5EF4-FFF2-40B4-BE49-F238E27FC236}">
                  <a16:creationId xmlns:a16="http://schemas.microsoft.com/office/drawing/2014/main" id="{07400521-4BB0-4630-968E-4BC93235CE6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33095" y="2237874"/>
              <a:ext cx="9256578" cy="306887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12700" cap="flat">
                  <a:solidFill>
                    <a:schemeClr val="tx1"/>
                  </a:solidFill>
                  <a:miter lim="800000"/>
                  <a:headEnd/>
                  <a:tailEnd/>
                </a14:hiddenLine>
              </a:ext>
            </a:extLst>
          </p:spPr>
        </p:pic>
        <p:sp>
          <p:nvSpPr>
            <p:cNvPr id="15" name="Rectangle: Rounded Corners 14">
              <a:extLst>
                <a:ext uri="{FF2B5EF4-FFF2-40B4-BE49-F238E27FC236}">
                  <a16:creationId xmlns:a16="http://schemas.microsoft.com/office/drawing/2014/main" id="{CA30FE48-00EF-4BD5-84F6-7164AACFF3CB}"/>
                </a:ext>
              </a:extLst>
            </p:cNvPr>
            <p:cNvSpPr/>
            <p:nvPr/>
          </p:nvSpPr>
          <p:spPr>
            <a:xfrm>
              <a:off x="4480560" y="2237875"/>
              <a:ext cx="7582963" cy="3070877"/>
            </a:xfrm>
            <a:prstGeom prst="roundRect">
              <a:avLst>
                <a:gd name="adj" fmla="val 9375"/>
              </a:avLst>
            </a:prstGeom>
            <a:solidFill>
              <a:srgbClr val="0325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 dirty="0"/>
                <a:t> </a:t>
              </a:r>
            </a:p>
          </p:txBody>
        </p:sp>
      </p:grpSp>
      <p:cxnSp>
        <p:nvCxnSpPr>
          <p:cNvPr id="11" name="Straight Connector 10"/>
          <p:cNvCxnSpPr/>
          <p:nvPr/>
        </p:nvCxnSpPr>
        <p:spPr>
          <a:xfrm>
            <a:off x="6949838" y="2533346"/>
            <a:ext cx="1" cy="219372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07446" y="2606391"/>
            <a:ext cx="2194560" cy="1920240"/>
          </a:xfrm>
          <a:prstGeom prst="rect">
            <a:avLst/>
          </a:prstGeom>
          <a:noFill/>
        </p:spPr>
        <p:txBody>
          <a:bodyPr wrap="square" lIns="0" rIns="0" rtlCol="0">
            <a:spAutoFit/>
          </a:bodyPr>
          <a:lstStyle/>
          <a:p>
            <a:pPr>
              <a:lnSpc>
                <a:spcPct val="90000"/>
              </a:lnSpc>
            </a:pPr>
            <a:r>
              <a:rPr lang="en-US" b="1" spc="-11" dirty="0">
                <a:solidFill>
                  <a:schemeClr val="bg1"/>
                </a:solidFill>
                <a:latin typeface="Agency FB" panose="020B0503020202020204" pitchFamily="34" charset="0"/>
              </a:rPr>
              <a:t>DR. ERIC BROWN</a:t>
            </a:r>
          </a:p>
          <a:p>
            <a:pPr>
              <a:lnSpc>
                <a:spcPct val="90000"/>
              </a:lnSpc>
            </a:pPr>
            <a:r>
              <a:rPr lang="en-US" sz="1400" spc="-11" dirty="0">
                <a:solidFill>
                  <a:schemeClr val="bg1"/>
                </a:solidFill>
              </a:rPr>
              <a:t>Associate Vice President for </a:t>
            </a:r>
            <a:br>
              <a:rPr lang="en-US" sz="1400" spc="-11" dirty="0">
                <a:solidFill>
                  <a:schemeClr val="bg1"/>
                </a:solidFill>
              </a:rPr>
            </a:br>
            <a:r>
              <a:rPr lang="en-US" sz="1400" spc="-11" dirty="0">
                <a:solidFill>
                  <a:schemeClr val="bg1"/>
                </a:solidFill>
              </a:rPr>
              <a:t>Student Affairs and Chief Student Services Officer</a:t>
            </a:r>
          </a:p>
          <a:p>
            <a:pPr>
              <a:lnSpc>
                <a:spcPct val="90000"/>
              </a:lnSpc>
            </a:pPr>
            <a:endParaRPr lang="en-US" sz="1400" spc="-11" dirty="0">
              <a:solidFill>
                <a:schemeClr val="bg1"/>
              </a:solidFill>
            </a:endParaRPr>
          </a:p>
          <a:p>
            <a:pPr>
              <a:lnSpc>
                <a:spcPct val="90000"/>
              </a:lnSpc>
            </a:pPr>
            <a:br>
              <a:rPr lang="en-US" sz="1400" spc="-11" dirty="0">
                <a:solidFill>
                  <a:schemeClr val="bg1"/>
                </a:solidFill>
              </a:rPr>
            </a:br>
            <a:br>
              <a:rPr lang="en-US" sz="1400" spc="-11" dirty="0">
                <a:solidFill>
                  <a:schemeClr val="bg1"/>
                </a:solidFill>
              </a:rPr>
            </a:br>
            <a:r>
              <a:rPr lang="en-US" sz="1400" spc="-11" dirty="0">
                <a:solidFill>
                  <a:schemeClr val="bg1"/>
                </a:solidFill>
              </a:rPr>
              <a:t>803.896.5367 (w)</a:t>
            </a:r>
          </a:p>
          <a:p>
            <a:pPr>
              <a:lnSpc>
                <a:spcPct val="90000"/>
              </a:lnSpc>
            </a:pPr>
            <a:r>
              <a:rPr lang="en-US" sz="1400" spc="-11" dirty="0" err="1">
                <a:solidFill>
                  <a:schemeClr val="bg1"/>
                </a:solidFill>
              </a:rPr>
              <a:t>browne@sctechsystem.edu</a:t>
            </a:r>
            <a:endParaRPr lang="en-US" sz="1400" spc="-11" dirty="0">
              <a:solidFill>
                <a:schemeClr val="bg1"/>
              </a:solidFill>
            </a:endParaRPr>
          </a:p>
        </p:txBody>
      </p:sp>
      <p:sp>
        <p:nvSpPr>
          <p:cNvPr id="16" name="TextBox 15">
            <a:extLst>
              <a:ext uri="{FF2B5EF4-FFF2-40B4-BE49-F238E27FC236}">
                <a16:creationId xmlns:a16="http://schemas.microsoft.com/office/drawing/2014/main" id="{47A687B7-884D-4313-B86E-03C939723570}"/>
              </a:ext>
            </a:extLst>
          </p:cNvPr>
          <p:cNvSpPr txBox="1"/>
          <p:nvPr/>
        </p:nvSpPr>
        <p:spPr>
          <a:xfrm>
            <a:off x="9714615" y="2606391"/>
            <a:ext cx="2194560" cy="1892826"/>
          </a:xfrm>
          <a:prstGeom prst="rect">
            <a:avLst/>
          </a:prstGeom>
          <a:noFill/>
        </p:spPr>
        <p:txBody>
          <a:bodyPr wrap="square" lIns="0" rIns="0" rtlCol="0">
            <a:spAutoFit/>
          </a:bodyPr>
          <a:lstStyle/>
          <a:p>
            <a:pPr>
              <a:lnSpc>
                <a:spcPct val="90000"/>
              </a:lnSpc>
            </a:pPr>
            <a:r>
              <a:rPr lang="en-US" b="1" spc="-11" dirty="0">
                <a:solidFill>
                  <a:schemeClr val="bg1"/>
                </a:solidFill>
                <a:latin typeface="Agency FB" panose="020B0503020202020204" pitchFamily="34" charset="0"/>
              </a:rPr>
              <a:t>AUSTIN FLOYD</a:t>
            </a:r>
            <a:endParaRPr lang="en-US" sz="1600" b="1" spc="-11" dirty="0">
              <a:solidFill>
                <a:schemeClr val="bg1"/>
              </a:solidFill>
              <a:latin typeface="Agency FB" panose="020B0503020202020204" pitchFamily="34" charset="0"/>
            </a:endParaRPr>
          </a:p>
          <a:p>
            <a:pPr>
              <a:lnSpc>
                <a:spcPct val="90000"/>
              </a:lnSpc>
            </a:pPr>
            <a:r>
              <a:rPr lang="en-US" sz="1400" spc="-11" dirty="0">
                <a:solidFill>
                  <a:schemeClr val="bg1"/>
                </a:solidFill>
              </a:rPr>
              <a:t>Program Coordinator, Student Affairs</a:t>
            </a:r>
          </a:p>
          <a:p>
            <a:pPr>
              <a:lnSpc>
                <a:spcPct val="90000"/>
              </a:lnSpc>
            </a:pPr>
            <a:endParaRPr lang="en-US" sz="1400" spc="-11" dirty="0">
              <a:solidFill>
                <a:schemeClr val="bg1"/>
              </a:solidFill>
            </a:endParaRPr>
          </a:p>
          <a:p>
            <a:pPr>
              <a:lnSpc>
                <a:spcPct val="90000"/>
              </a:lnSpc>
            </a:pPr>
            <a:br>
              <a:rPr lang="en-US" sz="1400" spc="-11" dirty="0">
                <a:solidFill>
                  <a:schemeClr val="bg1"/>
                </a:solidFill>
              </a:rPr>
            </a:br>
            <a:br>
              <a:rPr lang="en-US" sz="1400" spc="-11" dirty="0">
                <a:solidFill>
                  <a:schemeClr val="bg1"/>
                </a:solidFill>
              </a:rPr>
            </a:br>
            <a:endParaRPr lang="en-US" sz="1400" spc="-11" dirty="0">
              <a:solidFill>
                <a:schemeClr val="bg1"/>
              </a:solidFill>
            </a:endParaRPr>
          </a:p>
          <a:p>
            <a:pPr>
              <a:lnSpc>
                <a:spcPct val="90000"/>
              </a:lnSpc>
            </a:pPr>
            <a:r>
              <a:rPr lang="en-US" sz="1400" spc="-11" dirty="0">
                <a:solidFill>
                  <a:schemeClr val="bg1"/>
                </a:solidFill>
              </a:rPr>
              <a:t>803.896.7792 (w)</a:t>
            </a:r>
            <a:br>
              <a:rPr lang="en-US" sz="1400" spc="-11" dirty="0">
                <a:solidFill>
                  <a:schemeClr val="bg1"/>
                </a:solidFill>
              </a:rPr>
            </a:br>
            <a:r>
              <a:rPr lang="en-US" sz="1400" spc="-11" dirty="0">
                <a:solidFill>
                  <a:schemeClr val="bg1"/>
                </a:solidFill>
              </a:rPr>
              <a:t>floydau@sctechsystem.edu </a:t>
            </a:r>
          </a:p>
        </p:txBody>
      </p:sp>
      <p:cxnSp>
        <p:nvCxnSpPr>
          <p:cNvPr id="19" name="Straight Connector 18">
            <a:extLst>
              <a:ext uri="{FF2B5EF4-FFF2-40B4-BE49-F238E27FC236}">
                <a16:creationId xmlns:a16="http://schemas.microsoft.com/office/drawing/2014/main" id="{730A2EEA-6DDF-4DAD-825A-F8C51773729B}"/>
              </a:ext>
            </a:extLst>
          </p:cNvPr>
          <p:cNvCxnSpPr/>
          <p:nvPr/>
        </p:nvCxnSpPr>
        <p:spPr>
          <a:xfrm>
            <a:off x="9522003" y="2528909"/>
            <a:ext cx="1" cy="219372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2F15899-01BC-45D2-AD16-020704FB9708}"/>
              </a:ext>
            </a:extLst>
          </p:cNvPr>
          <p:cNvSpPr txBox="1"/>
          <p:nvPr/>
        </p:nvSpPr>
        <p:spPr>
          <a:xfrm>
            <a:off x="7195113" y="2606391"/>
            <a:ext cx="2194560" cy="1892826"/>
          </a:xfrm>
          <a:prstGeom prst="rect">
            <a:avLst/>
          </a:prstGeom>
          <a:noFill/>
        </p:spPr>
        <p:txBody>
          <a:bodyPr wrap="square" lIns="0" rIns="0" rtlCol="0">
            <a:spAutoFit/>
          </a:bodyPr>
          <a:lstStyle/>
          <a:p>
            <a:pPr>
              <a:lnSpc>
                <a:spcPct val="90000"/>
              </a:lnSpc>
            </a:pPr>
            <a:r>
              <a:rPr lang="en-US" b="1" spc="-11" dirty="0">
                <a:solidFill>
                  <a:schemeClr val="bg1"/>
                </a:solidFill>
                <a:latin typeface="Agency FB" panose="020B0503020202020204" pitchFamily="34" charset="0"/>
              </a:rPr>
              <a:t>LANE GOODWIN</a:t>
            </a:r>
            <a:endParaRPr lang="en-US" sz="1600" b="1" spc="-11" dirty="0">
              <a:solidFill>
                <a:schemeClr val="bg1"/>
              </a:solidFill>
              <a:latin typeface="Agency FB" panose="020B0503020202020204" pitchFamily="34" charset="0"/>
            </a:endParaRPr>
          </a:p>
          <a:p>
            <a:pPr>
              <a:lnSpc>
                <a:spcPct val="90000"/>
              </a:lnSpc>
            </a:pPr>
            <a:r>
              <a:rPr lang="en-US" sz="1400" spc="-11" dirty="0">
                <a:solidFill>
                  <a:schemeClr val="bg1"/>
                </a:solidFill>
              </a:rPr>
              <a:t>Director of Academic and Program Compliance</a:t>
            </a:r>
          </a:p>
          <a:p>
            <a:pPr>
              <a:lnSpc>
                <a:spcPct val="90000"/>
              </a:lnSpc>
            </a:pPr>
            <a:endParaRPr lang="en-US" sz="1400" spc="-11" dirty="0">
              <a:solidFill>
                <a:schemeClr val="bg1"/>
              </a:solidFill>
            </a:endParaRPr>
          </a:p>
          <a:p>
            <a:pPr>
              <a:lnSpc>
                <a:spcPct val="90000"/>
              </a:lnSpc>
            </a:pPr>
            <a:br>
              <a:rPr lang="en-US" sz="1400" spc="-11" dirty="0">
                <a:solidFill>
                  <a:schemeClr val="bg1"/>
                </a:solidFill>
              </a:rPr>
            </a:br>
            <a:br>
              <a:rPr lang="en-US" sz="1400" spc="-11" dirty="0">
                <a:solidFill>
                  <a:schemeClr val="bg1"/>
                </a:solidFill>
              </a:rPr>
            </a:br>
            <a:endParaRPr lang="en-US" sz="1400" spc="-11" dirty="0">
              <a:solidFill>
                <a:schemeClr val="bg1"/>
              </a:solidFill>
            </a:endParaRPr>
          </a:p>
          <a:p>
            <a:pPr>
              <a:lnSpc>
                <a:spcPct val="90000"/>
              </a:lnSpc>
            </a:pPr>
            <a:r>
              <a:rPr lang="en-US" sz="1400" spc="-11" dirty="0">
                <a:solidFill>
                  <a:schemeClr val="bg1"/>
                </a:solidFill>
              </a:rPr>
              <a:t>803.896.5266 (w)</a:t>
            </a:r>
            <a:br>
              <a:rPr lang="en-US" sz="1400" spc="-11" dirty="0">
                <a:solidFill>
                  <a:schemeClr val="bg1"/>
                </a:solidFill>
              </a:rPr>
            </a:br>
            <a:r>
              <a:rPr lang="en-US" sz="1400" spc="-11" dirty="0" err="1">
                <a:solidFill>
                  <a:schemeClr val="bg1"/>
                </a:solidFill>
              </a:rPr>
              <a:t>goodwinl@sctechsystem.edu</a:t>
            </a:r>
            <a:endParaRPr lang="en-US" sz="1400" spc="-11" dirty="0">
              <a:solidFill>
                <a:schemeClr val="bg1"/>
              </a:solidFill>
            </a:endParaRPr>
          </a:p>
        </p:txBody>
      </p:sp>
    </p:spTree>
    <p:extLst>
      <p:ext uri="{BB962C8B-B14F-4D97-AF65-F5344CB8AC3E}">
        <p14:creationId xmlns:p14="http://schemas.microsoft.com/office/powerpoint/2010/main" val="15906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5" grpId="0"/>
      <p:bldP spid="1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865187998"/>
              </p:ext>
            </p:extLst>
          </p:nvPr>
        </p:nvGraphicFramePr>
        <p:xfrm>
          <a:off x="167147" y="314632"/>
          <a:ext cx="11611897" cy="5744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347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dirty="0">
                <a:solidFill>
                  <a:schemeClr val="tx2">
                    <a:lumMod val="75000"/>
                  </a:schemeClr>
                </a:solidFill>
              </a:rPr>
              <a:t>VISION STATEMENT</a:t>
            </a:r>
          </a:p>
        </p:txBody>
      </p: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en-US" i="1" dirty="0"/>
              <a:t>The Division will be known for bold, innovative, and sustainable practices that promote student success.</a:t>
            </a:r>
            <a:endParaRPr lang="en-US" dirty="0"/>
          </a:p>
        </p:txBody>
      </p:sp>
      <p:sp>
        <p:nvSpPr>
          <p:cNvPr id="4" name="Rectangle 3">
            <a:extLst>
              <a:ext uri="{FF2B5EF4-FFF2-40B4-BE49-F238E27FC236}">
                <a16:creationId xmlns:a16="http://schemas.microsoft.com/office/drawing/2014/main" id="{B36E5A7A-3B44-42A7-B747-58B257DAECDB}"/>
              </a:ext>
            </a:extLst>
          </p:cNvPr>
          <p:cNvSpPr/>
          <p:nvPr/>
        </p:nvSpPr>
        <p:spPr>
          <a:xfrm>
            <a:off x="3826041" y="2550695"/>
            <a:ext cx="397623" cy="150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1512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572" y="1928539"/>
            <a:ext cx="1945100" cy="2432304"/>
          </a:xfrm>
          <a:prstGeom prst="roundRect">
            <a:avLst>
              <a:gd name="adj" fmla="val 8594"/>
            </a:avLst>
          </a:prstGeom>
          <a:solidFill>
            <a:srgbClr val="FFFFFF">
              <a:shade val="85000"/>
            </a:srgbClr>
          </a:solidFill>
          <a:ln>
            <a:noFill/>
          </a:ln>
          <a:effectLst>
            <a:reflection blurRad="12700" stA="38000" endPos="20000" dist="5000" dir="5400000" sy="-100000" algn="bl" rotWithShape="0"/>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047" y="1930204"/>
            <a:ext cx="1946194" cy="2432304"/>
          </a:xfrm>
          <a:prstGeom prst="roundRect">
            <a:avLst>
              <a:gd name="adj" fmla="val 8594"/>
            </a:avLst>
          </a:prstGeom>
          <a:solidFill>
            <a:srgbClr val="FFFFFF">
              <a:shade val="85000"/>
            </a:srgbClr>
          </a:solidFill>
          <a:ln>
            <a:noFill/>
          </a:ln>
          <a:effectLst>
            <a:reflection blurRad="12700" stA="38000" endPos="20000" dist="5000" dir="5400000" sy="-100000" algn="bl" rotWithShape="0"/>
          </a:effectLst>
        </p:spPr>
      </p:pic>
      <p:pic>
        <p:nvPicPr>
          <p:cNvPr id="3" name="Picture 2">
            <a:extLst>
              <a:ext uri="{FF2B5EF4-FFF2-40B4-BE49-F238E27FC236}">
                <a16:creationId xmlns:a16="http://schemas.microsoft.com/office/drawing/2014/main" id="{46A42DAF-39F2-4CD0-928D-721885F68AB3}"/>
              </a:ext>
            </a:extLst>
          </p:cNvPr>
          <p:cNvPicPr>
            <a:picLocks noChangeAspect="1"/>
          </p:cNvPicPr>
          <p:nvPr/>
        </p:nvPicPr>
        <p:blipFill>
          <a:blip r:embed="rId5"/>
          <a:stretch>
            <a:fillRect/>
          </a:stretch>
        </p:blipFill>
        <p:spPr>
          <a:xfrm>
            <a:off x="8551218" y="1928539"/>
            <a:ext cx="1828959" cy="2432304"/>
          </a:xfrm>
          <a:prstGeom prst="roundRect">
            <a:avLst>
              <a:gd name="adj" fmla="val 8594"/>
            </a:avLst>
          </a:prstGeom>
          <a:solidFill>
            <a:srgbClr val="FFFFFF">
              <a:shade val="85000"/>
            </a:srgbClr>
          </a:solidFill>
          <a:ln>
            <a:noFill/>
          </a:ln>
          <a:effectLst>
            <a:reflection blurRad="12700" stA="38000" endPos="20000" dist="5000" dir="5400000" sy="-100000" algn="bl" rotWithShape="0"/>
          </a:effectLst>
        </p:spPr>
      </p:pic>
      <p:sp>
        <p:nvSpPr>
          <p:cNvPr id="2" name="Title 1"/>
          <p:cNvSpPr>
            <a:spLocks noGrp="1"/>
          </p:cNvSpPr>
          <p:nvPr>
            <p:ph type="title"/>
          </p:nvPr>
        </p:nvSpPr>
        <p:spPr>
          <a:xfrm>
            <a:off x="858344" y="373752"/>
            <a:ext cx="10515600" cy="1325563"/>
          </a:xfrm>
        </p:spPr>
        <p:txBody>
          <a:bodyPr>
            <a:normAutofit/>
          </a:bodyPr>
          <a:lstStyle/>
          <a:p>
            <a:pPr algn="ctr"/>
            <a:r>
              <a:rPr lang="en-US" sz="4400" dirty="0">
                <a:solidFill>
                  <a:schemeClr val="tx2">
                    <a:lumMod val="75000"/>
                  </a:schemeClr>
                </a:solidFill>
                <a:latin typeface="Agency FB" panose="020B0503020202020204" pitchFamily="34" charset="0"/>
              </a:rPr>
              <a:t>MEET YOUR PRESENTERS</a:t>
            </a:r>
          </a:p>
        </p:txBody>
      </p:sp>
      <p:sp>
        <p:nvSpPr>
          <p:cNvPr id="9" name="TextBox 8"/>
          <p:cNvSpPr txBox="1"/>
          <p:nvPr/>
        </p:nvSpPr>
        <p:spPr>
          <a:xfrm>
            <a:off x="650655" y="4590068"/>
            <a:ext cx="376493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14C49"/>
                </a:solidFill>
                <a:effectLst/>
                <a:uLnTx/>
                <a:uFillTx/>
                <a:ea typeface="+mn-ea"/>
                <a:cs typeface="+mn-cs"/>
              </a:rPr>
              <a:t>Dr. Eric Brown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414C49"/>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414C49"/>
                </a:solidFill>
                <a:effectLst/>
                <a:uLnTx/>
                <a:uFillTx/>
                <a:ea typeface="+mn-ea"/>
                <a:cs typeface="+mn-cs"/>
              </a:rPr>
              <a:t>Associate Vice President,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414C49"/>
                </a:solidFill>
                <a:effectLst/>
                <a:uLnTx/>
                <a:uFillTx/>
                <a:ea typeface="+mn-ea"/>
                <a:cs typeface="+mn-cs"/>
              </a:rPr>
              <a:t>Student Affairs</a:t>
            </a:r>
          </a:p>
        </p:txBody>
      </p:sp>
      <p:sp>
        <p:nvSpPr>
          <p:cNvPr id="13" name="TextBox 12"/>
          <p:cNvSpPr txBox="1"/>
          <p:nvPr/>
        </p:nvSpPr>
        <p:spPr>
          <a:xfrm>
            <a:off x="4303477" y="4590068"/>
            <a:ext cx="362533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14C49"/>
                </a:solidFill>
                <a:effectLst/>
                <a:uLnTx/>
                <a:uFillTx/>
                <a:ea typeface="+mn-ea"/>
                <a:cs typeface="+mn-cs"/>
              </a:rPr>
              <a:t>Lane Goodwin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414C49"/>
              </a:solidFill>
              <a:effectLst/>
              <a:uLnTx/>
              <a:uFillTx/>
              <a:ea typeface="+mn-ea"/>
              <a:cs typeface="+mn-cs"/>
            </a:endParaRPr>
          </a:p>
          <a:p>
            <a:pPr lvl="0" algn="ctr" defTabSz="914400">
              <a:defRPr/>
            </a:pPr>
            <a:r>
              <a:rPr lang="en-US" i="1" dirty="0">
                <a:solidFill>
                  <a:srgbClr val="414C49"/>
                </a:solidFill>
              </a:rPr>
              <a:t>Director of Academic and Program Compliance</a:t>
            </a:r>
          </a:p>
        </p:txBody>
      </p:sp>
      <p:sp>
        <p:nvSpPr>
          <p:cNvPr id="16" name="TextBox 15">
            <a:extLst>
              <a:ext uri="{FF2B5EF4-FFF2-40B4-BE49-F238E27FC236}">
                <a16:creationId xmlns:a16="http://schemas.microsoft.com/office/drawing/2014/main" id="{DEB9705F-59AA-4E6A-B03E-3873A391424F}"/>
              </a:ext>
            </a:extLst>
          </p:cNvPr>
          <p:cNvSpPr txBox="1"/>
          <p:nvPr/>
        </p:nvSpPr>
        <p:spPr>
          <a:xfrm>
            <a:off x="7778120" y="4590067"/>
            <a:ext cx="337515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14C49"/>
                </a:solidFill>
                <a:effectLst/>
                <a:uLnTx/>
                <a:uFillTx/>
                <a:ea typeface="+mn-ea"/>
                <a:cs typeface="+mn-cs"/>
              </a:rPr>
              <a:t>Austin Floyd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414C49"/>
              </a:solidFill>
              <a:effectLst/>
              <a:uLnTx/>
              <a:uFillTx/>
              <a:ea typeface="+mn-ea"/>
              <a:cs typeface="+mn-cs"/>
            </a:endParaRPr>
          </a:p>
          <a:p>
            <a:pPr lvl="0" algn="ctr" defTabSz="914400">
              <a:defRPr/>
            </a:pPr>
            <a:r>
              <a:rPr lang="en-US" i="1" dirty="0">
                <a:solidFill>
                  <a:srgbClr val="414C49"/>
                </a:solidFill>
              </a:rPr>
              <a:t>Program Coordinator, </a:t>
            </a:r>
            <a:br>
              <a:rPr lang="en-US" i="1" dirty="0">
                <a:solidFill>
                  <a:srgbClr val="414C49"/>
                </a:solidFill>
              </a:rPr>
            </a:br>
            <a:r>
              <a:rPr lang="en-US" i="1" dirty="0">
                <a:solidFill>
                  <a:srgbClr val="414C49"/>
                </a:solidFill>
              </a:rPr>
              <a:t>Student Affairs</a:t>
            </a:r>
          </a:p>
        </p:txBody>
      </p:sp>
      <p:sp>
        <p:nvSpPr>
          <p:cNvPr id="10" name="Rectangle 9">
            <a:extLst>
              <a:ext uri="{FF2B5EF4-FFF2-40B4-BE49-F238E27FC236}">
                <a16:creationId xmlns:a16="http://schemas.microsoft.com/office/drawing/2014/main" id="{FC31D2E9-4899-430E-8EE6-5BE4A5F3CB3E}"/>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069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50"/>
                                        <p:tgtEl>
                                          <p:spTgt spid="8"/>
                                        </p:tgtEl>
                                      </p:cBhvr>
                                    </p:animEffect>
                                  </p:childTnLst>
                                </p:cTn>
                              </p:par>
                            </p:childTnLst>
                          </p:cTn>
                        </p:par>
                        <p:par>
                          <p:cTn id="16" fill="hold">
                            <p:stCondLst>
                              <p:cond delay="12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50"/>
                                        <p:tgtEl>
                                          <p:spTgt spid="9"/>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250"/>
                                        <p:tgtEl>
                                          <p:spTgt spid="15"/>
                                        </p:tgtEl>
                                      </p:cBhvr>
                                    </p:animEffect>
                                  </p:childTnLst>
                                </p:cTn>
                              </p:par>
                            </p:childTnLst>
                          </p:cTn>
                        </p:par>
                        <p:par>
                          <p:cTn id="24" fill="hold">
                            <p:stCondLst>
                              <p:cond delay="1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250"/>
                                        <p:tgtEl>
                                          <p:spTgt spid="13"/>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250"/>
                                        <p:tgtEl>
                                          <p:spTgt spid="3"/>
                                        </p:tgtEl>
                                      </p:cBhvr>
                                    </p:animEffect>
                                  </p:childTnLst>
                                </p:cTn>
                              </p:par>
                            </p:childTnLst>
                          </p:cTn>
                        </p:par>
                        <p:par>
                          <p:cTn id="32" fill="hold">
                            <p:stCondLst>
                              <p:cond delay="2250"/>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6"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p:txBody>
          <a:bodyPr>
            <a:noAutofit/>
          </a:bodyPr>
          <a:lstStyle/>
          <a:p>
            <a:r>
              <a:rPr lang="en-US" dirty="0">
                <a:solidFill>
                  <a:schemeClr val="tx2">
                    <a:lumMod val="75000"/>
                  </a:schemeClr>
                </a:solidFill>
                <a:ea typeface="ＭＳ Ｐゴシック" charset="0"/>
              </a:rPr>
              <a:t>WHAT IS OCR’S </a:t>
            </a:r>
            <a:br>
              <a:rPr lang="en-US" dirty="0">
                <a:solidFill>
                  <a:schemeClr val="tx2">
                    <a:lumMod val="75000"/>
                  </a:schemeClr>
                </a:solidFill>
                <a:ea typeface="ＭＳ Ｐゴシック" charset="0"/>
              </a:rPr>
            </a:br>
            <a:r>
              <a:rPr lang="en-US" dirty="0">
                <a:solidFill>
                  <a:schemeClr val="tx2">
                    <a:lumMod val="75000"/>
                  </a:schemeClr>
                </a:solidFill>
                <a:ea typeface="ＭＳ Ｐゴシック" charset="0"/>
              </a:rPr>
              <a:t>METHODS OF ADMINISTRATION (MOA)?</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idx="1"/>
          </p:nvPr>
        </p:nvSpPr>
        <p:spPr>
          <a:xfrm>
            <a:off x="838200" y="2129741"/>
            <a:ext cx="10515600" cy="4047221"/>
          </a:xfrm>
        </p:spPr>
        <p:txBody>
          <a:bodyPr/>
          <a:lstStyle/>
          <a:p>
            <a:endParaRPr lang="en-US" sz="2800" dirty="0"/>
          </a:p>
          <a:p>
            <a:pPr marL="0" indent="0">
              <a:buNone/>
            </a:pPr>
            <a:endParaRPr lang="en-US" sz="2800" dirty="0"/>
          </a:p>
          <a:p>
            <a:endParaRPr lang="en-US" dirty="0"/>
          </a:p>
        </p:txBody>
      </p:sp>
      <p:sp>
        <p:nvSpPr>
          <p:cNvPr id="2" name="Rectangle: Rounded Corners 1">
            <a:extLst>
              <a:ext uri="{FF2B5EF4-FFF2-40B4-BE49-F238E27FC236}">
                <a16:creationId xmlns:a16="http://schemas.microsoft.com/office/drawing/2014/main" id="{E9532A44-B514-4517-B93C-7A5DADEBA5A9}"/>
              </a:ext>
            </a:extLst>
          </p:cNvPr>
          <p:cNvSpPr/>
          <p:nvPr/>
        </p:nvSpPr>
        <p:spPr>
          <a:xfrm>
            <a:off x="987998" y="2392300"/>
            <a:ext cx="2926080" cy="2926080"/>
          </a:xfrm>
          <a:prstGeom prst="roundRect">
            <a:avLst/>
          </a:prstGeom>
          <a:solidFill>
            <a:schemeClr val="accent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a:t>Partnership</a:t>
            </a:r>
            <a:endParaRPr lang="en-US" sz="2800" dirty="0"/>
          </a:p>
        </p:txBody>
      </p:sp>
      <p:sp>
        <p:nvSpPr>
          <p:cNvPr id="5" name="Rectangle: Rounded Corners 4">
            <a:extLst>
              <a:ext uri="{FF2B5EF4-FFF2-40B4-BE49-F238E27FC236}">
                <a16:creationId xmlns:a16="http://schemas.microsoft.com/office/drawing/2014/main" id="{E86BCB3B-6407-4EBF-825A-74559A3FCED2}"/>
              </a:ext>
            </a:extLst>
          </p:cNvPr>
          <p:cNvSpPr/>
          <p:nvPr/>
        </p:nvSpPr>
        <p:spPr>
          <a:xfrm>
            <a:off x="4643672" y="2392299"/>
            <a:ext cx="2926080" cy="2926080"/>
          </a:xfrm>
          <a:prstGeom prst="roundRect">
            <a:avLst/>
          </a:prstGeom>
          <a:solidFill>
            <a:schemeClr val="accent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a:t>Equity</a:t>
            </a:r>
            <a:endParaRPr lang="en-US" sz="3200" dirty="0"/>
          </a:p>
        </p:txBody>
      </p:sp>
      <p:sp>
        <p:nvSpPr>
          <p:cNvPr id="6" name="Rectangle: Rounded Corners 5">
            <a:extLst>
              <a:ext uri="{FF2B5EF4-FFF2-40B4-BE49-F238E27FC236}">
                <a16:creationId xmlns:a16="http://schemas.microsoft.com/office/drawing/2014/main" id="{3DB6E6EC-A110-424D-B041-1F906AE93F77}"/>
              </a:ext>
            </a:extLst>
          </p:cNvPr>
          <p:cNvSpPr/>
          <p:nvPr/>
        </p:nvSpPr>
        <p:spPr>
          <a:xfrm>
            <a:off x="8299346" y="2392301"/>
            <a:ext cx="2926080" cy="2926080"/>
          </a:xfrm>
          <a:prstGeom prst="roundRect">
            <a:avLst/>
          </a:prstGeom>
          <a:solidFill>
            <a:schemeClr val="accent2"/>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a:t>Risk Management</a:t>
            </a:r>
          </a:p>
        </p:txBody>
      </p:sp>
      <p:sp>
        <p:nvSpPr>
          <p:cNvPr id="7" name="Rectangle 6">
            <a:extLst>
              <a:ext uri="{FF2B5EF4-FFF2-40B4-BE49-F238E27FC236}">
                <a16:creationId xmlns:a16="http://schemas.microsoft.com/office/drawing/2014/main" id="{98DDF01E-3173-4A83-9B40-0328A069BAB8}"/>
              </a:ext>
            </a:extLst>
          </p:cNvPr>
          <p:cNvSpPr/>
          <p:nvPr/>
        </p:nvSpPr>
        <p:spPr>
          <a:xfrm>
            <a:off x="5753100" y="1666792"/>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09730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a:xfrm>
            <a:off x="838200" y="365125"/>
            <a:ext cx="10515600" cy="1324779"/>
          </a:xfrm>
        </p:spPr>
        <p:txBody>
          <a:bodyPr>
            <a:normAutofit/>
          </a:bodyPr>
          <a:lstStyle/>
          <a:p>
            <a:r>
              <a:rPr lang="en-US" dirty="0">
                <a:solidFill>
                  <a:schemeClr val="tx2">
                    <a:lumMod val="75000"/>
                  </a:schemeClr>
                </a:solidFill>
                <a:ea typeface="ＭＳ Ｐゴシック" charset="0"/>
              </a:rPr>
              <a:t>LEGAL BASIS FOR MOA</a:t>
            </a:r>
          </a:p>
        </p:txBody>
      </p:sp>
      <p:sp>
        <p:nvSpPr>
          <p:cNvPr id="2" name="Oval 1">
            <a:extLst>
              <a:ext uri="{FF2B5EF4-FFF2-40B4-BE49-F238E27FC236}">
                <a16:creationId xmlns:a16="http://schemas.microsoft.com/office/drawing/2014/main" id="{ABA8BBD7-2C11-4A2D-B2B7-A18E70A9CFD1}"/>
              </a:ext>
            </a:extLst>
          </p:cNvPr>
          <p:cNvSpPr/>
          <p:nvPr/>
        </p:nvSpPr>
        <p:spPr>
          <a:xfrm>
            <a:off x="4599272" y="1689904"/>
            <a:ext cx="3017520" cy="3017520"/>
          </a:xfrm>
          <a:prstGeom prst="ellipse">
            <a:avLst/>
          </a:prstGeom>
          <a:solidFill>
            <a:schemeClr val="accent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r>
              <a:rPr lang="en-US" sz="3600" dirty="0"/>
              <a:t>Title VI</a:t>
            </a:r>
          </a:p>
        </p:txBody>
      </p:sp>
      <p:sp>
        <p:nvSpPr>
          <p:cNvPr id="8" name="Content Placeholder 7">
            <a:extLst>
              <a:ext uri="{FF2B5EF4-FFF2-40B4-BE49-F238E27FC236}">
                <a16:creationId xmlns:a16="http://schemas.microsoft.com/office/drawing/2014/main" id="{AA428418-058D-4C05-B275-751A76DC414D}"/>
              </a:ext>
            </a:extLst>
          </p:cNvPr>
          <p:cNvSpPr>
            <a:spLocks noGrp="1"/>
          </p:cNvSpPr>
          <p:nvPr>
            <p:ph idx="1"/>
          </p:nvPr>
        </p:nvSpPr>
        <p:spPr>
          <a:xfrm>
            <a:off x="1702072" y="3196603"/>
            <a:ext cx="3017520" cy="3017520"/>
          </a:xfrm>
          <a:prstGeom prst="ellipse">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3600" dirty="0"/>
              <a:t>Title IX</a:t>
            </a:r>
          </a:p>
        </p:txBody>
      </p:sp>
      <p:sp>
        <p:nvSpPr>
          <p:cNvPr id="9" name="Oval 8">
            <a:extLst>
              <a:ext uri="{FF2B5EF4-FFF2-40B4-BE49-F238E27FC236}">
                <a16:creationId xmlns:a16="http://schemas.microsoft.com/office/drawing/2014/main" id="{D56AE431-320C-43BC-BADA-41A2608D3917}"/>
              </a:ext>
            </a:extLst>
          </p:cNvPr>
          <p:cNvSpPr/>
          <p:nvPr/>
        </p:nvSpPr>
        <p:spPr>
          <a:xfrm>
            <a:off x="7496472" y="3196603"/>
            <a:ext cx="3017520" cy="3017520"/>
          </a:xfrm>
          <a:prstGeom prst="ellipse">
            <a:avLst/>
          </a:prstGeom>
          <a:solidFill>
            <a:schemeClr val="accent5"/>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Section 504</a:t>
            </a:r>
          </a:p>
        </p:txBody>
      </p:sp>
      <p:sp>
        <p:nvSpPr>
          <p:cNvPr id="6" name="Rectangle 5">
            <a:extLst>
              <a:ext uri="{FF2B5EF4-FFF2-40B4-BE49-F238E27FC236}">
                <a16:creationId xmlns:a16="http://schemas.microsoft.com/office/drawing/2014/main" id="{43406AC1-BD84-44F5-B6FC-CBA25B11F20F}"/>
              </a:ext>
            </a:extLst>
          </p:cNvPr>
          <p:cNvSpPr/>
          <p:nvPr/>
        </p:nvSpPr>
        <p:spPr>
          <a:xfrm>
            <a:off x="5763707" y="1331519"/>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1839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P spid="9"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AE75-E166-4F7F-904F-530DCBFCDA4D}"/>
              </a:ext>
            </a:extLst>
          </p:cNvPr>
          <p:cNvSpPr>
            <a:spLocks noGrp="1"/>
          </p:cNvSpPr>
          <p:nvPr>
            <p:ph type="title"/>
          </p:nvPr>
        </p:nvSpPr>
        <p:spPr>
          <a:xfrm>
            <a:off x="838200" y="365127"/>
            <a:ext cx="10515600" cy="1325563"/>
          </a:xfrm>
        </p:spPr>
        <p:txBody>
          <a:bodyPr>
            <a:normAutofit/>
          </a:bodyPr>
          <a:lstStyle/>
          <a:p>
            <a:r>
              <a:rPr lang="en-US" dirty="0">
                <a:solidFill>
                  <a:schemeClr val="tx2">
                    <a:lumMod val="75000"/>
                  </a:schemeClr>
                </a:solidFill>
                <a:ea typeface="ＭＳ Ｐゴシック" charset="0"/>
              </a:rPr>
              <a:t>TARGETING PLANS</a:t>
            </a:r>
          </a:p>
        </p:txBody>
      </p:sp>
      <p:sp>
        <p:nvSpPr>
          <p:cNvPr id="4" name="Content Placeholder 3">
            <a:extLst>
              <a:ext uri="{FF2B5EF4-FFF2-40B4-BE49-F238E27FC236}">
                <a16:creationId xmlns:a16="http://schemas.microsoft.com/office/drawing/2014/main" id="{08B59BD3-96E7-45E2-8367-A9144C8099C7}"/>
              </a:ext>
            </a:extLst>
          </p:cNvPr>
          <p:cNvSpPr>
            <a:spLocks noGrp="1"/>
          </p:cNvSpPr>
          <p:nvPr>
            <p:ph sz="half" idx="1"/>
          </p:nvPr>
        </p:nvSpPr>
        <p:spPr>
          <a:xfrm>
            <a:off x="1455822" y="1898249"/>
            <a:ext cx="9300410" cy="4278714"/>
          </a:xfrm>
        </p:spPr>
        <p:txBody>
          <a:bodyPr>
            <a:normAutofit/>
          </a:bodyPr>
          <a:lstStyle/>
          <a:p>
            <a:pPr>
              <a:spcAft>
                <a:spcPts val="600"/>
              </a:spcAft>
            </a:pPr>
            <a:r>
              <a:rPr lang="en-US" dirty="0"/>
              <a:t>Race</a:t>
            </a:r>
          </a:p>
          <a:p>
            <a:pPr lvl="1">
              <a:spcAft>
                <a:spcPts val="600"/>
              </a:spcAft>
              <a:buFont typeface="Symbol" panose="05050102010706020507" pitchFamily="18" charset="2"/>
              <a:buChar char="¾"/>
            </a:pPr>
            <a:r>
              <a:rPr lang="en-US" dirty="0"/>
              <a:t>Institutional and Programmatic</a:t>
            </a:r>
          </a:p>
          <a:p>
            <a:pPr lvl="1">
              <a:spcAft>
                <a:spcPts val="600"/>
              </a:spcAft>
              <a:buFont typeface="Symbol" panose="05050102010706020507" pitchFamily="18" charset="2"/>
              <a:buChar char="¾"/>
            </a:pPr>
            <a:r>
              <a:rPr lang="en-US" dirty="0"/>
              <a:t>Student and Faculty/Staff</a:t>
            </a:r>
          </a:p>
          <a:p>
            <a:pPr>
              <a:spcAft>
                <a:spcPts val="600"/>
              </a:spcAft>
            </a:pPr>
            <a:r>
              <a:rPr lang="en-US" dirty="0"/>
              <a:t>Gender</a:t>
            </a:r>
          </a:p>
          <a:p>
            <a:pPr lvl="1">
              <a:spcAft>
                <a:spcPts val="600"/>
              </a:spcAft>
              <a:buFont typeface="Symbol" panose="05050102010706020507" pitchFamily="18" charset="2"/>
              <a:buChar char="¾"/>
            </a:pPr>
            <a:r>
              <a:rPr lang="en-US" dirty="0"/>
              <a:t>Institutional and Programmatic</a:t>
            </a:r>
          </a:p>
          <a:p>
            <a:pPr lvl="1">
              <a:spcAft>
                <a:spcPts val="600"/>
              </a:spcAft>
              <a:buFont typeface="Symbol" panose="05050102010706020507" pitchFamily="18" charset="2"/>
              <a:buChar char="¾"/>
            </a:pPr>
            <a:r>
              <a:rPr lang="en-US" dirty="0"/>
              <a:t>Student and Faculty/Staff</a:t>
            </a:r>
          </a:p>
          <a:p>
            <a:pPr>
              <a:spcAft>
                <a:spcPts val="600"/>
              </a:spcAft>
            </a:pPr>
            <a:r>
              <a:rPr lang="en-US" dirty="0"/>
              <a:t>OCR Case Activity</a:t>
            </a:r>
          </a:p>
          <a:p>
            <a:pPr>
              <a:spcAft>
                <a:spcPts val="600"/>
              </a:spcAft>
            </a:pPr>
            <a:r>
              <a:rPr lang="en-US" dirty="0"/>
              <a:t>Length of Time Since Last Visit</a:t>
            </a:r>
          </a:p>
          <a:p>
            <a:pPr>
              <a:spcAft>
                <a:spcPts val="600"/>
              </a:spcAft>
            </a:pPr>
            <a:endParaRPr lang="en-US" dirty="0"/>
          </a:p>
          <a:p>
            <a:endParaRPr lang="en-US" sz="1600" dirty="0"/>
          </a:p>
        </p:txBody>
      </p:sp>
      <p:sp>
        <p:nvSpPr>
          <p:cNvPr id="5" name="Rectangle 4">
            <a:extLst>
              <a:ext uri="{FF2B5EF4-FFF2-40B4-BE49-F238E27FC236}">
                <a16:creationId xmlns:a16="http://schemas.microsoft.com/office/drawing/2014/main" id="{EC350FC7-1F70-4874-80CA-7C9D0A02CE0D}"/>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727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0135-DFC4-4607-88D7-792881DDD458}"/>
              </a:ext>
            </a:extLst>
          </p:cNvPr>
          <p:cNvSpPr>
            <a:spLocks noGrp="1"/>
          </p:cNvSpPr>
          <p:nvPr>
            <p:ph type="title"/>
          </p:nvPr>
        </p:nvSpPr>
        <p:spPr/>
        <p:txBody>
          <a:bodyPr/>
          <a:lstStyle/>
          <a:p>
            <a:r>
              <a:rPr lang="en-US" dirty="0">
                <a:solidFill>
                  <a:schemeClr val="tx2">
                    <a:lumMod val="75000"/>
                  </a:schemeClr>
                </a:solidFill>
                <a:ea typeface="ＭＳ Ｐゴシック" charset="0"/>
              </a:rPr>
              <a:t>DATES OF LAST ON-SITE MOA VISITS</a:t>
            </a:r>
          </a:p>
        </p:txBody>
      </p:sp>
      <p:sp>
        <p:nvSpPr>
          <p:cNvPr id="3" name="Content Placeholder 2">
            <a:extLst>
              <a:ext uri="{FF2B5EF4-FFF2-40B4-BE49-F238E27FC236}">
                <a16:creationId xmlns:a16="http://schemas.microsoft.com/office/drawing/2014/main" id="{C2462B20-6FB4-4254-88E9-FF8CE6F8EB65}"/>
              </a:ext>
            </a:extLst>
          </p:cNvPr>
          <p:cNvSpPr>
            <a:spLocks noGrp="1"/>
          </p:cNvSpPr>
          <p:nvPr>
            <p:ph sz="half" idx="1"/>
          </p:nvPr>
        </p:nvSpPr>
        <p:spPr/>
        <p:txBody>
          <a:bodyPr/>
          <a:lstStyle/>
          <a:p>
            <a:pPr marL="0" indent="0">
              <a:buNone/>
            </a:pPr>
            <a:r>
              <a:rPr lang="en-US" dirty="0"/>
              <a:t>Aiken 				2011</a:t>
            </a:r>
          </a:p>
          <a:p>
            <a:pPr marL="0" indent="0">
              <a:buNone/>
            </a:pPr>
            <a:r>
              <a:rPr lang="en-US" dirty="0"/>
              <a:t>Central Carolina		2015</a:t>
            </a:r>
          </a:p>
          <a:p>
            <a:pPr marL="0" indent="0">
              <a:buNone/>
            </a:pPr>
            <a:r>
              <a:rPr lang="en-US" dirty="0"/>
              <a:t>Denmark			2015</a:t>
            </a:r>
          </a:p>
          <a:p>
            <a:pPr marL="0" indent="0">
              <a:buNone/>
            </a:pPr>
            <a:r>
              <a:rPr lang="en-US" dirty="0"/>
              <a:t>Florence-Darlington		2019</a:t>
            </a:r>
          </a:p>
          <a:p>
            <a:pPr marL="0" indent="0">
              <a:buNone/>
            </a:pPr>
            <a:r>
              <a:rPr lang="en-US" dirty="0"/>
              <a:t>Greenville			2012</a:t>
            </a:r>
          </a:p>
          <a:p>
            <a:pPr marL="0" indent="0">
              <a:buNone/>
            </a:pPr>
            <a:r>
              <a:rPr lang="en-US" dirty="0"/>
              <a:t>Horry-Georgetown		2009</a:t>
            </a:r>
          </a:p>
          <a:p>
            <a:pPr marL="0" indent="0">
              <a:buNone/>
            </a:pPr>
            <a:r>
              <a:rPr lang="en-US" dirty="0"/>
              <a:t>Midlands			2010 (scheduled for Spring 2020)</a:t>
            </a:r>
          </a:p>
          <a:p>
            <a:pPr marL="0" indent="0">
              <a:buNone/>
            </a:pPr>
            <a:r>
              <a:rPr lang="en-US" dirty="0"/>
              <a:t>Northeastern			2017</a:t>
            </a:r>
          </a:p>
        </p:txBody>
      </p:sp>
      <p:sp>
        <p:nvSpPr>
          <p:cNvPr id="4" name="Content Placeholder 3">
            <a:extLst>
              <a:ext uri="{FF2B5EF4-FFF2-40B4-BE49-F238E27FC236}">
                <a16:creationId xmlns:a16="http://schemas.microsoft.com/office/drawing/2014/main" id="{26BD0D0D-0E7A-433F-9ABA-55738F3F9B51}"/>
              </a:ext>
            </a:extLst>
          </p:cNvPr>
          <p:cNvSpPr>
            <a:spLocks noGrp="1"/>
          </p:cNvSpPr>
          <p:nvPr>
            <p:ph sz="half" idx="2"/>
          </p:nvPr>
        </p:nvSpPr>
        <p:spPr/>
        <p:txBody>
          <a:bodyPr/>
          <a:lstStyle/>
          <a:p>
            <a:pPr marL="0" indent="0">
              <a:buNone/>
            </a:pPr>
            <a:r>
              <a:rPr lang="en-US" dirty="0"/>
              <a:t>Orangeburg-Calhoun		2016</a:t>
            </a:r>
          </a:p>
          <a:p>
            <a:pPr marL="0" indent="0">
              <a:buNone/>
            </a:pPr>
            <a:r>
              <a:rPr lang="en-US" dirty="0"/>
              <a:t>Piedmont			2019</a:t>
            </a:r>
          </a:p>
          <a:p>
            <a:pPr marL="0" indent="0">
              <a:buNone/>
            </a:pPr>
            <a:r>
              <a:rPr lang="en-US" dirty="0"/>
              <a:t>Spartanburg			2016</a:t>
            </a:r>
          </a:p>
          <a:p>
            <a:pPr marL="0" indent="0">
              <a:buNone/>
            </a:pPr>
            <a:r>
              <a:rPr lang="en-US" dirty="0"/>
              <a:t>Lowcountry			2018</a:t>
            </a:r>
          </a:p>
          <a:p>
            <a:pPr marL="0" indent="0">
              <a:buNone/>
            </a:pPr>
            <a:r>
              <a:rPr lang="en-US" dirty="0"/>
              <a:t>Tri-County			2017</a:t>
            </a:r>
          </a:p>
          <a:p>
            <a:pPr marL="0" indent="0">
              <a:buNone/>
            </a:pPr>
            <a:r>
              <a:rPr lang="en-US" dirty="0"/>
              <a:t>Trident				2014</a:t>
            </a:r>
          </a:p>
          <a:p>
            <a:pPr marL="0" indent="0">
              <a:buNone/>
            </a:pPr>
            <a:r>
              <a:rPr lang="en-US" dirty="0"/>
              <a:t>Williamsburg			2018</a:t>
            </a:r>
          </a:p>
          <a:p>
            <a:pPr marL="0" indent="0">
              <a:buNone/>
            </a:pPr>
            <a:r>
              <a:rPr lang="en-US" dirty="0"/>
              <a:t>York				2013</a:t>
            </a:r>
          </a:p>
        </p:txBody>
      </p:sp>
      <p:sp>
        <p:nvSpPr>
          <p:cNvPr id="5" name="Rectangle 4">
            <a:extLst>
              <a:ext uri="{FF2B5EF4-FFF2-40B4-BE49-F238E27FC236}">
                <a16:creationId xmlns:a16="http://schemas.microsoft.com/office/drawing/2014/main" id="{41F7856B-AB75-489E-9E74-CF8B2261AF43}"/>
              </a:ext>
            </a:extLst>
          </p:cNvPr>
          <p:cNvSpPr/>
          <p:nvPr/>
        </p:nvSpPr>
        <p:spPr>
          <a:xfrm>
            <a:off x="5763707" y="1379647"/>
            <a:ext cx="685800" cy="118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7570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20&quot;/&gt;&lt;/object&gt;&lt;object type=&quot;3&quot; unique_id=&quot;10004&quot;&gt;&lt;property id=&quot;20148&quot; value=&quot;5&quot;/&gt;&lt;property id=&quot;20300&quot; value=&quot;Slide 2 - &amp;quot;Division of Academic &amp;amp; Student Affairs&amp;quot;&quot;/&gt;&lt;property id=&quot;20307&quot; value=&quot;332&quot;/&gt;&lt;/object&gt;&lt;object type=&quot;3&quot; unique_id=&quot;10005&quot;&gt;&lt;property id=&quot;20148&quot; value=&quot;5&quot;/&gt;&lt;property id=&quot;20300&quot; value=&quot;Slide 3&quot;/&gt;&lt;property id=&quot;20307&quot; value=&quot;363&quot;/&gt;&lt;/object&gt;&lt;object type=&quot;3&quot; unique_id=&quot;10007&quot;&gt;&lt;property id=&quot;20148&quot; value=&quot;5&quot;/&gt;&lt;property id=&quot;20300&quot; value=&quot;Slide 4&quot;/&gt;&lt;property id=&quot;20307&quot; value=&quot;370&quot;/&gt;&lt;/object&gt;&lt;object type=&quot;3&quot; unique_id=&quot;10008&quot;&gt;&lt;property id=&quot;20148&quot; value=&quot;5&quot;/&gt;&lt;property id=&quot;20300&quot; value=&quot;Slide 5 - &amp;quot;Peer Group Structure&amp;quot;&quot;/&gt;&lt;property id=&quot;20307&quot; value=&quot;372&quot;/&gt;&lt;/object&gt;&lt;object type=&quot;3&quot; unique_id=&quot;10009&quot;&gt;&lt;property id=&quot;20148&quot; value=&quot;5&quot;/&gt;&lt;property id=&quot;20300&quot; value=&quot;Slide 6&quot;/&gt;&lt;property id=&quot;20307&quot; value=&quot;356&quot;/&gt;&lt;/object&gt;&lt;object type=&quot;3&quot; unique_id=&quot;10010&quot;&gt;&lt;property id=&quot;20148&quot; value=&quot;5&quot;/&gt;&lt;property id=&quot;20300&quot; value=&quot;Slide 8&quot;/&gt;&lt;property id=&quot;20307&quot; value=&quot;329&quot;/&gt;&lt;/object&gt;&lt;object type=&quot;3&quot; unique_id=&quot;10011&quot;&gt;&lt;property id=&quot;20148&quot; value=&quot;5&quot;/&gt;&lt;property id=&quot;20300&quot; value=&quot;Slide 9 - &amp;quot;Program Development&amp;quot;&quot;/&gt;&lt;property id=&quot;20307&quot; value=&quot;368&quot;/&gt;&lt;/object&gt;&lt;object type=&quot;3&quot; unique_id=&quot;10012&quot;&gt;&lt;property id=&quot;20148&quot; value=&quot;5&quot;/&gt;&lt;property id=&quot;20300&quot; value=&quot;Slide 10 - &amp;quot;Program Development&amp;quot;&quot;/&gt;&lt;property id=&quot;20307&quot; value=&quot;340&quot;/&gt;&lt;/object&gt;&lt;object type=&quot;3&quot; unique_id=&quot;10014&quot;&gt;&lt;property id=&quot;20148&quot; value=&quot;5&quot;/&gt;&lt;property id=&quot;20300&quot; value=&quot;Slide 11 - &amp;quot;NEW PREFIX REQUEST&amp;quot;&quot;/&gt;&lt;property id=&quot;20307&quot; value=&quot;373&quot;/&gt;&lt;/object&gt;&lt;object type=&quot;3&quot; unique_id=&quot;10016&quot;&gt;&lt;property id=&quot;20148&quot; value=&quot;5&quot;/&gt;&lt;property id=&quot;20300&quot; value=&quot;Slide 12 - &amp;quot;NEW COURSE REQUEST&amp;quot;&quot;/&gt;&lt;property id=&quot;20307&quot; value=&quot;374&quot;/&gt;&lt;/object&gt;&lt;object type=&quot;3&quot; unique_id=&quot;10017&quot;&gt;&lt;property id=&quot;20148&quot; value=&quot;5&quot;/&gt;&lt;property id=&quot;20300&quot; value=&quot;Slide 14 - &amp;quot;COURSE MODIFICATIONS&amp;quot;&quot;/&gt;&lt;property id=&quot;20307&quot; value=&quot;400&quot;/&gt;&lt;/object&gt;&lt;object type=&quot;3&quot; unique_id=&quot;10018&quot;&gt;&lt;property id=&quot;20148&quot; value=&quot;5&quot;/&gt;&lt;property id=&quot;20300&quot; value=&quot;Slide 15 - &amp;quot;CURRICULUM TRIVIA – COURSES&amp;quot;&quot;/&gt;&lt;property id=&quot;20307&quot; value=&quot;401&quot;/&gt;&lt;/object&gt;&lt;object type=&quot;3&quot; unique_id=&quot;10019&quot;&gt;&lt;property id=&quot;20148&quot; value=&quot;5&quot;/&gt;&lt;property id=&quot;20300&quot; value=&quot;Slide 16 - &amp;quot;NEW DEGREE APPROVAL PROCESS&amp;quot;&quot;/&gt;&lt;property id=&quot;20307&quot; value=&quot;362&quot;/&gt;&lt;/object&gt;&lt;object type=&quot;3&quot; unique_id=&quot;10020&quot;&gt;&lt;property id=&quot;20148&quot; value=&quot;5&quot;/&gt;&lt;property id=&quot;20300&quot; value=&quot;Slide 17 - &amp;quot;NEW CERTIFICATE REQUEST&amp;quot;&quot;/&gt;&lt;property id=&quot;20307&quot; value=&quot;375&quot;/&gt;&lt;/object&gt;&lt;object type=&quot;3&quot; unique_id=&quot;10021&quot;&gt;&lt;property id=&quot;20148&quot; value=&quot;5&quot;/&gt;&lt;property id=&quot;20300&quot; value=&quot;Slide 19 - &amp;quot;CERTIFICATE MODIFICATIONS&amp;quot;&quot;/&gt;&lt;property id=&quot;20307&quot; value=&quot;402&quot;/&gt;&lt;/object&gt;&lt;object type=&quot;3&quot; unique_id=&quot;10023&quot;&gt;&lt;property id=&quot;20148&quot; value=&quot;5&quot;/&gt;&lt;property id=&quot;20300&quot; value=&quot;Slide 23 - &amp;quot;INITIAL PLANNING STAGES – DEGREE/DIPLOMA&amp;quot;&quot;/&gt;&lt;property id=&quot;20307&quot; value=&quot;385&quot;/&gt;&lt;/object&gt;&lt;object type=&quot;3&quot; unique_id=&quot;10024&quot;&gt;&lt;property id=&quot;20148&quot; value=&quot;5&quot;/&gt;&lt;property id=&quot;20300&quot; value=&quot;Slide 27 - &amp;quot;DEGREE/DIPLOMA DEVELOPMENT&amp;quot;&quot;/&gt;&lt;property id=&quot;20307&quot; value=&quot;386&quot;/&gt;&lt;/object&gt;&lt;object type=&quot;3&quot; unique_id=&quot;10025&quot;&gt;&lt;property id=&quot;20148&quot; value=&quot;5&quot;/&gt;&lt;property id=&quot;20300&quot; value=&quot;Slide 24 - &amp;quot;DEGREE/DIPLOMA DEVELOPMENT&amp;quot;&quot;/&gt;&lt;property id=&quot;20307&quot; value=&quot;387&quot;/&gt;&lt;/object&gt;&lt;object type=&quot;3&quot; unique_id=&quot;10026&quot;&gt;&lt;property id=&quot;20148&quot; value=&quot;5&quot;/&gt;&lt;property id=&quot;20300&quot; value=&quot;Slide 30 - &amp;quot;Program Notifications &amp;quot;&quot;/&gt;&lt;property id=&quot;20307&quot; value=&quot;394&quot;/&gt;&lt;/object&gt;&lt;object type=&quot;3&quot; unique_id=&quot;10027&quot;&gt;&lt;property id=&quot;20148&quot; value=&quot;5&quot;/&gt;&lt;property id=&quot;20300&quot; value=&quot;Slide 31 - &amp;quot;CURRICULUM TRIVIA&amp;quot;&quot;/&gt;&lt;property id=&quot;20307&quot; value=&quot;404&quot;/&gt;&lt;/object&gt;&lt;object type=&quot;3&quot; unique_id=&quot;10028&quot;&gt;&lt;property id=&quot;20148&quot; value=&quot;5&quot;/&gt;&lt;property id=&quot;20300&quot; value=&quot;Slide 32&quot;/&gt;&lt;property id=&quot;20307&quot; value=&quot;364&quot;/&gt;&lt;/object&gt;&lt;object type=&quot;3&quot; unique_id=&quot;10029&quot;&gt;&lt;property id=&quot;20148&quot; value=&quot;5&quot;/&gt;&lt;property id=&quot;20300&quot; value=&quot;Slide 36&quot;/&gt;&lt;property id=&quot;20307&quot; value=&quot;352&quot;/&gt;&lt;/object&gt;&lt;object type=&quot;3&quot; unique_id=&quot;10030&quot;&gt;&lt;property id=&quot;20148&quot; value=&quot;5&quot;/&gt;&lt;property id=&quot;20300&quot; value=&quot;Slide 37 - &amp;quot;PROGRAM EVALUATION&amp;quot;&quot;/&gt;&lt;property id=&quot;20307&quot; value=&quot;376&quot;/&gt;&lt;/object&gt;&lt;object type=&quot;3&quot; unique_id=&quot;10031&quot;&gt;&lt;property id=&quot;20148&quot; value=&quot;5&quot;/&gt;&lt;property id=&quot;20300&quot; value=&quot;Slide 38 - &amp;quot;CURRICULUM TRIVIA&amp;quot;&quot;/&gt;&lt;property id=&quot;20307&quot; value=&quot;405&quot;/&gt;&lt;/object&gt;&lt;object type=&quot;3&quot; unique_id=&quot;10032&quot;&gt;&lt;property id=&quot;20148&quot; value=&quot;5&quot;/&gt;&lt;property id=&quot;20300&quot; value=&quot;Slide 39 - &amp;quot;PROGRAM EVALUATION&amp;quot;&quot;/&gt;&lt;property id=&quot;20307&quot; value=&quot;388&quot;/&gt;&lt;/object&gt;&lt;object type=&quot;3&quot; unique_id=&quot;10033&quot;&gt;&lt;property id=&quot;20148&quot; value=&quot;5&quot;/&gt;&lt;property id=&quot;20300&quot; value=&quot;Slide 40 - &amp;quot;SCTCS 5-Year Summary - July 1 – June 30&amp;quot;&quot;/&gt;&lt;property id=&quot;20307&quot; value=&quot;389&quot;/&gt;&lt;/object&gt;&lt;object type=&quot;3&quot; unique_id=&quot;10038&quot;&gt;&lt;property id=&quot;20148&quot; value=&quot;5&quot;/&gt;&lt;property id=&quot;20300&quot; value=&quot;Slide 41 - &amp;quot;Other Projects&amp;quot;&quot;/&gt;&lt;property id=&quot;20307&quot; value=&quot;391&quot;/&gt;&lt;/object&gt;&lt;object type=&quot;3&quot; unique_id=&quot;10041&quot;&gt;&lt;property id=&quot;20148&quot; value=&quot;5&quot;/&gt;&lt;property id=&quot;20300&quot; value=&quot;Slide 42 - &amp;quot;Perkins IV Federal Grant&amp;quot;&quot;/&gt;&lt;property id=&quot;20307&quot; value=&quot;392&quot;/&gt;&lt;/object&gt;&lt;object type=&quot;3&quot; unique_id=&quot;10042&quot;&gt;&lt;property id=&quot;20148&quot; value=&quot;5&quot;/&gt;&lt;property id=&quot;20300&quot; value=&quot;Slide 43 - &amp;quot;The Perkins Cycle&amp;quot;&quot;/&gt;&lt;property id=&quot;20307&quot; value=&quot;406&quot;/&gt;&lt;/object&gt;&lt;object type=&quot;3&quot; unique_id=&quot;10044&quot;&gt;&lt;property id=&quot;20148&quot; value=&quot;5&quot;/&gt;&lt;property id=&quot;20300&quot; value=&quot;Slide 44 - &amp;quot;Perkins IV, Title I Grant&amp;quot;&quot;/&gt;&lt;property id=&quot;20307&quot; value=&quot;408&quot;/&gt;&lt;/object&gt;&lt;object type=&quot;3&quot; unique_id=&quot;10045&quot;&gt;&lt;property id=&quot;20148&quot; value=&quot;5&quot;/&gt;&lt;property id=&quot;20300&quot; value=&quot;Slide 45 - &amp;quot;Perkins IV, Program of Study&amp;quot;&quot;/&gt;&lt;property id=&quot;20307&quot; value=&quot;409&quot;/&gt;&lt;/object&gt;&lt;object type=&quot;3&quot; unique_id=&quot;10047&quot;&gt;&lt;property id=&quot;20148&quot; value=&quot;5&quot;/&gt;&lt;property id=&quot;20300&quot; value=&quot;Slide 46 - &amp;quot;Teaching and Learning Tuesdays (TLTs)&amp;quot;&quot;/&gt;&lt;property id=&quot;20307&quot; value=&quot;379&quot;/&gt;&lt;/object&gt;&lt;object type=&quot;3&quot; unique_id=&quot;10048&quot;&gt;&lt;property id=&quot;20148&quot; value=&quot;5&quot;/&gt;&lt;property id=&quot;20300&quot; value=&quot;Slide 48&quot;/&gt;&lt;property id=&quot;20307&quot; value=&quot;330&quot;/&gt;&lt;/object&gt;&lt;object type=&quot;3&quot; unique_id=&quot;10383&quot;&gt;&lt;property id=&quot;20148&quot; value=&quot;5&quot;/&gt;&lt;property id=&quot;20300&quot; value=&quot;Slide 47 - &amp;quot;Contact Information - Other Projects/Areas&amp;quot;&quot;/&gt;&lt;property id=&quot;20307&quot; value=&quot;410&quot;/&gt;&lt;/object&gt;&lt;object type=&quot;3&quot; unique_id=&quot;10694&quot;&gt;&lt;property id=&quot;20148&quot; value=&quot;5&quot;/&gt;&lt;property id=&quot;20300&quot; value=&quot;Slide 22 - &amp;quot;New Program Proposals&amp;quot;&quot;/&gt;&lt;property id=&quot;20307&quot; value=&quot;411&quot;/&gt;&lt;/object&gt;&lt;object type=&quot;3&quot; unique_id=&quot;10695&quot;&gt;&lt;property id=&quot;20148&quot; value=&quot;5&quot;/&gt;&lt;property id=&quot;20300&quot; value=&quot;Slide 28 - &amp;quot;NEW DEGREE APPROVAL PROCESS&amp;quot;&quot;/&gt;&lt;property id=&quot;20307&quot; value=&quot;412&quot;/&gt;&lt;/object&gt;&lt;object type=&quot;3&quot; unique_id=&quot;11004&quot;&gt;&lt;property id=&quot;20148&quot; value=&quot;5&quot;/&gt;&lt;property id=&quot;20300&quot; value=&quot;Slide 7 - &amp;quot;CURRICULUM TRIVIA&amp;quot;&quot;/&gt;&lt;property id=&quot;20307&quot; value=&quot;414&quot;/&gt;&lt;/object&gt;&lt;object type=&quot;3&quot; unique_id=&quot;11182&quot;&gt;&lt;property id=&quot;20148&quot; value=&quot;5&quot;/&gt;&lt;property id=&quot;20300&quot; value=&quot;Slide 29 - &amp;quot;Recently Approved Programs&amp;quot;&quot;/&gt;&lt;property id=&quot;20307&quot; value=&quot;416&quot;/&gt;&lt;/object&gt;&lt;object type=&quot;3&quot; unique_id=&quot;11453&quot;&gt;&lt;property id=&quot;20148&quot; value=&quot;5&quot;/&gt;&lt;property id=&quot;20300&quot; value=&quot;Slide 33 - &amp;quot;TERMINATION/CANCELLATION FORM&amp;quot;&quot;/&gt;&lt;property id=&quot;20307&quot; value=&quot;417&quot;/&gt;&lt;/object&gt;&lt;object type=&quot;3&quot; unique_id=&quot;11730&quot;&gt;&lt;property id=&quot;20148&quot; value=&quot;5&quot;/&gt;&lt;property id=&quot;20300&quot; value=&quot;Slide 25 - &amp;quot;DEGREE/DIPLOMA APPROVAL CYCLE&amp;quot;&quot;/&gt;&lt;property id=&quot;20307&quot; value=&quot;419&quot;/&gt;&lt;/object&gt;&lt;object type=&quot;3&quot; unique_id=&quot;12114&quot;&gt;&lt;property id=&quot;20148&quot; value=&quot;5&quot;/&gt;&lt;property id=&quot;20300&quot; value=&quot;Slide 13 - &amp;quot;NEW COURSE REQUEST &amp;quot;&quot;/&gt;&lt;property id=&quot;20307&quot; value=&quot;421&quot;/&gt;&lt;/object&gt;&lt;object type=&quot;3&quot; unique_id=&quot;12398&quot;&gt;&lt;property id=&quot;20148&quot; value=&quot;5&quot;/&gt;&lt;property id=&quot;20300&quot; value=&quot;Slide 18 - &amp;quot;NEW CERTIFICATE REQUEST&amp;quot;&quot;/&gt;&lt;property id=&quot;20307&quot; value=&quot;424&quot;/&gt;&lt;/object&gt;&lt;object type=&quot;3&quot; unique_id=&quot;12399&quot;&gt;&lt;property id=&quot;20148&quot; value=&quot;5&quot;/&gt;&lt;property id=&quot;20300&quot; value=&quot;Slide 20 - &amp;quot;CERTIFICATE MODIFICATIONS - EXAMPLE&amp;quot;&quot;/&gt;&lt;property id=&quot;20307&quot; value=&quot;422&quot;/&gt;&lt;/object&gt;&lt;object type=&quot;3&quot; unique_id=&quot;12400&quot;&gt;&lt;property id=&quot;20148&quot; value=&quot;5&quot;/&gt;&lt;property id=&quot;20300&quot; value=&quot;Slide 21 - &amp;quot;CERTIFICATE MODIFICATIONS - EXAMPLE&amp;quot;&quot;/&gt;&lt;property id=&quot;20307&quot; value=&quot;423&quot;/&gt;&lt;/object&gt;&lt;object type=&quot;3&quot; unique_id=&quot;12551&quot;&gt;&lt;property id=&quot;20148&quot; value=&quot;5&quot;/&gt;&lt;property id=&quot;20300&quot; value=&quot;Slide 35 - &amp;quot;CURRICULUM REPORTS&amp;quot;&quot;/&gt;&lt;property id=&quot;20307&quot; value=&quot;425&quot;/&gt;&lt;/object&gt;&lt;object type=&quot;3&quot; unique_id=&quot;12753&quot;&gt;&lt;property id=&quot;20148&quot; value=&quot;5&quot;/&gt;&lt;property id=&quot;20300&quot; value=&quot;Slide 34 - &amp;quot;NOTIFICATION OF CHANGE FORM&amp;quot;&quot;/&gt;&lt;property id=&quot;20307&quot; value=&quot;426&quot;/&gt;&lt;/object&gt;&lt;object type=&quot;3&quot; unique_id=&quot;13099&quot;&gt;&lt;property id=&quot;20148&quot; value=&quot;5&quot;/&gt;&lt;property id=&quot;20300&quot; value=&quot;Slide 26 - &amp;quot;Program Proposals -  Online Submission Preview&amp;quot;&quot;/&gt;&lt;property id=&quot;20307&quot; value=&quot;427&quot;/&gt;&lt;/object&gt;&lt;/object&gt;&lt;object type=&quot;8&quot; unique_id=&quot;10096&quot;&gt;&lt;/object&gt;&lt;/object&gt;&lt;/database&gt;"/>
  <p:tag name="SECTOMILLISECCONVERTED" val="1"/>
</p:tagLst>
</file>

<file path=ppt/theme/theme1.xml><?xml version="1.0" encoding="utf-8"?>
<a:theme xmlns:a="http://schemas.openxmlformats.org/drawingml/2006/main" name="1_Office Theme">
  <a:themeElements>
    <a:clrScheme name="System Logo Color Palette">
      <a:dk1>
        <a:sysClr val="windowText" lastClr="000000"/>
      </a:dk1>
      <a:lt1>
        <a:sysClr val="window" lastClr="FFFFFF"/>
      </a:lt1>
      <a:dk2>
        <a:srgbClr val="00529B"/>
      </a:dk2>
      <a:lt2>
        <a:srgbClr val="AFAB89"/>
      </a:lt2>
      <a:accent1>
        <a:srgbClr val="A75625"/>
      </a:accent1>
      <a:accent2>
        <a:srgbClr val="556E7C"/>
      </a:accent2>
      <a:accent3>
        <a:srgbClr val="4A632E"/>
      </a:accent3>
      <a:accent4>
        <a:srgbClr val="83AF40"/>
      </a:accent4>
      <a:accent5>
        <a:srgbClr val="CEA53D"/>
      </a:accent5>
      <a:accent6>
        <a:srgbClr val="E3770B"/>
      </a:accent6>
      <a:hlink>
        <a:srgbClr val="18325A"/>
      </a:hlink>
      <a:folHlink>
        <a:srgbClr val="7DA0D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ystem Logo Color Palette">
      <a:dk1>
        <a:sysClr val="windowText" lastClr="000000"/>
      </a:dk1>
      <a:lt1>
        <a:sysClr val="window" lastClr="FFFFFF"/>
      </a:lt1>
      <a:dk2>
        <a:srgbClr val="00529B"/>
      </a:dk2>
      <a:lt2>
        <a:srgbClr val="AFAB89"/>
      </a:lt2>
      <a:accent1>
        <a:srgbClr val="A75625"/>
      </a:accent1>
      <a:accent2>
        <a:srgbClr val="556E7C"/>
      </a:accent2>
      <a:accent3>
        <a:srgbClr val="4A632E"/>
      </a:accent3>
      <a:accent4>
        <a:srgbClr val="83AF40"/>
      </a:accent4>
      <a:accent5>
        <a:srgbClr val="CEA53D"/>
      </a:accent5>
      <a:accent6>
        <a:srgbClr val="E3770B"/>
      </a:accent6>
      <a:hlink>
        <a:srgbClr val="18325A"/>
      </a:hlink>
      <a:folHlink>
        <a:srgbClr val="7DA0D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9652</TotalTime>
  <Words>647</Words>
  <Application>Microsoft Office PowerPoint</Application>
  <PresentationFormat>Widescreen</PresentationFormat>
  <Paragraphs>179</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Agency FB</vt:lpstr>
      <vt:lpstr>Arial</vt:lpstr>
      <vt:lpstr>Calibri</vt:lpstr>
      <vt:lpstr>Courier New</vt:lpstr>
      <vt:lpstr>Symbol</vt:lpstr>
      <vt:lpstr>1_Office Theme</vt:lpstr>
      <vt:lpstr>1_Office Theme</vt:lpstr>
      <vt:lpstr>PowerPoint Presentation</vt:lpstr>
      <vt:lpstr>AGENDA</vt:lpstr>
      <vt:lpstr>PowerPoint Presentation</vt:lpstr>
      <vt:lpstr>VISION STATEMENT</vt:lpstr>
      <vt:lpstr>MEET YOUR PRESENTERS</vt:lpstr>
      <vt:lpstr>WHAT IS OCR’S  METHODS OF ADMINISTRATION (MOA)?</vt:lpstr>
      <vt:lpstr>LEGAL BASIS FOR MOA</vt:lpstr>
      <vt:lpstr>TARGETING PLANS</vt:lpstr>
      <vt:lpstr>DATES OF LAST ON-SITE MOA VISITS</vt:lpstr>
      <vt:lpstr>DESKTOP REVIEWS AND ON-SITE VISITS</vt:lpstr>
      <vt:lpstr>ON-SITE VISITS</vt:lpstr>
      <vt:lpstr>AFTER THE ON-SITE VISIT</vt:lpstr>
      <vt:lpstr>COMMON FINDINGS</vt:lpstr>
      <vt:lpstr>ANNUAL NON-DISCRIMINATION NOTICES</vt:lpstr>
      <vt:lpstr>CONTINUOUS NON-DISCRIMINATION NOTICES</vt:lpstr>
      <vt:lpstr>SAMPLE NON-DISCRIMINATION NOTICE</vt:lpstr>
      <vt:lpstr>NON-DISCRIMINATION NOTICES RESOURCE</vt:lpstr>
      <vt:lpstr>OCR INVESTIGATIONS</vt:lpstr>
      <vt:lpstr>HOW SCTCS CAN HELP</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Steinhilper,Kelly</dc:creator>
  <cp:lastModifiedBy>Goodwin, Lane</cp:lastModifiedBy>
  <cp:revision>530</cp:revision>
  <cp:lastPrinted>2018-10-09T20:16:36Z</cp:lastPrinted>
  <dcterms:created xsi:type="dcterms:W3CDTF">2014-05-19T17:48:29Z</dcterms:created>
  <dcterms:modified xsi:type="dcterms:W3CDTF">2020-03-03T19:02:49Z</dcterms:modified>
</cp:coreProperties>
</file>