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15" d="100"/>
          <a:sy n="115" d="100"/>
        </p:scale>
        <p:origin x="4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6351" indent="0" algn="ctr">
              <a:buNone/>
              <a:defRPr sz="2000"/>
            </a:lvl2pPr>
            <a:lvl3pPr marL="912791" indent="0" algn="ctr">
              <a:buNone/>
              <a:defRPr sz="1867"/>
            </a:lvl3pPr>
            <a:lvl4pPr marL="1369186" indent="0" algn="ctr">
              <a:buNone/>
              <a:defRPr sz="1600"/>
            </a:lvl4pPr>
            <a:lvl5pPr marL="1825581" indent="0" algn="ctr">
              <a:buNone/>
              <a:defRPr sz="1600"/>
            </a:lvl5pPr>
            <a:lvl6pPr marL="2282022" indent="0" algn="ctr">
              <a:buNone/>
              <a:defRPr sz="1600"/>
            </a:lvl6pPr>
            <a:lvl7pPr marL="2738370" indent="0" algn="ctr">
              <a:buNone/>
              <a:defRPr sz="1600"/>
            </a:lvl7pPr>
            <a:lvl8pPr marL="3194720" indent="0" algn="ctr">
              <a:buNone/>
              <a:defRPr sz="1600"/>
            </a:lvl8pPr>
            <a:lvl9pPr marL="3651071" indent="0" algn="ctr">
              <a:buNone/>
              <a:defRPr sz="1600"/>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3590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04918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235"/>
            <a:ext cx="2628900" cy="58118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35" y="365235"/>
            <a:ext cx="7734300" cy="58118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83635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21535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84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351" indent="0">
              <a:buNone/>
              <a:defRPr sz="2000">
                <a:solidFill>
                  <a:schemeClr val="tx1">
                    <a:tint val="75000"/>
                  </a:schemeClr>
                </a:solidFill>
              </a:defRPr>
            </a:lvl2pPr>
            <a:lvl3pPr marL="912791" indent="0">
              <a:buNone/>
              <a:defRPr sz="1867">
                <a:solidFill>
                  <a:schemeClr val="tx1">
                    <a:tint val="75000"/>
                  </a:schemeClr>
                </a:solidFill>
              </a:defRPr>
            </a:lvl3pPr>
            <a:lvl4pPr marL="1369186" indent="0">
              <a:buNone/>
              <a:defRPr sz="1600">
                <a:solidFill>
                  <a:schemeClr val="tx1">
                    <a:tint val="75000"/>
                  </a:schemeClr>
                </a:solidFill>
              </a:defRPr>
            </a:lvl4pPr>
            <a:lvl5pPr marL="1825581" indent="0">
              <a:buNone/>
              <a:defRPr sz="1600">
                <a:solidFill>
                  <a:schemeClr val="tx1">
                    <a:tint val="75000"/>
                  </a:schemeClr>
                </a:solidFill>
              </a:defRPr>
            </a:lvl5pPr>
            <a:lvl6pPr marL="2282022" indent="0">
              <a:buNone/>
              <a:defRPr sz="1600">
                <a:solidFill>
                  <a:schemeClr val="tx1">
                    <a:tint val="75000"/>
                  </a:schemeClr>
                </a:solidFill>
              </a:defRPr>
            </a:lvl6pPr>
            <a:lvl7pPr marL="2738370" indent="0">
              <a:buNone/>
              <a:defRPr sz="1600">
                <a:solidFill>
                  <a:schemeClr val="tx1">
                    <a:tint val="75000"/>
                  </a:schemeClr>
                </a:solidFill>
              </a:defRPr>
            </a:lvl7pPr>
            <a:lvl8pPr marL="3194720" indent="0">
              <a:buNone/>
              <a:defRPr sz="1600">
                <a:solidFill>
                  <a:schemeClr val="tx1">
                    <a:tint val="75000"/>
                  </a:schemeClr>
                </a:solidFill>
              </a:defRPr>
            </a:lvl8pPr>
            <a:lvl9pPr marL="365107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85383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111176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6351" indent="0">
              <a:buNone/>
              <a:defRPr sz="2000" b="1"/>
            </a:lvl2pPr>
            <a:lvl3pPr marL="912791" indent="0">
              <a:buNone/>
              <a:defRPr sz="1867" b="1"/>
            </a:lvl3pPr>
            <a:lvl4pPr marL="1369186" indent="0">
              <a:buNone/>
              <a:defRPr sz="1600" b="1"/>
            </a:lvl4pPr>
            <a:lvl5pPr marL="1825581" indent="0">
              <a:buNone/>
              <a:defRPr sz="1600" b="1"/>
            </a:lvl5pPr>
            <a:lvl6pPr marL="2282022" indent="0">
              <a:buNone/>
              <a:defRPr sz="1600" b="1"/>
            </a:lvl6pPr>
            <a:lvl7pPr marL="2738370" indent="0">
              <a:buNone/>
              <a:defRPr sz="1600" b="1"/>
            </a:lvl7pPr>
            <a:lvl8pPr marL="3194720" indent="0">
              <a:buNone/>
              <a:defRPr sz="1600" b="1"/>
            </a:lvl8pPr>
            <a:lvl9pPr marL="365107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10" y="1681163"/>
            <a:ext cx="5183188" cy="823912"/>
          </a:xfrm>
        </p:spPr>
        <p:txBody>
          <a:bodyPr anchor="b"/>
          <a:lstStyle>
            <a:lvl1pPr marL="0" indent="0">
              <a:buNone/>
              <a:defRPr sz="2400" b="1"/>
            </a:lvl1pPr>
            <a:lvl2pPr marL="456351" indent="0">
              <a:buNone/>
              <a:defRPr sz="2000" b="1"/>
            </a:lvl2pPr>
            <a:lvl3pPr marL="912791" indent="0">
              <a:buNone/>
              <a:defRPr sz="1867" b="1"/>
            </a:lvl3pPr>
            <a:lvl4pPr marL="1369186" indent="0">
              <a:buNone/>
              <a:defRPr sz="1600" b="1"/>
            </a:lvl4pPr>
            <a:lvl5pPr marL="1825581" indent="0">
              <a:buNone/>
              <a:defRPr sz="1600" b="1"/>
            </a:lvl5pPr>
            <a:lvl6pPr marL="2282022" indent="0">
              <a:buNone/>
              <a:defRPr sz="1600" b="1"/>
            </a:lvl6pPr>
            <a:lvl7pPr marL="2738370" indent="0">
              <a:buNone/>
              <a:defRPr sz="1600" b="1"/>
            </a:lvl7pPr>
            <a:lvl8pPr marL="3194720" indent="0">
              <a:buNone/>
              <a:defRPr sz="1600" b="1"/>
            </a:lvl8pPr>
            <a:lvl9pPr marL="365107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1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8" name="Footer Placeholder 7"/>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9" name="Slide Number Placeholder 8"/>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343599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4" name="Footer Placeholder 3"/>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5" name="Slide Number Placeholder 4"/>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62144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377003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53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3"/>
            <a:ext cx="3932237" cy="3811588"/>
          </a:xfrm>
        </p:spPr>
        <p:txBody>
          <a:bodyPr/>
          <a:lstStyle>
            <a:lvl1pPr marL="0" indent="0">
              <a:buNone/>
              <a:defRPr sz="1600"/>
            </a:lvl1pPr>
            <a:lvl2pPr marL="456351" indent="0">
              <a:buNone/>
              <a:defRPr sz="1467"/>
            </a:lvl2pPr>
            <a:lvl3pPr marL="912791" indent="0">
              <a:buNone/>
              <a:defRPr sz="1200"/>
            </a:lvl3pPr>
            <a:lvl4pPr marL="1369186" indent="0">
              <a:buNone/>
              <a:defRPr sz="1067"/>
            </a:lvl4pPr>
            <a:lvl5pPr marL="1825581" indent="0">
              <a:buNone/>
              <a:defRPr sz="1067"/>
            </a:lvl5pPr>
            <a:lvl6pPr marL="2282022" indent="0">
              <a:buNone/>
              <a:defRPr sz="1067"/>
            </a:lvl6pPr>
            <a:lvl7pPr marL="2738370" indent="0">
              <a:buNone/>
              <a:defRPr sz="1067"/>
            </a:lvl7pPr>
            <a:lvl8pPr marL="3194720" indent="0">
              <a:buNone/>
              <a:defRPr sz="1067"/>
            </a:lvl8pPr>
            <a:lvl9pPr marL="3651071" indent="0">
              <a:buNone/>
              <a:defRPr sz="1067"/>
            </a:lvl9pPr>
          </a:lstStyle>
          <a:p>
            <a:pPr lvl="0"/>
            <a:r>
              <a:rPr lang="en-US" smtClean="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246345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536"/>
            <a:ext cx="6172200" cy="4873625"/>
          </a:xfrm>
        </p:spPr>
        <p:txBody>
          <a:bodyPr/>
          <a:lstStyle>
            <a:lvl1pPr marL="0" indent="0">
              <a:buNone/>
              <a:defRPr sz="3200"/>
            </a:lvl1pPr>
            <a:lvl2pPr marL="456351" indent="0">
              <a:buNone/>
              <a:defRPr sz="2800"/>
            </a:lvl2pPr>
            <a:lvl3pPr marL="912791" indent="0">
              <a:buNone/>
              <a:defRPr sz="2400"/>
            </a:lvl3pPr>
            <a:lvl4pPr marL="1369186" indent="0">
              <a:buNone/>
              <a:defRPr sz="2000"/>
            </a:lvl4pPr>
            <a:lvl5pPr marL="1825581" indent="0">
              <a:buNone/>
              <a:defRPr sz="2000"/>
            </a:lvl5pPr>
            <a:lvl6pPr marL="2282022" indent="0">
              <a:buNone/>
              <a:defRPr sz="2000"/>
            </a:lvl6pPr>
            <a:lvl7pPr marL="2738370" indent="0">
              <a:buNone/>
              <a:defRPr sz="2000"/>
            </a:lvl7pPr>
            <a:lvl8pPr marL="3194720" indent="0">
              <a:buNone/>
              <a:defRPr sz="2000"/>
            </a:lvl8pPr>
            <a:lvl9pPr marL="3651071" indent="0">
              <a:buNone/>
              <a:defRPr sz="2000"/>
            </a:lvl9pPr>
          </a:lstStyle>
          <a:p>
            <a:endParaRPr lang="en-US" dirty="0"/>
          </a:p>
        </p:txBody>
      </p:sp>
      <p:sp>
        <p:nvSpPr>
          <p:cNvPr id="4" name="Text Placeholder 3"/>
          <p:cNvSpPr>
            <a:spLocks noGrp="1"/>
          </p:cNvSpPr>
          <p:nvPr>
            <p:ph type="body" sz="half" idx="2"/>
          </p:nvPr>
        </p:nvSpPr>
        <p:spPr>
          <a:xfrm>
            <a:off x="839788" y="2057403"/>
            <a:ext cx="3932237" cy="3811588"/>
          </a:xfrm>
        </p:spPr>
        <p:txBody>
          <a:bodyPr/>
          <a:lstStyle>
            <a:lvl1pPr marL="0" indent="0">
              <a:buNone/>
              <a:defRPr sz="1600"/>
            </a:lvl1pPr>
            <a:lvl2pPr marL="456351" indent="0">
              <a:buNone/>
              <a:defRPr sz="1467"/>
            </a:lvl2pPr>
            <a:lvl3pPr marL="912791" indent="0">
              <a:buNone/>
              <a:defRPr sz="1200"/>
            </a:lvl3pPr>
            <a:lvl4pPr marL="1369186" indent="0">
              <a:buNone/>
              <a:defRPr sz="1067"/>
            </a:lvl4pPr>
            <a:lvl5pPr marL="1825581" indent="0">
              <a:buNone/>
              <a:defRPr sz="1067"/>
            </a:lvl5pPr>
            <a:lvl6pPr marL="2282022" indent="0">
              <a:buNone/>
              <a:defRPr sz="1067"/>
            </a:lvl6pPr>
            <a:lvl7pPr marL="2738370" indent="0">
              <a:buNone/>
              <a:defRPr sz="1067"/>
            </a:lvl7pPr>
            <a:lvl8pPr marL="3194720" indent="0">
              <a:buNone/>
              <a:defRPr sz="1067"/>
            </a:lvl8pPr>
            <a:lvl9pPr marL="3651071" indent="0">
              <a:buNone/>
              <a:defRPr sz="1067"/>
            </a:lvl9pPr>
          </a:lstStyle>
          <a:p>
            <a:pPr lvl="0"/>
            <a:r>
              <a:rPr lang="en-US" smtClean="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lIns="68475" tIns="34289" rIns="68475" bIns="34289"/>
          <a:lstStyle/>
          <a:p>
            <a:pPr defTabSz="912791"/>
            <a:fld id="{22AE9100-32AA-46F8-BCE1-4E51AFCB313B}" type="datetimeFigureOut">
              <a:rPr lang="en-US" sz="1867" smtClean="0">
                <a:solidFill>
                  <a:prstClr val="black"/>
                </a:solidFill>
              </a:rPr>
              <a:pPr defTabSz="912791"/>
              <a:t>3/5/2018</a:t>
            </a:fld>
            <a:endParaRPr lang="en-US" sz="1867"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lIns="68475" tIns="34289" rIns="68475" bIns="34289"/>
          <a:lstStyle/>
          <a:p>
            <a:pPr defTabSz="912791"/>
            <a:endParaRPr lang="en-US" sz="1867"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lIns="68475" tIns="34289" rIns="68475" bIns="34289"/>
          <a:lstStyle/>
          <a:p>
            <a:pPr defTabSz="912791"/>
            <a:fld id="{133098A8-F3BD-40F9-93FE-D1AD9E4E250A}" type="slidenum">
              <a:rPr lang="en-US" sz="1867" smtClean="0">
                <a:solidFill>
                  <a:prstClr val="black"/>
                </a:solidFill>
              </a:rPr>
              <a:pPr defTabSz="912791"/>
              <a:t>‹#›</a:t>
            </a:fld>
            <a:endParaRPr lang="en-US" sz="1867" dirty="0">
              <a:solidFill>
                <a:prstClr val="black"/>
              </a:solidFill>
            </a:endParaRPr>
          </a:p>
        </p:txBody>
      </p:sp>
    </p:spTree>
    <p:extLst>
      <p:ext uri="{BB962C8B-B14F-4D97-AF65-F5344CB8AC3E}">
        <p14:creationId xmlns:p14="http://schemas.microsoft.com/office/powerpoint/2010/main" val="90246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3888" y="0"/>
            <a:ext cx="12354627" cy="6951216"/>
          </a:xfrm>
          <a:prstGeom prst="rect">
            <a:avLst/>
          </a:prstGeom>
        </p:spPr>
      </p:pic>
      <p:sp>
        <p:nvSpPr>
          <p:cNvPr id="4" name="Rectangle 3"/>
          <p:cNvSpPr/>
          <p:nvPr userDrawn="1"/>
        </p:nvSpPr>
        <p:spPr>
          <a:xfrm>
            <a:off x="-113888" y="5181601"/>
            <a:ext cx="12354627" cy="1769616"/>
          </a:xfrm>
          <a:prstGeom prst="rect">
            <a:avLst/>
          </a:prstGeom>
          <a:gradFill flip="none" rotWithShape="1">
            <a:gsLst>
              <a:gs pos="55000">
                <a:srgbClr val="FFFFFF">
                  <a:alpha val="0"/>
                </a:srgbClr>
              </a:gs>
              <a:gs pos="100000">
                <a:srgbClr val="B9B591">
                  <a:alpha val="34902"/>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00" tIns="45719" rIns="91300" bIns="45719" rtlCol="0" anchor="ctr"/>
          <a:lstStyle/>
          <a:p>
            <a:pPr algn="ctr" defTabSz="912791"/>
            <a:endParaRPr lang="en-US" sz="1867" dirty="0">
              <a:solidFill>
                <a:prstClr val="white"/>
              </a:solidFill>
            </a:endParaRPr>
          </a:p>
        </p:txBody>
      </p:sp>
      <p:sp>
        <p:nvSpPr>
          <p:cNvPr id="2" name="Title Placeholder 1"/>
          <p:cNvSpPr>
            <a:spLocks noGrp="1"/>
          </p:cNvSpPr>
          <p:nvPr>
            <p:ph type="title"/>
          </p:nvPr>
        </p:nvSpPr>
        <p:spPr>
          <a:xfrm>
            <a:off x="838200" y="365125"/>
            <a:ext cx="10515600" cy="1325563"/>
          </a:xfrm>
          <a:prstGeom prst="rect">
            <a:avLst/>
          </a:prstGeom>
        </p:spPr>
        <p:txBody>
          <a:bodyPr vert="horz" lIns="68475" tIns="34289" rIns="68475" bIns="3428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9"/>
          </a:xfrm>
          <a:prstGeom prst="rect">
            <a:avLst/>
          </a:prstGeom>
        </p:spPr>
        <p:txBody>
          <a:bodyPr vert="horz" lIns="68475" tIns="34289" rIns="68475" bIns="342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13636" y="6176963"/>
            <a:ext cx="1687433" cy="576072"/>
          </a:xfrm>
          <a:prstGeom prst="rect">
            <a:avLst/>
          </a:prstGeom>
        </p:spPr>
      </p:pic>
    </p:spTree>
    <p:extLst>
      <p:ext uri="{BB962C8B-B14F-4D97-AF65-F5344CB8AC3E}">
        <p14:creationId xmlns:p14="http://schemas.microsoft.com/office/powerpoint/2010/main" val="72583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27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221" indent="-228221" algn="l" defTabSz="91279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4662" indent="-228221" algn="l" defTabSz="91279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010" indent="-228221" algn="l" defTabSz="91279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7360"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4pPr>
      <a:lvl5pPr marL="2053711"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0151"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6pPr>
      <a:lvl7pPr marL="2966546"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7pPr>
      <a:lvl8pPr marL="3422941"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8pPr>
      <a:lvl9pPr marL="3879382" indent="-228221" algn="l" defTabSz="912791"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9pPr>
    </p:bodyStyle>
    <p:otherStyle>
      <a:defPPr>
        <a:defRPr lang="en-US"/>
      </a:defPPr>
      <a:lvl1pPr marL="0" algn="l" defTabSz="912791" rtl="0" eaLnBrk="1" latinLnBrk="0" hangingPunct="1">
        <a:defRPr sz="1867" kern="1200">
          <a:solidFill>
            <a:schemeClr val="tx1"/>
          </a:solidFill>
          <a:latin typeface="+mn-lt"/>
          <a:ea typeface="+mn-ea"/>
          <a:cs typeface="+mn-cs"/>
        </a:defRPr>
      </a:lvl1pPr>
      <a:lvl2pPr marL="456351" algn="l" defTabSz="912791" rtl="0" eaLnBrk="1" latinLnBrk="0" hangingPunct="1">
        <a:defRPr sz="1867" kern="1200">
          <a:solidFill>
            <a:schemeClr val="tx1"/>
          </a:solidFill>
          <a:latin typeface="+mn-lt"/>
          <a:ea typeface="+mn-ea"/>
          <a:cs typeface="+mn-cs"/>
        </a:defRPr>
      </a:lvl2pPr>
      <a:lvl3pPr marL="912791" algn="l" defTabSz="912791" rtl="0" eaLnBrk="1" latinLnBrk="0" hangingPunct="1">
        <a:defRPr sz="1867" kern="1200">
          <a:solidFill>
            <a:schemeClr val="tx1"/>
          </a:solidFill>
          <a:latin typeface="+mn-lt"/>
          <a:ea typeface="+mn-ea"/>
          <a:cs typeface="+mn-cs"/>
        </a:defRPr>
      </a:lvl3pPr>
      <a:lvl4pPr marL="1369186" algn="l" defTabSz="912791" rtl="0" eaLnBrk="1" latinLnBrk="0" hangingPunct="1">
        <a:defRPr sz="1867" kern="1200">
          <a:solidFill>
            <a:schemeClr val="tx1"/>
          </a:solidFill>
          <a:latin typeface="+mn-lt"/>
          <a:ea typeface="+mn-ea"/>
          <a:cs typeface="+mn-cs"/>
        </a:defRPr>
      </a:lvl4pPr>
      <a:lvl5pPr marL="1825581" algn="l" defTabSz="912791" rtl="0" eaLnBrk="1" latinLnBrk="0" hangingPunct="1">
        <a:defRPr sz="1867" kern="1200">
          <a:solidFill>
            <a:schemeClr val="tx1"/>
          </a:solidFill>
          <a:latin typeface="+mn-lt"/>
          <a:ea typeface="+mn-ea"/>
          <a:cs typeface="+mn-cs"/>
        </a:defRPr>
      </a:lvl5pPr>
      <a:lvl6pPr marL="2282022" algn="l" defTabSz="912791" rtl="0" eaLnBrk="1" latinLnBrk="0" hangingPunct="1">
        <a:defRPr sz="1867" kern="1200">
          <a:solidFill>
            <a:schemeClr val="tx1"/>
          </a:solidFill>
          <a:latin typeface="+mn-lt"/>
          <a:ea typeface="+mn-ea"/>
          <a:cs typeface="+mn-cs"/>
        </a:defRPr>
      </a:lvl6pPr>
      <a:lvl7pPr marL="2738370" algn="l" defTabSz="912791" rtl="0" eaLnBrk="1" latinLnBrk="0" hangingPunct="1">
        <a:defRPr sz="1867" kern="1200">
          <a:solidFill>
            <a:schemeClr val="tx1"/>
          </a:solidFill>
          <a:latin typeface="+mn-lt"/>
          <a:ea typeface="+mn-ea"/>
          <a:cs typeface="+mn-cs"/>
        </a:defRPr>
      </a:lvl7pPr>
      <a:lvl8pPr marL="3194720" algn="l" defTabSz="912791" rtl="0" eaLnBrk="1" latinLnBrk="0" hangingPunct="1">
        <a:defRPr sz="1867" kern="1200">
          <a:solidFill>
            <a:schemeClr val="tx1"/>
          </a:solidFill>
          <a:latin typeface="+mn-lt"/>
          <a:ea typeface="+mn-ea"/>
          <a:cs typeface="+mn-cs"/>
        </a:defRPr>
      </a:lvl8pPr>
      <a:lvl9pPr marL="3651071" algn="l" defTabSz="912791"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259"/>
            <a:ext cx="10515600" cy="1325563"/>
          </a:xfrm>
        </p:spPr>
        <p:txBody>
          <a:bodyPr>
            <a:normAutofit/>
          </a:bodyPr>
          <a:lstStyle/>
          <a:p>
            <a:r>
              <a:rPr lang="en-US" sz="2933" b="1" dirty="0">
                <a:solidFill>
                  <a:srgbClr val="ED7D31"/>
                </a:solidFill>
                <a:ea typeface="ＭＳ Ｐゴシック" charset="0"/>
                <a:cs typeface="Bebas Neue" charset="0"/>
                <a:sym typeface="Bebas Neue" charset="0"/>
              </a:rPr>
              <a:t>Apprenticeship </a:t>
            </a:r>
            <a:r>
              <a:rPr lang="en-US" sz="2933" b="1" dirty="0">
                <a:ea typeface="ＭＳ Ｐゴシック" charset="0"/>
                <a:cs typeface="Bebas Neue" charset="0"/>
                <a:sym typeface="Bebas Neue" charset="0"/>
              </a:rPr>
              <a:t>– How an Ancient Career Path is Becoming New Again</a:t>
            </a:r>
            <a:r>
              <a:rPr lang="en-US" b="1" dirty="0">
                <a:ea typeface="ＭＳ Ｐゴシック" charset="0"/>
                <a:cs typeface="Bebas Neue" charset="0"/>
                <a:sym typeface="Bebas Neue" charset="0"/>
              </a:rPr>
              <a:t/>
            </a:r>
            <a:br>
              <a:rPr lang="en-US" b="1" dirty="0">
                <a:ea typeface="ＭＳ Ｐゴシック" charset="0"/>
                <a:cs typeface="Bebas Neue" charset="0"/>
                <a:sym typeface="Bebas Neue" charset="0"/>
              </a:rPr>
            </a:br>
            <a:r>
              <a:rPr lang="en-US" sz="2133" b="1" dirty="0">
                <a:ea typeface="ＭＳ Ｐゴシック" charset="0"/>
                <a:cs typeface="Bebas Neue" charset="0"/>
                <a:sym typeface="Bebas Neue" charset="0"/>
              </a:rPr>
              <a:t>Demeterius Smith and Kirsten Pratt</a:t>
            </a:r>
            <a:endParaRPr lang="en-US" sz="2133" dirty="0"/>
          </a:p>
        </p:txBody>
      </p:sp>
      <p:sp>
        <p:nvSpPr>
          <p:cNvPr id="3" name="Content Placeholder 2"/>
          <p:cNvSpPr>
            <a:spLocks noGrp="1"/>
          </p:cNvSpPr>
          <p:nvPr>
            <p:ph idx="1"/>
          </p:nvPr>
        </p:nvSpPr>
        <p:spPr>
          <a:xfrm>
            <a:off x="547754" y="1452152"/>
            <a:ext cx="11071087" cy="5076755"/>
          </a:xfrm>
        </p:spPr>
        <p:txBody>
          <a:bodyPr>
            <a:normAutofit/>
          </a:bodyPr>
          <a:lstStyle/>
          <a:p>
            <a:pPr marL="0" indent="0">
              <a:buNone/>
            </a:pPr>
            <a:r>
              <a:rPr lang="en-US" sz="1600" b="1" dirty="0"/>
              <a:t>THE BIG PICTURE</a:t>
            </a:r>
          </a:p>
          <a:p>
            <a:r>
              <a:rPr lang="en-US" sz="1400" dirty="0"/>
              <a:t>Apprenticeship structure was most prominent with Master Craft Guilds with students as young of 16 years old. </a:t>
            </a:r>
          </a:p>
          <a:p>
            <a:r>
              <a:rPr lang="en-US" sz="1400" dirty="0"/>
              <a:t>To this day, international culture is normal to start an apprenticeship career track between age 15-18. Within the US, the skills gap is pushing the need for more apprenticeship programs and now youth apprenticeships (16+ years old, junior/senior level of high school).</a:t>
            </a:r>
          </a:p>
          <a:p>
            <a:r>
              <a:rPr lang="en-US" sz="1400" dirty="0"/>
              <a:t>Apprenticeship Carolina is a part of the economic development division of SC Technical College System. Since it’s inception in 2007, apprenticeships in SC have increased from 90 to over 900.</a:t>
            </a:r>
          </a:p>
          <a:p>
            <a:pPr marL="0" indent="0">
              <a:buNone/>
            </a:pPr>
            <a:r>
              <a:rPr lang="en-US" sz="1600" b="1" dirty="0"/>
              <a:t>SPECIFICS OF TODAY</a:t>
            </a:r>
          </a:p>
          <a:p>
            <a:r>
              <a:rPr lang="en-US" sz="1400" dirty="0"/>
              <a:t>SC Apprenticeship Initiative grant has allowed for increased services to employer sponsors of registered apprenticeship. It offers a scholarship to cover the job-related education from any of the 16 public technical colleges in SC for each registered apprentice in select industries and occupations. The goal is to increase the number of apprentice in registered apprenticeship programs especially those from underrepresented populations.</a:t>
            </a:r>
          </a:p>
          <a:p>
            <a:r>
              <a:rPr lang="en-US" sz="1400" dirty="0"/>
              <a:t>The Department of </a:t>
            </a:r>
            <a:r>
              <a:rPr lang="en-US" sz="1400" dirty="0" smtClean="0"/>
              <a:t>Labor (DOL) </a:t>
            </a:r>
            <a:r>
              <a:rPr lang="en-US" sz="1400" dirty="0"/>
              <a:t>defines a registered apprenticeship as having 3 components: on-the job learning (2000 hours), job-related education (144 hours), and a scalable wage. Every employer has the flexibility to build the specific content of the program as works best for their company</a:t>
            </a:r>
            <a:r>
              <a:rPr lang="en-US" sz="1400" dirty="0" smtClean="0"/>
              <a:t>.</a:t>
            </a:r>
          </a:p>
          <a:p>
            <a:r>
              <a:rPr lang="en-US" sz="1400" dirty="0" smtClean="0"/>
              <a:t>Targeted industries include: Manufacturing, Construction, Health and Social Assistance, IT, Healthcare, Logistics, Transportation, Culinary, Travel and Tourism.</a:t>
            </a:r>
            <a:endParaRPr lang="en-US" sz="1400" dirty="0"/>
          </a:p>
          <a:p>
            <a:pPr marL="0" indent="0">
              <a:buNone/>
            </a:pPr>
            <a:r>
              <a:rPr lang="en-US" sz="1600" b="1" dirty="0"/>
              <a:t>GOOD FOR ALL</a:t>
            </a:r>
          </a:p>
          <a:p>
            <a:r>
              <a:rPr lang="en-US" sz="1400" dirty="0"/>
              <a:t>Apprenticeships build competence and confidence for employees and companies</a:t>
            </a:r>
            <a:r>
              <a:rPr lang="en-US" sz="1400" dirty="0" smtClean="0"/>
              <a:t>.</a:t>
            </a:r>
          </a:p>
          <a:p>
            <a:r>
              <a:rPr lang="en-US" sz="1400" dirty="0" smtClean="0"/>
              <a:t>See more information provided </a:t>
            </a:r>
            <a:r>
              <a:rPr lang="en-US" sz="1400" dirty="0"/>
              <a:t>by the DOL at </a:t>
            </a:r>
            <a:r>
              <a:rPr lang="en-US" sz="1400" dirty="0" smtClean="0"/>
              <a:t>(www.dol.gov/apprenticeship/).</a:t>
            </a:r>
            <a:endParaRPr lang="en-US" sz="1400" dirty="0"/>
          </a:p>
        </p:txBody>
      </p:sp>
    </p:spTree>
    <p:extLst>
      <p:ext uri="{BB962C8B-B14F-4D97-AF65-F5344CB8AC3E}">
        <p14:creationId xmlns:p14="http://schemas.microsoft.com/office/powerpoint/2010/main" val="151181364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286</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Bebas Neue</vt:lpstr>
      <vt:lpstr>Calibri</vt:lpstr>
      <vt:lpstr>Calibri Light</vt:lpstr>
      <vt:lpstr>2_Office Theme</vt:lpstr>
      <vt:lpstr>Apprenticeship – How an Ancient Career Path is Becoming New Again Demeterius Smith and Kirsten Pratt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 – How an Ancient Career Path is Becoming New Again Demeterius Smith and Kirsten Pratt</dc:title>
  <dc:creator>Pratt, Kirsten</dc:creator>
  <cp:lastModifiedBy>Smith, Demeterius</cp:lastModifiedBy>
  <cp:revision>1</cp:revision>
  <dcterms:created xsi:type="dcterms:W3CDTF">2018-03-02T14:41:05Z</dcterms:created>
  <dcterms:modified xsi:type="dcterms:W3CDTF">2018-03-05T19:05:17Z</dcterms:modified>
</cp:coreProperties>
</file>