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notesMasterIdLst>
    <p:notesMasterId r:id="rId36"/>
  </p:notesMasterIdLst>
  <p:sldIdLst>
    <p:sldId id="272" r:id="rId2"/>
    <p:sldId id="273" r:id="rId3"/>
    <p:sldId id="279" r:id="rId4"/>
    <p:sldId id="278" r:id="rId5"/>
    <p:sldId id="277" r:id="rId6"/>
    <p:sldId id="284" r:id="rId7"/>
    <p:sldId id="282" r:id="rId8"/>
    <p:sldId id="305" r:id="rId9"/>
    <p:sldId id="299" r:id="rId10"/>
    <p:sldId id="287" r:id="rId11"/>
    <p:sldId id="281" r:id="rId12"/>
    <p:sldId id="258" r:id="rId13"/>
    <p:sldId id="296" r:id="rId14"/>
    <p:sldId id="304" r:id="rId15"/>
    <p:sldId id="308" r:id="rId16"/>
    <p:sldId id="311" r:id="rId17"/>
    <p:sldId id="312" r:id="rId18"/>
    <p:sldId id="265" r:id="rId19"/>
    <p:sldId id="271" r:id="rId20"/>
    <p:sldId id="267" r:id="rId21"/>
    <p:sldId id="315" r:id="rId22"/>
    <p:sldId id="269" r:id="rId23"/>
    <p:sldId id="288" r:id="rId24"/>
    <p:sldId id="286" r:id="rId25"/>
    <p:sldId id="293" r:id="rId26"/>
    <p:sldId id="297" r:id="rId27"/>
    <p:sldId id="289" r:id="rId28"/>
    <p:sldId id="307" r:id="rId29"/>
    <p:sldId id="302" r:id="rId30"/>
    <p:sldId id="295" r:id="rId31"/>
    <p:sldId id="275" r:id="rId32"/>
    <p:sldId id="314" r:id="rId33"/>
    <p:sldId id="291" r:id="rId34"/>
    <p:sldId id="303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0D03782-43BD-A163-DD4D-8B308EC96B8B}" v="1" dt="2020-02-19T02:36:57.67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4" autoAdjust="0"/>
    <p:restoredTop sz="88000" autoAdjust="0"/>
  </p:normalViewPr>
  <p:slideViewPr>
    <p:cSldViewPr snapToGrid="0">
      <p:cViewPr varScale="1">
        <p:scale>
          <a:sx n="65" d="100"/>
          <a:sy n="65" d="100"/>
        </p:scale>
        <p:origin x="8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9" d="100"/>
          <a:sy n="69" d="100"/>
        </p:scale>
        <p:origin x="3264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rystal M Ratliff" userId="S::ratliffc@atc.edu::68dc87bc-b221-4f87-ac1d-cc686efdfa04" providerId="AD" clId="Web-{B0D03782-43BD-A163-DD4D-8B308EC96B8B}"/>
    <pc:docChg chg="delSld">
      <pc:chgData name="Crystal M Ratliff" userId="S::ratliffc@atc.edu::68dc87bc-b221-4f87-ac1d-cc686efdfa04" providerId="AD" clId="Web-{B0D03782-43BD-A163-DD4D-8B308EC96B8B}" dt="2020-02-19T02:36:57.671" v="0"/>
      <pc:docMkLst>
        <pc:docMk/>
      </pc:docMkLst>
      <pc:sldChg chg="del">
        <pc:chgData name="Crystal M Ratliff" userId="S::ratliffc@atc.edu::68dc87bc-b221-4f87-ac1d-cc686efdfa04" providerId="AD" clId="Web-{B0D03782-43BD-A163-DD4D-8B308EC96B8B}" dt="2020-02-19T02:36:57.671" v="0"/>
        <pc:sldMkLst>
          <pc:docMk/>
          <pc:sldMk cId="1479079824" sldId="26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16430F-09EF-4FA7-AE0A-E80D3CA07B33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75DB51-297E-46AB-838E-5E63866F1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829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5DB51-297E-46AB-838E-5E63866F1A3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6565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5DB51-297E-46AB-838E-5E63866F1A3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2822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of the most prized photos</a:t>
            </a:r>
            <a:r>
              <a:rPr lang="en-US" baseline="0" dirty="0"/>
              <a:t> I have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5DB51-297E-46AB-838E-5E63866F1A3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138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We are going to talk today about </a:t>
            </a:r>
            <a:r>
              <a:rPr lang="en-US" baseline="0" dirty="0" err="1"/>
              <a:t>demogaphiacs</a:t>
            </a:r>
            <a:r>
              <a:rPr lang="en-US" baseline="0" dirty="0"/>
              <a:t>, any type of descriptor is not meant not have a negative connotation or insinuate that students with this background cannot be successful, we know they are higher risk of failure or attrition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5DB51-297E-46AB-838E-5E63866F1A3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1025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Priorities</a:t>
            </a:r>
            <a:r>
              <a:rPr lang="en-US" baseline="0" dirty="0"/>
              <a:t> wrong, have we forgotten about our customer, our students, our commitment to improve our communities?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5DB51-297E-46AB-838E-5E63866F1A3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0550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Photography!!!!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Current</a:t>
            </a:r>
            <a:r>
              <a:rPr lang="en-US" baseline="0" dirty="0"/>
              <a:t> research and “hot” topics are wrap around services - mental health, drug rehab, food insecurity, homelessness and ensuring students feel they are part of the campus community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5DB51-297E-46AB-838E-5E63866F1A3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168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Other  - mention</a:t>
            </a:r>
            <a:r>
              <a:rPr lang="en-US" baseline="0" dirty="0"/>
              <a:t> Christ Central -  all look different have to know who is your community, multiple counties? One county like us?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5DB51-297E-46AB-838E-5E63866F1A3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5884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Have to have a baseline</a:t>
            </a:r>
            <a:r>
              <a:rPr lang="en-US" baseline="0" dirty="0"/>
              <a:t> understanding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5DB51-297E-46AB-838E-5E63866F1A3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0225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5DB51-297E-46AB-838E-5E63866F1A3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591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did we do what we</a:t>
            </a:r>
            <a:r>
              <a:rPr lang="en-US" baseline="0" dirty="0"/>
              <a:t> did.  All manual tracking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5DB51-297E-46AB-838E-5E63866F1A3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2194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5DB51-297E-46AB-838E-5E63866F1A3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473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7B062-FD9E-455D-946B-4BBF35738DE1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C0C49-65D9-4539-AFA6-B2E1790EAD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7784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7B062-FD9E-455D-946B-4BBF35738DE1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C0C49-65D9-4539-AFA6-B2E1790EAD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627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7B062-FD9E-455D-946B-4BBF35738DE1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C0C49-65D9-4539-AFA6-B2E1790EAD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0889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7B062-FD9E-455D-946B-4BBF35738DE1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C0C49-65D9-4539-AFA6-B2E1790EAD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19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7B062-FD9E-455D-946B-4BBF35738DE1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C0C49-65D9-4539-AFA6-B2E1790EAD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5130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7B062-FD9E-455D-946B-4BBF35738DE1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C0C49-65D9-4539-AFA6-B2E1790EAD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058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7B062-FD9E-455D-946B-4BBF35738DE1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C0C49-65D9-4539-AFA6-B2E1790EAD1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8503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7B062-FD9E-455D-946B-4BBF35738DE1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C0C49-65D9-4539-AFA6-B2E1790EAD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081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7B062-FD9E-455D-946B-4BBF35738DE1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C0C49-65D9-4539-AFA6-B2E1790EAD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073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7B062-FD9E-455D-946B-4BBF35738DE1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C0C49-65D9-4539-AFA6-B2E1790EAD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992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F197B062-FD9E-455D-946B-4BBF35738DE1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C0C49-65D9-4539-AFA6-B2E1790EAD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5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F197B062-FD9E-455D-946B-4BBF35738DE1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450C0C49-65D9-4539-AFA6-B2E1790EAD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420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mailto:ratliffc@atc.edu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nces.ed.gov/Programs/Edge/ACSDashboard/4500720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276" y="534584"/>
            <a:ext cx="11403723" cy="3514901"/>
          </a:xfrm>
        </p:spPr>
        <p:txBody>
          <a:bodyPr>
            <a:normAutofit/>
          </a:bodyPr>
          <a:lstStyle/>
          <a:p>
            <a:r>
              <a:rPr lang="en-US" dirty="0"/>
              <a:t>“Seeing” Our Students </a:t>
            </a:r>
            <a:br>
              <a:rPr lang="en-US" dirty="0"/>
            </a:br>
            <a:r>
              <a:rPr lang="en-US" dirty="0"/>
              <a:t>through the </a:t>
            </a:r>
            <a:br>
              <a:rPr lang="en-US" dirty="0"/>
            </a:br>
            <a:r>
              <a:rPr lang="en-US" dirty="0"/>
              <a:t>Correct Lens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2430" y="4773212"/>
            <a:ext cx="6801612" cy="1239894"/>
          </a:xfrm>
        </p:spPr>
        <p:txBody>
          <a:bodyPr>
            <a:normAutofit/>
          </a:bodyPr>
          <a:lstStyle/>
          <a:p>
            <a:r>
              <a:rPr lang="en-US" dirty="0"/>
              <a:t>Crystal Ratliff</a:t>
            </a:r>
          </a:p>
          <a:p>
            <a:r>
              <a:rPr lang="en-US" dirty="0"/>
              <a:t>Dean, Student Success &amp; Retention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237" y="4477235"/>
            <a:ext cx="4596384" cy="183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9658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081" y="175009"/>
            <a:ext cx="11373910" cy="956561"/>
          </a:xfrm>
        </p:spPr>
        <p:txBody>
          <a:bodyPr/>
          <a:lstStyle/>
          <a:p>
            <a:r>
              <a:rPr lang="en-US" dirty="0"/>
              <a:t>our community Cont’d…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151865" y="1619473"/>
            <a:ext cx="6646126" cy="4942576"/>
            <a:chOff x="5151865" y="1717747"/>
            <a:chExt cx="6646126" cy="4942576"/>
          </a:xfrm>
        </p:grpSpPr>
        <p:pic>
          <p:nvPicPr>
            <p:cNvPr id="2050" name="Picture 2" descr="https://lh3.googleusercontent.com/-Lp3ebQy7VQo/XkQKBxTxPyI/AAAAAAAAc1g/IUu0H_Xu_YwLZOAIuNzt3GYSBKS0npTngCK8BGAsYHg/s512/2020-02-12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47" t="3296" r="2754" b="8460"/>
            <a:stretch/>
          </p:blipFill>
          <p:spPr bwMode="auto">
            <a:xfrm rot="16200000">
              <a:off x="6003640" y="865972"/>
              <a:ext cx="4942576" cy="66461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5-Point Star 3"/>
            <p:cNvSpPr/>
            <p:nvPr/>
          </p:nvSpPr>
          <p:spPr>
            <a:xfrm>
              <a:off x="7694341" y="4427034"/>
              <a:ext cx="356839" cy="379141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0323204" y="6300439"/>
            <a:ext cx="37375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www.census.gov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072490"/>
              </p:ext>
            </p:extLst>
          </p:nvPr>
        </p:nvGraphicFramePr>
        <p:xfrm>
          <a:off x="554038" y="2285041"/>
          <a:ext cx="4189412" cy="2233289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4189412">
                  <a:extLst>
                    <a:ext uri="{9D8B030D-6E8A-4147-A177-3AD203B41FA5}">
                      <a16:colId xmlns:a16="http://schemas.microsoft.com/office/drawing/2014/main" val="2944212126"/>
                    </a:ext>
                  </a:extLst>
                </a:gridCol>
              </a:tblGrid>
              <a:tr h="2386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Worst of Rural SC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04696979"/>
                  </a:ext>
                </a:extLst>
              </a:tr>
              <a:tr h="1994607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effectLst/>
                        </a:rPr>
                        <a:t>High Poverty 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effectLst/>
                        </a:rPr>
                        <a:t>High Road Fatality Rate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effectLst/>
                        </a:rPr>
                        <a:t>Low/Poor Birth Outcomes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effectLst/>
                        </a:rPr>
                        <a:t>High STD Rates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effectLst/>
                        </a:rPr>
                        <a:t>High Obesity Rate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effectLst/>
                        </a:rPr>
                        <a:t>High Rates of Heart Disease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effectLst/>
                        </a:rPr>
                        <a:t>High Rates of Cancer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effectLst/>
                        </a:rPr>
                        <a:t>Low/Poor Exercise Opportunities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97822400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54038" y="6484872"/>
            <a:ext cx="55892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South Carolina Rural Health Plan, 2017, pgs. 29 &amp; 32</a:t>
            </a:r>
          </a:p>
        </p:txBody>
      </p:sp>
    </p:spTree>
    <p:extLst>
      <p:ext uri="{BB962C8B-B14F-4D97-AF65-F5344CB8AC3E}">
        <p14:creationId xmlns:p14="http://schemas.microsoft.com/office/powerpoint/2010/main" val="1278334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556" y="237234"/>
            <a:ext cx="6544873" cy="1188720"/>
          </a:xfrm>
        </p:spPr>
        <p:txBody>
          <a:bodyPr/>
          <a:lstStyle/>
          <a:p>
            <a:r>
              <a:rPr lang="en-US" dirty="0"/>
              <a:t>Third - our institution…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315" y="3374714"/>
            <a:ext cx="7729728" cy="3069056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Standard lens</a:t>
            </a:r>
          </a:p>
          <a:p>
            <a:endParaRPr lang="en-US" sz="24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920807" y="6243715"/>
            <a:ext cx="58881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ATC 2018 Community Benefit Report</a:t>
            </a:r>
          </a:p>
          <a:p>
            <a:r>
              <a:rPr lang="en-US" sz="1000" dirty="0"/>
              <a:t>National Center for Educational Statistics/IPEDS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286125" y="1957272"/>
            <a:ext cx="8061926" cy="387202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Assess our Institutions</a:t>
            </a:r>
          </a:p>
          <a:p>
            <a:pPr lvl="1"/>
            <a:r>
              <a:rPr lang="en-US" sz="3200" dirty="0"/>
              <a:t>Why do students enroll and not attend?</a:t>
            </a:r>
          </a:p>
          <a:p>
            <a:pPr lvl="1"/>
            <a:r>
              <a:rPr lang="en-US" sz="3200" dirty="0"/>
              <a:t>What happens to those who apply, are accepted and do not enroll? </a:t>
            </a:r>
          </a:p>
          <a:p>
            <a:pPr lvl="1"/>
            <a:r>
              <a:rPr lang="en-US" sz="3200" dirty="0"/>
              <a:t>Semester W &amp; WFs</a:t>
            </a:r>
          </a:p>
          <a:p>
            <a:pPr lvl="1"/>
            <a:r>
              <a:rPr lang="en-US" sz="3200" dirty="0"/>
              <a:t> Ask WHY?</a:t>
            </a:r>
          </a:p>
          <a:p>
            <a:pPr lvl="1"/>
            <a:r>
              <a:rPr lang="en-US" sz="3200" dirty="0"/>
              <a:t>Pell = 50%</a:t>
            </a:r>
          </a:p>
          <a:p>
            <a:pPr lvl="1"/>
            <a:endParaRPr lang="en-US" sz="2200" dirty="0"/>
          </a:p>
          <a:p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5962" y="1686597"/>
            <a:ext cx="4573321" cy="46036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3534" y="322677"/>
            <a:ext cx="4811364" cy="494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277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999" y="319879"/>
            <a:ext cx="10515600" cy="1325563"/>
          </a:xfrm>
        </p:spPr>
        <p:txBody>
          <a:bodyPr/>
          <a:lstStyle/>
          <a:p>
            <a:r>
              <a:rPr lang="en-US" dirty="0"/>
              <a:t>Fourth – Our Students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4142" y="2974559"/>
            <a:ext cx="49819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Macro lens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3456" y="1784511"/>
            <a:ext cx="7735380" cy="453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3002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5225" y="261515"/>
            <a:ext cx="7729728" cy="1188720"/>
          </a:xfrm>
        </p:spPr>
        <p:txBody>
          <a:bodyPr/>
          <a:lstStyle/>
          <a:p>
            <a:r>
              <a:rPr lang="en-US" dirty="0"/>
              <a:t>Poverty….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68355" y="2066186"/>
            <a:ext cx="387358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Situational vs. Generational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Urban &amp; Rural Poverty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/>
              <a:t>Similar but different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lvl="1"/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6464448" y="1740328"/>
            <a:ext cx="526100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Knowledge of Hidden Rules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Mental/Cognitive Skills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Emotional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Motivational/Persistence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Integrity/Trust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Physical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Spiritual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Language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Relationships/Role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Support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Financial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4522" y="6185406"/>
            <a:ext cx="119429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Becker, K., </a:t>
            </a:r>
            <a:r>
              <a:rPr lang="en-US" sz="1100" dirty="0" err="1"/>
              <a:t>Krodel</a:t>
            </a:r>
            <a:r>
              <a:rPr lang="en-US" sz="1100" dirty="0"/>
              <a:t>, K., &amp; Tucker, B. (2009). Understanding and engaging  under-resourced college students: A fresh look at economic class and its  influence on teaching and learning in higher education. Highland, TX:  Aha! Process.</a:t>
            </a:r>
          </a:p>
        </p:txBody>
      </p:sp>
    </p:spTree>
    <p:extLst>
      <p:ext uri="{BB962C8B-B14F-4D97-AF65-F5344CB8AC3E}">
        <p14:creationId xmlns:p14="http://schemas.microsoft.com/office/powerpoint/2010/main" val="2098721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943" y="260865"/>
            <a:ext cx="10875386" cy="65971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66796" y="5663379"/>
            <a:ext cx="2794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Holistic Approach</a:t>
            </a:r>
          </a:p>
        </p:txBody>
      </p:sp>
    </p:spTree>
    <p:extLst>
      <p:ext uri="{BB962C8B-B14F-4D97-AF65-F5344CB8AC3E}">
        <p14:creationId xmlns:p14="http://schemas.microsoft.com/office/powerpoint/2010/main" val="24031945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964691"/>
            <a:ext cx="7729728" cy="3690435"/>
          </a:xfrm>
        </p:spPr>
        <p:txBody>
          <a:bodyPr>
            <a:normAutofit/>
          </a:bodyPr>
          <a:lstStyle/>
          <a:p>
            <a:r>
              <a:rPr lang="en-US" dirty="0"/>
              <a:t>Putting it into practice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Breaking down the barriers!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6748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244256"/>
            <a:ext cx="7729728" cy="587017"/>
          </a:xfrm>
        </p:spPr>
        <p:txBody>
          <a:bodyPr>
            <a:normAutofit fontScale="90000"/>
          </a:bodyPr>
          <a:lstStyle/>
          <a:p>
            <a:r>
              <a:rPr lang="en-US" dirty="0"/>
              <a:t>Tutoring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33136" y="1322885"/>
            <a:ext cx="8495591" cy="49337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8764" y="2244436"/>
            <a:ext cx="318654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30 Tutors</a:t>
            </a:r>
          </a:p>
          <a:p>
            <a:endParaRPr lang="en-US" sz="2800" dirty="0"/>
          </a:p>
          <a:p>
            <a:r>
              <a:rPr lang="en-US" sz="2800" dirty="0"/>
              <a:t>21+ Subjects</a:t>
            </a:r>
          </a:p>
          <a:p>
            <a:endParaRPr lang="en-US" sz="2800" dirty="0"/>
          </a:p>
          <a:p>
            <a:r>
              <a:rPr lang="en-US" sz="2800" dirty="0"/>
              <a:t>Supplemental Instruction (SI) Program</a:t>
            </a:r>
          </a:p>
        </p:txBody>
      </p:sp>
    </p:spTree>
    <p:extLst>
      <p:ext uri="{BB962C8B-B14F-4D97-AF65-F5344CB8AC3E}">
        <p14:creationId xmlns:p14="http://schemas.microsoft.com/office/powerpoint/2010/main" val="38120497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Image result for now offering student success coaching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02"/>
          <a:stretch/>
        </p:blipFill>
        <p:spPr bwMode="auto">
          <a:xfrm>
            <a:off x="3117276" y="443346"/>
            <a:ext cx="5818908" cy="59436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236786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659" y="362526"/>
            <a:ext cx="9191430" cy="1023362"/>
          </a:xfrm>
        </p:spPr>
        <p:txBody>
          <a:bodyPr/>
          <a:lstStyle/>
          <a:p>
            <a:r>
              <a:rPr lang="en-US" dirty="0"/>
              <a:t>Developmental Courses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9762871"/>
              </p:ext>
            </p:extLst>
          </p:nvPr>
        </p:nvGraphicFramePr>
        <p:xfrm>
          <a:off x="2648125" y="1897569"/>
          <a:ext cx="8127999" cy="1126357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602748">
                  <a:extLst>
                    <a:ext uri="{9D8B030D-6E8A-4147-A177-3AD203B41FA5}">
                      <a16:colId xmlns:a16="http://schemas.microsoft.com/office/drawing/2014/main" val="1722031547"/>
                    </a:ext>
                  </a:extLst>
                </a:gridCol>
                <a:gridCol w="2815918">
                  <a:extLst>
                    <a:ext uri="{9D8B030D-6E8A-4147-A177-3AD203B41FA5}">
                      <a16:colId xmlns:a16="http://schemas.microsoft.com/office/drawing/2014/main" val="3170696816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79938397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b="0"/>
                        <a:t>ENG</a:t>
                      </a:r>
                      <a:r>
                        <a:rPr lang="en-US" b="0" baseline="0"/>
                        <a:t> 031, 032</a:t>
                      </a:r>
                      <a:endParaRPr lang="en-US" b="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MAT</a:t>
                      </a:r>
                      <a:r>
                        <a:rPr lang="en-US" b="0" baseline="0" dirty="0"/>
                        <a:t> 031 &amp; 032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COL 103</a:t>
                      </a: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45307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RDG</a:t>
                      </a:r>
                      <a:r>
                        <a:rPr lang="en-US" b="0" baseline="0" dirty="0"/>
                        <a:t> 031, 032</a:t>
                      </a:r>
                      <a:endParaRPr lang="en-US" b="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b="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9893983"/>
                  </a:ext>
                </a:extLst>
              </a:tr>
              <a:tr h="389757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RWR</a:t>
                      </a:r>
                      <a:r>
                        <a:rPr lang="en-US" b="1" baseline="0" dirty="0"/>
                        <a:t> 032</a:t>
                      </a:r>
                      <a:endParaRPr lang="en-US" b="1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MAT 032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9707296"/>
                  </a:ext>
                </a:extLst>
              </a:tr>
            </a:tbl>
          </a:graphicData>
        </a:graphic>
      </p:graphicFrame>
      <p:pic>
        <p:nvPicPr>
          <p:cNvPr id="5" name="Picture 2" descr="Image result for 1+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59" y="874207"/>
            <a:ext cx="2667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659115" y="4064632"/>
            <a:ext cx="55176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Transitional Studies Program</a:t>
            </a:r>
          </a:p>
        </p:txBody>
      </p:sp>
      <p:sp>
        <p:nvSpPr>
          <p:cNvPr id="8" name="Down Arrow 7"/>
          <p:cNvSpPr/>
          <p:nvPr/>
        </p:nvSpPr>
        <p:spPr>
          <a:xfrm>
            <a:off x="5763489" y="3117383"/>
            <a:ext cx="1198015" cy="858872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>
            <a:off x="5763489" y="4799340"/>
            <a:ext cx="1198015" cy="858872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42908" y="5746589"/>
            <a:ext cx="110391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Supplemental Instruction (SI) Tutoring 				Academic Coaching	</a:t>
            </a:r>
          </a:p>
          <a:p>
            <a:r>
              <a:rPr lang="en-US" sz="2000" dirty="0"/>
              <a:t>Soft-skills Assessment						3 week Intervention Assessments</a:t>
            </a:r>
          </a:p>
        </p:txBody>
      </p:sp>
    </p:spTree>
    <p:extLst>
      <p:ext uri="{BB962C8B-B14F-4D97-AF65-F5344CB8AC3E}">
        <p14:creationId xmlns:p14="http://schemas.microsoft.com/office/powerpoint/2010/main" val="8053703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5" y="202692"/>
            <a:ext cx="7729728" cy="1188720"/>
          </a:xfrm>
        </p:spPr>
        <p:txBody>
          <a:bodyPr/>
          <a:lstStyle/>
          <a:p>
            <a:r>
              <a:rPr lang="en-US" dirty="0"/>
              <a:t>Green, Yellow, Red Concept…</a:t>
            </a:r>
          </a:p>
        </p:txBody>
      </p:sp>
      <p:pic>
        <p:nvPicPr>
          <p:cNvPr id="3" name="Picture 2"/>
          <p:cNvPicPr/>
          <p:nvPr/>
        </p:nvPicPr>
        <p:blipFill rotWithShape="1">
          <a:blip r:embed="rId2"/>
          <a:srcRect l="9360" t="35814" r="59924" b="24827"/>
          <a:stretch/>
        </p:blipFill>
        <p:spPr bwMode="auto">
          <a:xfrm>
            <a:off x="819133" y="1844712"/>
            <a:ext cx="10347251" cy="42210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332839" y="2418817"/>
            <a:ext cx="2367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R, RFA, RA, RP</a:t>
            </a:r>
          </a:p>
        </p:txBody>
      </p:sp>
    </p:spTree>
    <p:extLst>
      <p:ext uri="{BB962C8B-B14F-4D97-AF65-F5344CB8AC3E}">
        <p14:creationId xmlns:p14="http://schemas.microsoft.com/office/powerpoint/2010/main" val="27581710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Session 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3609" y="2665754"/>
            <a:ext cx="10002427" cy="1920102"/>
          </a:xfrm>
        </p:spPr>
        <p:txBody>
          <a:bodyPr>
            <a:normAutofit/>
          </a:bodyPr>
          <a:lstStyle/>
          <a:p>
            <a:r>
              <a:rPr lang="en-US" sz="2800" dirty="0"/>
              <a:t>Identify why is it important to know and understand our students.</a:t>
            </a:r>
          </a:p>
          <a:p>
            <a:r>
              <a:rPr lang="en-US" sz="2800" dirty="0"/>
              <a:t>Identify barriers that impede student success.</a:t>
            </a:r>
          </a:p>
          <a:p>
            <a:r>
              <a:rPr lang="en-US" sz="2800" dirty="0"/>
              <a:t>Review the ways ATC is helping students be successful.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4432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3"/>
          <a:srcRect l="7156" t="31478" r="51336" b="20355"/>
          <a:stretch/>
        </p:blipFill>
        <p:spPr bwMode="auto">
          <a:xfrm>
            <a:off x="493931" y="479754"/>
            <a:ext cx="10813312" cy="42955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/>
          <p:cNvPicPr/>
          <p:nvPr/>
        </p:nvPicPr>
        <p:blipFill rotWithShape="1">
          <a:blip r:embed="rId4"/>
          <a:srcRect l="6336" t="18805" r="52804" b="8771"/>
          <a:stretch/>
        </p:blipFill>
        <p:spPr bwMode="auto">
          <a:xfrm>
            <a:off x="159488" y="354741"/>
            <a:ext cx="11834037" cy="53800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05490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5" y="202692"/>
            <a:ext cx="7729728" cy="1188720"/>
          </a:xfrm>
        </p:spPr>
        <p:txBody>
          <a:bodyPr/>
          <a:lstStyle/>
          <a:p>
            <a:r>
              <a:rPr lang="en-US" dirty="0"/>
              <a:t>Green, Yellow, Red Concept…</a:t>
            </a:r>
          </a:p>
        </p:txBody>
      </p:sp>
      <p:pic>
        <p:nvPicPr>
          <p:cNvPr id="3" name="Picture 2"/>
          <p:cNvPicPr/>
          <p:nvPr/>
        </p:nvPicPr>
        <p:blipFill rotWithShape="1">
          <a:blip r:embed="rId2"/>
          <a:srcRect l="9360" t="35814" r="59924" b="24827"/>
          <a:stretch/>
        </p:blipFill>
        <p:spPr bwMode="auto">
          <a:xfrm>
            <a:off x="819133" y="1844712"/>
            <a:ext cx="10347251" cy="42210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332839" y="2418817"/>
            <a:ext cx="2367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R, RFA, RA, RP</a:t>
            </a:r>
          </a:p>
        </p:txBody>
      </p:sp>
    </p:spTree>
    <p:extLst>
      <p:ext uri="{BB962C8B-B14F-4D97-AF65-F5344CB8AC3E}">
        <p14:creationId xmlns:p14="http://schemas.microsoft.com/office/powerpoint/2010/main" val="12020001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627" y="285819"/>
            <a:ext cx="7729728" cy="1188720"/>
          </a:xfrm>
        </p:spPr>
        <p:txBody>
          <a:bodyPr/>
          <a:lstStyle/>
          <a:p>
            <a:r>
              <a:rPr lang="en-US" dirty="0"/>
              <a:t>LMS Retention Components</a:t>
            </a:r>
          </a:p>
        </p:txBody>
      </p:sp>
      <p:pic>
        <p:nvPicPr>
          <p:cNvPr id="3" name="Picture 2"/>
          <p:cNvPicPr/>
          <p:nvPr/>
        </p:nvPicPr>
        <p:blipFill rotWithShape="1">
          <a:blip r:embed="rId2"/>
          <a:srcRect l="25435" t="43479" r="53898" b="8704"/>
          <a:stretch/>
        </p:blipFill>
        <p:spPr bwMode="auto">
          <a:xfrm>
            <a:off x="609836" y="1680494"/>
            <a:ext cx="5655459" cy="41167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/>
          <p:cNvPicPr/>
          <p:nvPr/>
        </p:nvPicPr>
        <p:blipFill rotWithShape="1">
          <a:blip r:embed="rId3"/>
          <a:srcRect l="8504" t="21870" r="74960" b="46305"/>
          <a:stretch/>
        </p:blipFill>
        <p:spPr bwMode="auto">
          <a:xfrm>
            <a:off x="8298318" y="547670"/>
            <a:ext cx="3549373" cy="24690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3"/>
          <a:srcRect l="28627" t="37870" r="52538" b="12179"/>
          <a:stretch/>
        </p:blipFill>
        <p:spPr bwMode="auto">
          <a:xfrm>
            <a:off x="6965736" y="3349255"/>
            <a:ext cx="4114800" cy="30515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420545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795" y="251318"/>
            <a:ext cx="8575288" cy="6606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7944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694" y="2449363"/>
            <a:ext cx="3833906" cy="1177682"/>
          </a:xfrm>
        </p:spPr>
        <p:txBody>
          <a:bodyPr/>
          <a:lstStyle/>
          <a:p>
            <a:r>
              <a:rPr lang="en-US" dirty="0"/>
              <a:t>How?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359" y="905891"/>
            <a:ext cx="5869101" cy="45352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565" y="556211"/>
            <a:ext cx="6423985" cy="49639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198" y="812639"/>
            <a:ext cx="5760287" cy="44511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421" y="957289"/>
            <a:ext cx="5624272" cy="434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033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" descr="https://lh3.googleusercontent.com/-4Xh4QI5zdb4/XkLdmhyNYhI/AAAAAAAAcz8/xH6UiWnNmfI-KQ0BMgMzwsjvOJwROe3DQCK8BGAsYHg/s512/2020-02-1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3" b="14766"/>
          <a:stretch/>
        </p:blipFill>
        <p:spPr bwMode="auto">
          <a:xfrm>
            <a:off x="219501" y="349918"/>
            <a:ext cx="4131334" cy="4131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2" descr="https://lh3.googleusercontent.com/-N8brJnDt9NQ/XkLdnvbBJPI/AAAAAAAAc0M/zXlEpdaSYn8lgp_P_VUnPx4t2BSzwB9TwCK8BGAsYHg/s512/2020-02-1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3" b="18371"/>
          <a:stretch/>
        </p:blipFill>
        <p:spPr bwMode="auto">
          <a:xfrm>
            <a:off x="3802566" y="2471341"/>
            <a:ext cx="4205869" cy="416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https://lh3.googleusercontent.com/-UqsvQOIjcIU/XkLdoKhAsuI/AAAAAAAAc0Q/_84aeJ5i9hwJ2T8pv8OZVJ3Aa1Jm3SWSQCK8BGAsYHg/s512/2020-02-1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82" b="12451"/>
          <a:stretch/>
        </p:blipFill>
        <p:spPr bwMode="auto">
          <a:xfrm>
            <a:off x="7798961" y="349918"/>
            <a:ext cx="4001580" cy="3829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48350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2016" y="277381"/>
            <a:ext cx="4544059" cy="62397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92" y="277381"/>
            <a:ext cx="4209013" cy="544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8279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74" y="460456"/>
            <a:ext cx="7530053" cy="5642520"/>
          </a:xfrm>
          <a:prstGeom prst="rect">
            <a:avLst/>
          </a:prstGeom>
        </p:spPr>
      </p:pic>
      <p:pic>
        <p:nvPicPr>
          <p:cNvPr id="1038" name="Picture 14" descr="https://lh3.googleusercontent.com/-ca2YpHH15ao/XkLdnAdVkMI/AAAAAAAAc0E/9JpAAjZkqn4E-ASjzlS2AW1COIQMlqYWACK8BGAsYHg/s512/2020-02-1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4" r="21709" b="5424"/>
          <a:stretch/>
        </p:blipFill>
        <p:spPr bwMode="auto">
          <a:xfrm>
            <a:off x="9359590" y="460456"/>
            <a:ext cx="2832410" cy="5980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734" y="460456"/>
            <a:ext cx="8035856" cy="5509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192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8009" y="396656"/>
            <a:ext cx="7729728" cy="1188720"/>
          </a:xfrm>
        </p:spPr>
        <p:txBody>
          <a:bodyPr/>
          <a:lstStyle/>
          <a:p>
            <a:r>
              <a:rPr lang="en-US" dirty="0"/>
              <a:t>Other initiatives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30466" y="2027157"/>
            <a:ext cx="8729715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Revamped Warning, Probation, Suspended Students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Redesign of COL 103 Course to Meet Student Needs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Your Experience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Your Success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Your Life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Your Future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Cross-Divisional Collaboration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533" y="396656"/>
            <a:ext cx="9288171" cy="591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246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563" y="363136"/>
            <a:ext cx="5493328" cy="42161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849" y="2043891"/>
            <a:ext cx="5970988" cy="481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739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2165" y="2470105"/>
            <a:ext cx="5343367" cy="1188720"/>
          </a:xfrm>
        </p:spPr>
        <p:txBody>
          <a:bodyPr/>
          <a:lstStyle/>
          <a:p>
            <a:r>
              <a:rPr lang="en-US" dirty="0"/>
              <a:t>Are we out of focus?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382" y="553147"/>
            <a:ext cx="4868316" cy="5825214"/>
          </a:xfrm>
        </p:spPr>
      </p:pic>
    </p:spTree>
    <p:extLst>
      <p:ext uri="{BB962C8B-B14F-4D97-AF65-F5344CB8AC3E}">
        <p14:creationId xmlns:p14="http://schemas.microsoft.com/office/powerpoint/2010/main" val="5019759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1497" y="2525863"/>
            <a:ext cx="7729728" cy="1188720"/>
          </a:xfrm>
        </p:spPr>
        <p:txBody>
          <a:bodyPr/>
          <a:lstStyle/>
          <a:p>
            <a:r>
              <a:rPr lang="en-US" dirty="0"/>
              <a:t>What else can be done?</a:t>
            </a:r>
          </a:p>
        </p:txBody>
      </p:sp>
    </p:spTree>
    <p:extLst>
      <p:ext uri="{BB962C8B-B14F-4D97-AF65-F5344CB8AC3E}">
        <p14:creationId xmlns:p14="http://schemas.microsoft.com/office/powerpoint/2010/main" val="13389274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7570" y="440916"/>
            <a:ext cx="9154259" cy="6126814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/>
              <a:t>Develop a Community of Caring</a:t>
            </a:r>
          </a:p>
          <a:p>
            <a:pPr lvl="1"/>
            <a:r>
              <a:rPr lang="en-US" sz="2000" dirty="0"/>
              <a:t>Culture change </a:t>
            </a:r>
          </a:p>
          <a:p>
            <a:pPr lvl="1"/>
            <a:r>
              <a:rPr lang="en-US" sz="2000" dirty="0"/>
              <a:t>Comes from the top</a:t>
            </a:r>
          </a:p>
          <a:p>
            <a:pPr lvl="1"/>
            <a:r>
              <a:rPr lang="en-US" sz="2000" dirty="0"/>
              <a:t>Be patient </a:t>
            </a:r>
          </a:p>
          <a:p>
            <a:pPr lvl="1"/>
            <a:r>
              <a:rPr lang="en-US" sz="2000" dirty="0"/>
              <a:t>Be open to change</a:t>
            </a:r>
          </a:p>
          <a:p>
            <a:r>
              <a:rPr lang="en-US" sz="2400" dirty="0"/>
              <a:t>Breakdown Silos &amp; Collaborate</a:t>
            </a:r>
          </a:p>
          <a:p>
            <a:r>
              <a:rPr lang="en-US" sz="2400" dirty="0"/>
              <a:t>Identify Student &amp; Institutional Barriers</a:t>
            </a:r>
          </a:p>
          <a:p>
            <a:pPr lvl="1"/>
            <a:r>
              <a:rPr lang="en-US" sz="2200" dirty="0"/>
              <a:t>Ask and Assess</a:t>
            </a:r>
          </a:p>
          <a:p>
            <a:r>
              <a:rPr lang="en-US" sz="2400" dirty="0"/>
              <a:t>Empower Faculty &amp; Staff</a:t>
            </a:r>
          </a:p>
          <a:p>
            <a:pPr lvl="1"/>
            <a:r>
              <a:rPr lang="en-US" sz="2000" dirty="0"/>
              <a:t>Ensure the training needed is provided</a:t>
            </a:r>
          </a:p>
          <a:p>
            <a:r>
              <a:rPr lang="en-US" sz="2400" dirty="0"/>
              <a:t>Know your students’ name</a:t>
            </a:r>
          </a:p>
          <a:p>
            <a:r>
              <a:rPr lang="en-US" sz="2400" dirty="0"/>
              <a:t>Promote (and require) support services</a:t>
            </a:r>
          </a:p>
          <a:p>
            <a:r>
              <a:rPr lang="en-US" sz="2400" dirty="0"/>
              <a:t>Take the extra time with students</a:t>
            </a:r>
          </a:p>
          <a:p>
            <a:r>
              <a:rPr lang="en-US" sz="2400" dirty="0"/>
              <a:t>Breakdown barriers by designing services with students’ in mind</a:t>
            </a:r>
          </a:p>
          <a:p>
            <a:pPr lvl="1"/>
            <a:r>
              <a:rPr lang="en-US" sz="2000" dirty="0"/>
              <a:t>Wrap Around</a:t>
            </a:r>
          </a:p>
          <a:p>
            <a:pPr lvl="1"/>
            <a:r>
              <a:rPr lang="en-US" sz="2000" dirty="0"/>
              <a:t>21</a:t>
            </a:r>
            <a:r>
              <a:rPr lang="en-US" sz="2000" baseline="30000" dirty="0"/>
              <a:t>st</a:t>
            </a:r>
            <a:r>
              <a:rPr lang="en-US" sz="2000" dirty="0"/>
              <a:t> Century Readiness Skills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9551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1" y="138544"/>
            <a:ext cx="11526981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“The number one issue for students is fear.”</a:t>
            </a:r>
          </a:p>
          <a:p>
            <a:endParaRPr lang="en-US" sz="3600" dirty="0"/>
          </a:p>
          <a:p>
            <a:r>
              <a:rPr lang="en-US" sz="3600" dirty="0"/>
              <a:t>"Love the students you have, not the ones you wished you had.”</a:t>
            </a:r>
          </a:p>
          <a:p>
            <a:endParaRPr lang="en-US" sz="3600" dirty="0"/>
          </a:p>
          <a:p>
            <a:r>
              <a:rPr lang="en-US" sz="3600" dirty="0"/>
              <a:t>"Quit punishing students for who they are.”</a:t>
            </a:r>
          </a:p>
          <a:p>
            <a:endParaRPr lang="en-US" sz="3600" dirty="0"/>
          </a:p>
          <a:p>
            <a:r>
              <a:rPr lang="en-US" sz="3600" dirty="0"/>
              <a:t>"Solution isn't intervention, students need us. Relationships have to be the core of intervention.”</a:t>
            </a:r>
          </a:p>
          <a:p>
            <a:endParaRPr lang="en-US" sz="3600" dirty="0"/>
          </a:p>
          <a:p>
            <a:pPr algn="r"/>
            <a:r>
              <a:rPr lang="en-US" sz="3600" dirty="0"/>
              <a:t>	</a:t>
            </a:r>
            <a:r>
              <a:rPr lang="en-US" sz="2800" dirty="0"/>
              <a:t>	Dr. Lowery-Hart , President</a:t>
            </a:r>
          </a:p>
          <a:p>
            <a:pPr algn="r"/>
            <a:r>
              <a:rPr lang="en-US" sz="2800" dirty="0"/>
              <a:t>Amarillo College</a:t>
            </a:r>
          </a:p>
        </p:txBody>
      </p:sp>
    </p:spTree>
    <p:extLst>
      <p:ext uri="{BB962C8B-B14F-4D97-AF65-F5344CB8AC3E}">
        <p14:creationId xmlns:p14="http://schemas.microsoft.com/office/powerpoint/2010/main" val="4443338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033" y="559678"/>
            <a:ext cx="5387293" cy="711561"/>
          </a:xfrm>
        </p:spPr>
        <p:txBody>
          <a:bodyPr>
            <a:normAutofit fontScale="90000"/>
          </a:bodyPr>
          <a:lstStyle/>
          <a:p>
            <a:r>
              <a:rPr lang="en-US" dirty="0"/>
              <a:t>Our Ultimate Goal….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1" t="6750" r="15006" b="56951"/>
          <a:stretch/>
        </p:blipFill>
        <p:spPr>
          <a:xfrm>
            <a:off x="6452369" y="401759"/>
            <a:ext cx="3588354" cy="34855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" t="14869" r="8872" b="44352"/>
          <a:stretch/>
        </p:blipFill>
        <p:spPr>
          <a:xfrm>
            <a:off x="3020096" y="2967444"/>
            <a:ext cx="4194409" cy="3494099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" t="14423" r="3744" b="39835"/>
          <a:stretch/>
        </p:blipFill>
        <p:spPr>
          <a:xfrm>
            <a:off x="365149" y="1668688"/>
            <a:ext cx="3261002" cy="2896496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6" t="7196"/>
          <a:stretch/>
        </p:blipFill>
        <p:spPr>
          <a:xfrm>
            <a:off x="8820614" y="3448520"/>
            <a:ext cx="2593217" cy="340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992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3799" y="3574746"/>
            <a:ext cx="7729728" cy="1577117"/>
          </a:xfrm>
        </p:spPr>
        <p:txBody>
          <a:bodyPr>
            <a:noAutofit/>
          </a:bodyPr>
          <a:lstStyle/>
          <a:p>
            <a:pPr marL="0" indent="0" algn="r">
              <a:spcBef>
                <a:spcPts val="0"/>
              </a:spcBef>
              <a:buNone/>
            </a:pPr>
            <a:r>
              <a:rPr lang="en-US" sz="2800" dirty="0"/>
              <a:t>Crystal Ratliff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en-US" sz="2800" dirty="0"/>
              <a:t>Dean, Student Success &amp; Retention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en-US" sz="2800" dirty="0"/>
              <a:t>Aiken Technical College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en-US" sz="2800" dirty="0">
                <a:hlinkClick r:id="rId2"/>
              </a:rPr>
              <a:t>ratliffc@atc.edu</a:t>
            </a:r>
            <a:endParaRPr lang="en-US" sz="2800" dirty="0"/>
          </a:p>
          <a:p>
            <a:pPr marL="0" indent="0" algn="r">
              <a:spcBef>
                <a:spcPts val="0"/>
              </a:spcBef>
              <a:buNone/>
            </a:pPr>
            <a:r>
              <a:rPr lang="en-US" sz="2800" dirty="0"/>
              <a:t>803.508.7483</a:t>
            </a:r>
          </a:p>
        </p:txBody>
      </p:sp>
      <p:pic>
        <p:nvPicPr>
          <p:cNvPr id="2050" name="Picture 2" descr="Image result for aiken technical colle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59" y="3695055"/>
            <a:ext cx="3280353" cy="2458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55066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468" y="2735368"/>
            <a:ext cx="4415883" cy="1188720"/>
          </a:xfrm>
        </p:spPr>
        <p:txBody>
          <a:bodyPr>
            <a:normAutofit fontScale="90000"/>
          </a:bodyPr>
          <a:lstStyle/>
          <a:p>
            <a:r>
              <a:rPr lang="en-US" dirty="0"/>
              <a:t>Are we too far away from the subject?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734" y="1519958"/>
            <a:ext cx="6074988" cy="4556242"/>
          </a:xfrm>
        </p:spPr>
      </p:pic>
    </p:spTree>
    <p:extLst>
      <p:ext uri="{BB962C8B-B14F-4D97-AF65-F5344CB8AC3E}">
        <p14:creationId xmlns:p14="http://schemas.microsoft.com/office/powerpoint/2010/main" val="8216210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195257"/>
            <a:ext cx="7729728" cy="1188720"/>
          </a:xfrm>
        </p:spPr>
        <p:txBody>
          <a:bodyPr/>
          <a:lstStyle/>
          <a:p>
            <a:r>
              <a:rPr lang="en-US" dirty="0"/>
              <a:t>Are we too close to the subject?</a:t>
            </a:r>
          </a:p>
        </p:txBody>
      </p:sp>
      <p:pic>
        <p:nvPicPr>
          <p:cNvPr id="1026" name="Picture 2" descr="https://lh3.googleusercontent.com/-AadC6bM_FQc/XkQI6KPf9HI/AAAAAAAAc1Q/MkzxF9ovAVEBZPn3aI7iwOTN_ovn1SQSQCK8BGAsYHg/s512/2020-02-1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5" t="24523" r="31730" b="43902"/>
          <a:stretch/>
        </p:blipFill>
        <p:spPr bwMode="auto">
          <a:xfrm>
            <a:off x="4155688" y="1795347"/>
            <a:ext cx="3635298" cy="4672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18708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153" y="2786940"/>
            <a:ext cx="4263881" cy="1188720"/>
          </a:xfrm>
        </p:spPr>
        <p:txBody>
          <a:bodyPr/>
          <a:lstStyle/>
          <a:p>
            <a:r>
              <a:rPr lang="en-US" dirty="0"/>
              <a:t>Maybe our lens is  dirty…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972" y="1258460"/>
            <a:ext cx="7245867" cy="5434401"/>
          </a:xfrm>
        </p:spPr>
      </p:pic>
    </p:spTree>
    <p:extLst>
      <p:ext uri="{BB962C8B-B14F-4D97-AF65-F5344CB8AC3E}">
        <p14:creationId xmlns:p14="http://schemas.microsoft.com/office/powerpoint/2010/main" val="2407701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607" y="-172217"/>
            <a:ext cx="11446241" cy="1325563"/>
          </a:xfrm>
        </p:spPr>
        <p:txBody>
          <a:bodyPr>
            <a:normAutofit/>
          </a:bodyPr>
          <a:lstStyle/>
          <a:p>
            <a:r>
              <a:rPr lang="en-US" dirty="0"/>
              <a:t>To get the perfect picture, we need the proper lens..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950" y="1768641"/>
            <a:ext cx="5505559" cy="412916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875" y="1554080"/>
            <a:ext cx="6576811" cy="49326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65" y="1078477"/>
            <a:ext cx="3981027" cy="53080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945" y="978302"/>
            <a:ext cx="6096000" cy="4572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817" y="752613"/>
            <a:ext cx="4469823" cy="595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847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7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25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75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25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482" y="181790"/>
            <a:ext cx="7729728" cy="815737"/>
          </a:xfrm>
        </p:spPr>
        <p:txBody>
          <a:bodyPr/>
          <a:lstStyle/>
          <a:p>
            <a:r>
              <a:rPr lang="en-US" dirty="0"/>
              <a:t>First – Our field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8482" y="2638044"/>
            <a:ext cx="404142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Research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Trends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Best Practices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National Data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 descr="https://www.highereducation.org/reports/college_readiness/gap_fig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214" y="1342801"/>
            <a:ext cx="9277527" cy="522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4470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5" y="343803"/>
            <a:ext cx="7729728" cy="1188720"/>
          </a:xfrm>
        </p:spPr>
        <p:txBody>
          <a:bodyPr/>
          <a:lstStyle/>
          <a:p>
            <a:r>
              <a:rPr lang="en-US" dirty="0"/>
              <a:t>Second - our community…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983673" y="1795346"/>
            <a:ext cx="10764981" cy="5062653"/>
          </a:xfrm>
        </p:spPr>
        <p:txBody>
          <a:bodyPr>
            <a:normAutofit fontScale="55000" lnSpcReduction="20000"/>
          </a:bodyPr>
          <a:lstStyle/>
          <a:p>
            <a:r>
              <a:rPr lang="en-US" sz="3800" dirty="0"/>
              <a:t>Wide-Angle lens</a:t>
            </a:r>
          </a:p>
          <a:p>
            <a:endParaRPr lang="en-US" sz="3800" dirty="0"/>
          </a:p>
          <a:p>
            <a:r>
              <a:rPr lang="en-US" sz="3800" dirty="0"/>
              <a:t>Aiken County School District – 24,000 students</a:t>
            </a:r>
          </a:p>
          <a:p>
            <a:pPr lvl="1"/>
            <a:r>
              <a:rPr lang="en-US" sz="3800" dirty="0"/>
              <a:t>9.1% or 2,184 ESL</a:t>
            </a:r>
          </a:p>
          <a:p>
            <a:pPr lvl="1"/>
            <a:r>
              <a:rPr lang="en-US" sz="3800" dirty="0"/>
              <a:t>29.7% or 7,128 Food Stamp/SNAP Benefits </a:t>
            </a:r>
          </a:p>
          <a:p>
            <a:pPr lvl="1"/>
            <a:r>
              <a:rPr lang="en-US" sz="3800" dirty="0"/>
              <a:t>23.7% or 5,6881Families Below Poverty Level</a:t>
            </a:r>
          </a:p>
          <a:p>
            <a:pPr lvl="1"/>
            <a:r>
              <a:rPr lang="en-US" sz="3800" dirty="0"/>
              <a:t>42% or 10,080 Single Parent Household</a:t>
            </a:r>
          </a:p>
          <a:p>
            <a:pPr lvl="1"/>
            <a:endParaRPr lang="en-US" sz="3800" dirty="0"/>
          </a:p>
          <a:p>
            <a:r>
              <a:rPr lang="en-US" sz="3800" dirty="0"/>
              <a:t>Other Factors to Consider:</a:t>
            </a:r>
          </a:p>
          <a:p>
            <a:pPr lvl="1"/>
            <a:r>
              <a:rPr lang="en-US" sz="3800" dirty="0"/>
              <a:t>Population &amp; Economic Growth</a:t>
            </a:r>
          </a:p>
          <a:p>
            <a:pPr lvl="1"/>
            <a:r>
              <a:rPr lang="en-US" sz="3800" dirty="0"/>
              <a:t>Local Initiatives, Needs, Focus Groups</a:t>
            </a:r>
          </a:p>
          <a:p>
            <a:pPr lvl="1"/>
            <a:r>
              <a:rPr lang="en-US" sz="3800" dirty="0"/>
              <a:t>Other Educational Programs</a:t>
            </a:r>
          </a:p>
          <a:p>
            <a:pPr marL="228600" lvl="1" indent="0">
              <a:buNone/>
            </a:pPr>
            <a:endParaRPr lang="en-US" dirty="0"/>
          </a:p>
          <a:p>
            <a:pPr marL="228600" lvl="1" indent="0">
              <a:buNone/>
            </a:pPr>
            <a:r>
              <a:rPr lang="en-US" dirty="0"/>
              <a:t>						National Center for Educational Statistics </a:t>
            </a:r>
            <a:r>
              <a:rPr lang="en-US" dirty="0">
                <a:hlinkClick r:id="rId3"/>
              </a:rPr>
              <a:t>https://nces.ed.gov/Programs/Edge/ACSDashboard/4500720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371666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TM10001115[[fn=Parcel]]</Template>
  <TotalTime>2985</TotalTime>
  <Words>822</Words>
  <Application>Microsoft Office PowerPoint</Application>
  <PresentationFormat>Widescreen</PresentationFormat>
  <Paragraphs>174</Paragraphs>
  <Slides>34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Parcel</vt:lpstr>
      <vt:lpstr>“Seeing” Our Students  through the  Correct Lens</vt:lpstr>
      <vt:lpstr>Session Goals</vt:lpstr>
      <vt:lpstr>Are we out of focus?</vt:lpstr>
      <vt:lpstr>Are we too far away from the subject?</vt:lpstr>
      <vt:lpstr>Are we too close to the subject?</vt:lpstr>
      <vt:lpstr>Maybe our lens is  dirty…</vt:lpstr>
      <vt:lpstr>To get the perfect picture, we need the proper lens..</vt:lpstr>
      <vt:lpstr>First – Our field</vt:lpstr>
      <vt:lpstr>Second - our community…</vt:lpstr>
      <vt:lpstr>our community Cont’d…</vt:lpstr>
      <vt:lpstr>Third - our institution…</vt:lpstr>
      <vt:lpstr>Fourth – Our Students</vt:lpstr>
      <vt:lpstr>Poverty….</vt:lpstr>
      <vt:lpstr>PowerPoint Presentation</vt:lpstr>
      <vt:lpstr>Putting it into practice    Breaking down the barriers!</vt:lpstr>
      <vt:lpstr>Tutoring</vt:lpstr>
      <vt:lpstr>PowerPoint Presentation</vt:lpstr>
      <vt:lpstr>Developmental Courses</vt:lpstr>
      <vt:lpstr>Green, Yellow, Red Concept…</vt:lpstr>
      <vt:lpstr>PowerPoint Presentation</vt:lpstr>
      <vt:lpstr>Green, Yellow, Red Concept…</vt:lpstr>
      <vt:lpstr>LMS Retention Components</vt:lpstr>
      <vt:lpstr>PowerPoint Presentation</vt:lpstr>
      <vt:lpstr>How?</vt:lpstr>
      <vt:lpstr>PowerPoint Presentation</vt:lpstr>
      <vt:lpstr>PowerPoint Presentation</vt:lpstr>
      <vt:lpstr>PowerPoint Presentation</vt:lpstr>
      <vt:lpstr>Other initiatives</vt:lpstr>
      <vt:lpstr>PowerPoint Presentation</vt:lpstr>
      <vt:lpstr>What else can be done?</vt:lpstr>
      <vt:lpstr>PowerPoint Presentation</vt:lpstr>
      <vt:lpstr>PowerPoint Presentation</vt:lpstr>
      <vt:lpstr>Our Ultimate Goal….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Institutional Barriers</dc:title>
  <dc:creator>Heather L Ely</dc:creator>
  <cp:lastModifiedBy>ATC</cp:lastModifiedBy>
  <cp:revision>172</cp:revision>
  <dcterms:created xsi:type="dcterms:W3CDTF">2020-02-03T18:16:57Z</dcterms:created>
  <dcterms:modified xsi:type="dcterms:W3CDTF">2020-02-19T02:36:58Z</dcterms:modified>
</cp:coreProperties>
</file>